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453" r:id="rId5"/>
    <p:sldId id="454" r:id="rId6"/>
    <p:sldId id="455" r:id="rId7"/>
    <p:sldId id="456" r:id="rId8"/>
    <p:sldId id="457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6D5"/>
    <a:srgbClr val="C70E42"/>
    <a:srgbClr val="FFFFFF"/>
    <a:srgbClr val="646464"/>
    <a:srgbClr val="3A4580"/>
    <a:srgbClr val="FAE8ED"/>
    <a:srgbClr val="DC4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71B0-09B0-41D6-AEB1-07918D6F60CE}" v="38" dt="2022-07-17T13:16:19.588"/>
    <p1510:client id="{AFEAA1DE-0037-4C25-A7A1-B09878304C54}" v="18" dt="2022-07-17T13:22:58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155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01E3-B46B-491E-945C-D254ED39D14A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D5C2-72B3-4C57-A0F9-6BE7EEA510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287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156B-C866-4C93-B871-B83C1F16224C}" type="datetimeFigureOut">
              <a:rPr lang="th-TH" smtClean="0"/>
              <a:t>26/04/66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4A1E5-7061-477C-8EF3-0EC3DB8F2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253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20963" y="2616616"/>
            <a:ext cx="6994387" cy="351871"/>
          </a:xfrm>
          <a:prstGeom prst="rect">
            <a:avLst/>
          </a:prstGeom>
        </p:spPr>
        <p:txBody>
          <a:bodyPr/>
          <a:lstStyle>
            <a:lvl1pPr algn="ctr">
              <a:defRPr sz="2380" b="1">
                <a:latin typeface="SCG" panose="02000503000000020004" pitchFamily="50" charset="-34"/>
                <a:cs typeface="SCG" panose="02000503000000020004" pitchFamily="50" charset="-34"/>
              </a:defRPr>
            </a:lvl1pPr>
          </a:lstStyle>
          <a:p>
            <a:r>
              <a:rPr lang="en-US"/>
              <a:t>PRESENTATION TITLE</a:t>
            </a:r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171"/>
            <a:ext cx="7262191" cy="5444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1" y="246817"/>
            <a:ext cx="1591347" cy="8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90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9790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"/>
            <a:ext cx="9144000" cy="6855232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10100" y="6537327"/>
            <a:ext cx="666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CG" panose="02000503000000020004" pitchFamily="50" charset="-34"/>
                <a:cs typeface="SCG" panose="02000503000000020004" pitchFamily="50" charset="-34"/>
              </a:defRPr>
            </a:lvl1pPr>
          </a:lstStyle>
          <a:p>
            <a:fld id="{F593584C-2F7B-4B5E-987E-428A314A651F}" type="slidenum">
              <a:rPr lang="th-TH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bg1"/>
                </a:solidFill>
              </a:rPr>
              <a:t>/30</a:t>
            </a:r>
            <a:endParaRPr lang="th-TH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01600" y="314326"/>
            <a:ext cx="9004300" cy="333375"/>
          </a:xfrm>
          <a:prstGeom prst="rect">
            <a:avLst/>
          </a:prstGeom>
        </p:spPr>
        <p:txBody>
          <a:bodyPr/>
          <a:lstStyle>
            <a:lvl1pPr>
              <a:defRPr sz="2380" b="1">
                <a:latin typeface="SCG" panose="02000503000000020004" pitchFamily="50" charset="-34"/>
                <a:cs typeface="SCG" panose="02000503000000020004" pitchFamily="50" charset="-34"/>
              </a:defRPr>
            </a:lvl1pPr>
          </a:lstStyle>
          <a:p>
            <a:r>
              <a:rPr lang="en-US"/>
              <a:t>TOPIC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422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4"/>
          <p:cNvSpPr/>
          <p:nvPr userDrawn="1"/>
        </p:nvSpPr>
        <p:spPr>
          <a:xfrm>
            <a:off x="1" y="6415446"/>
            <a:ext cx="9143528" cy="453254"/>
          </a:xfrm>
          <a:custGeom>
            <a:avLst/>
            <a:gdLst/>
            <a:ahLst/>
            <a:cxnLst/>
            <a:rect l="l" t="t" r="r" b="b"/>
            <a:pathLst>
              <a:path w="9144000" h="340360">
                <a:moveTo>
                  <a:pt x="0" y="340194"/>
                </a:moveTo>
                <a:lnTo>
                  <a:pt x="9144000" y="340194"/>
                </a:lnTo>
                <a:lnTo>
                  <a:pt x="9144000" y="0"/>
                </a:lnTo>
                <a:lnTo>
                  <a:pt x="0" y="0"/>
                </a:lnTo>
                <a:lnTo>
                  <a:pt x="0" y="34019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798" kern="0">
              <a:solidFill>
                <a:prstClr val="black"/>
              </a:solidFill>
              <a:latin typeface="SCG" pitchFamily="2" charset="-34"/>
              <a:cs typeface="SCG" pitchFamily="2" charset="-34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8281855" y="6561964"/>
            <a:ext cx="730683" cy="197778"/>
            <a:chOff x="10942216" y="6555903"/>
            <a:chExt cx="612651" cy="165830"/>
          </a:xfrm>
        </p:grpSpPr>
        <p:sp>
          <p:nvSpPr>
            <p:cNvPr id="13" name="object 135"/>
            <p:cNvSpPr/>
            <p:nvPr userDrawn="1"/>
          </p:nvSpPr>
          <p:spPr>
            <a:xfrm>
              <a:off x="10942216" y="6555903"/>
              <a:ext cx="457341" cy="1658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bject 136"/>
            <p:cNvSpPr/>
            <p:nvPr userDrawn="1"/>
          </p:nvSpPr>
          <p:spPr>
            <a:xfrm>
              <a:off x="11428700" y="6560016"/>
              <a:ext cx="126167" cy="1570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7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71774" y="6531825"/>
            <a:ext cx="44330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F47920-178F-4B80-8B77-27F34FFB4439}" type="slidenum">
              <a:rPr lang="en-US" sz="825" smtClean="0">
                <a:solidFill>
                  <a:schemeClr val="tx1">
                    <a:lumMod val="65000"/>
                    <a:lumOff val="35000"/>
                  </a:schemeClr>
                </a:solidFill>
                <a:latin typeface="SCG" panose="02000503000000020004" pitchFamily="50" charset="-34"/>
                <a:cs typeface="SCG" panose="02000503000000020004" pitchFamily="50" charset="-34"/>
              </a:rPr>
              <a:t>‹#›</a:t>
            </a:fld>
            <a:endParaRPr lang="en-US" sz="825">
              <a:solidFill>
                <a:schemeClr val="tx1">
                  <a:lumMod val="65000"/>
                  <a:lumOff val="35000"/>
                </a:schemeClr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sp>
        <p:nvSpPr>
          <p:cNvPr id="105" name="object 25"/>
          <p:cNvSpPr/>
          <p:nvPr userDrawn="1"/>
        </p:nvSpPr>
        <p:spPr>
          <a:xfrm>
            <a:off x="2326943" y="6415435"/>
            <a:ext cx="6816827" cy="453254"/>
          </a:xfrm>
          <a:custGeom>
            <a:avLst/>
            <a:gdLst/>
            <a:ahLst/>
            <a:cxnLst/>
            <a:rect l="l" t="t" r="r" b="b"/>
            <a:pathLst>
              <a:path w="6177280" h="340360">
                <a:moveTo>
                  <a:pt x="6177096" y="0"/>
                </a:moveTo>
                <a:lnTo>
                  <a:pt x="291030" y="0"/>
                </a:lnTo>
                <a:lnTo>
                  <a:pt x="0" y="340202"/>
                </a:lnTo>
                <a:lnTo>
                  <a:pt x="6177096" y="340202"/>
                </a:lnTo>
                <a:lnTo>
                  <a:pt x="6177096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sz="1798" kern="0">
              <a:solidFill>
                <a:prstClr val="black"/>
              </a:solidFill>
              <a:latin typeface="SCG" pitchFamily="2" charset="-34"/>
              <a:cs typeface="SCG" pitchFamily="2" charset="-34"/>
            </a:endParaRPr>
          </a:p>
        </p:txBody>
      </p:sp>
      <p:sp>
        <p:nvSpPr>
          <p:cNvPr id="106" name="object 26"/>
          <p:cNvSpPr/>
          <p:nvPr userDrawn="1"/>
        </p:nvSpPr>
        <p:spPr>
          <a:xfrm>
            <a:off x="4067034" y="6415446"/>
            <a:ext cx="5076967" cy="453254"/>
          </a:xfrm>
          <a:custGeom>
            <a:avLst/>
            <a:gdLst/>
            <a:ahLst/>
            <a:cxnLst/>
            <a:rect l="l" t="t" r="r" b="b"/>
            <a:pathLst>
              <a:path w="4451350" h="340360">
                <a:moveTo>
                  <a:pt x="4450994" y="0"/>
                </a:moveTo>
                <a:lnTo>
                  <a:pt x="0" y="0"/>
                </a:lnTo>
                <a:lnTo>
                  <a:pt x="208166" y="340194"/>
                </a:lnTo>
                <a:lnTo>
                  <a:pt x="4450994" y="340194"/>
                </a:lnTo>
                <a:lnTo>
                  <a:pt x="445099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798" kern="0">
              <a:solidFill>
                <a:prstClr val="black"/>
              </a:solidFill>
              <a:latin typeface="SCG" pitchFamily="2" charset="-34"/>
              <a:cs typeface="SCG" pitchFamily="2" charset="-34"/>
            </a:endParaRPr>
          </a:p>
        </p:txBody>
      </p:sp>
      <p:sp>
        <p:nvSpPr>
          <p:cNvPr id="107" name="object 27"/>
          <p:cNvSpPr/>
          <p:nvPr userDrawn="1"/>
        </p:nvSpPr>
        <p:spPr>
          <a:xfrm>
            <a:off x="5861713" y="6415435"/>
            <a:ext cx="3281844" cy="453254"/>
          </a:xfrm>
          <a:custGeom>
            <a:avLst/>
            <a:gdLst/>
            <a:ahLst/>
            <a:cxnLst/>
            <a:rect l="l" t="t" r="r" b="b"/>
            <a:pathLst>
              <a:path w="2945129" h="340360">
                <a:moveTo>
                  <a:pt x="2945107" y="0"/>
                </a:moveTo>
                <a:lnTo>
                  <a:pt x="236778" y="0"/>
                </a:lnTo>
                <a:lnTo>
                  <a:pt x="0" y="340202"/>
                </a:lnTo>
                <a:lnTo>
                  <a:pt x="2945107" y="340202"/>
                </a:lnTo>
                <a:lnTo>
                  <a:pt x="2945107" y="0"/>
                </a:lnTo>
                <a:close/>
              </a:path>
            </a:pathLst>
          </a:custGeom>
          <a:solidFill>
            <a:srgbClr val="40AD49"/>
          </a:solidFill>
        </p:spPr>
        <p:txBody>
          <a:bodyPr wrap="square" lIns="0" tIns="0" rIns="0" bIns="0" rtlCol="0"/>
          <a:lstStyle/>
          <a:p>
            <a:endParaRPr sz="1798" kern="0">
              <a:solidFill>
                <a:prstClr val="black"/>
              </a:solidFill>
              <a:latin typeface="SCG" pitchFamily="2" charset="-34"/>
              <a:cs typeface="SCG" pitchFamily="2" charset="-34"/>
            </a:endParaRPr>
          </a:p>
        </p:txBody>
      </p:sp>
      <p:sp>
        <p:nvSpPr>
          <p:cNvPr id="109" name="object 29"/>
          <p:cNvSpPr/>
          <p:nvPr userDrawn="1"/>
        </p:nvSpPr>
        <p:spPr>
          <a:xfrm>
            <a:off x="8348382" y="6552376"/>
            <a:ext cx="509719" cy="184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 kern="0">
              <a:solidFill>
                <a:prstClr val="black"/>
              </a:solidFill>
              <a:latin typeface="SCG" pitchFamily="2" charset="-34"/>
              <a:cs typeface="SCG" pitchFamily="2" charset="-34"/>
            </a:endParaRPr>
          </a:p>
        </p:txBody>
      </p:sp>
      <p:sp>
        <p:nvSpPr>
          <p:cNvPr id="110" name="object 30"/>
          <p:cNvSpPr/>
          <p:nvPr userDrawn="1"/>
        </p:nvSpPr>
        <p:spPr>
          <a:xfrm>
            <a:off x="8896858" y="6552378"/>
            <a:ext cx="145970" cy="181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 kern="0">
              <a:solidFill>
                <a:prstClr val="black"/>
              </a:solidFill>
              <a:latin typeface="SCG" pitchFamily="2" charset="-34"/>
              <a:cs typeface="SCG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3072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1143"/>
            <a:ext cx="9139938" cy="685571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2550" y="288925"/>
            <a:ext cx="8921750" cy="37147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SCG" panose="02000503000000020004" pitchFamily="50" charset="-34"/>
                <a:cs typeface="SCG" panose="02000503000000020004" pitchFamily="50" charset="-34"/>
              </a:defRPr>
            </a:lvl1pPr>
          </a:lstStyle>
          <a:p>
            <a:r>
              <a:rPr lang="en-US"/>
              <a:t>SCG 24pt Bold</a:t>
            </a:r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133"/>
            <a:ext cx="9144000" cy="63986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7683690" y="6359856"/>
            <a:ext cx="1460310" cy="49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22" y="6245429"/>
            <a:ext cx="1087723" cy="568251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-1225420" y="5814635"/>
            <a:ext cx="1114088" cy="291965"/>
            <a:chOff x="-1075274" y="6450707"/>
            <a:chExt cx="977583" cy="32156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-839881" y="6772274"/>
              <a:ext cx="7421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1075274" y="6450707"/>
              <a:ext cx="977583" cy="27457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467833">
                <a:lnSpc>
                  <a:spcPct val="90000"/>
                </a:lnSpc>
              </a:pPr>
              <a:r>
                <a:rPr lang="en-US" sz="900"/>
                <a:t>Source and</a:t>
              </a:r>
              <a:br>
                <a:rPr lang="en-US" sz="900"/>
              </a:br>
              <a:r>
                <a:rPr lang="en-US" sz="900"/>
                <a:t>Footnotes Guideline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-1118862" y="921679"/>
            <a:ext cx="845825" cy="309372"/>
            <a:chOff x="-913456" y="1554480"/>
            <a:chExt cx="742190" cy="340739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892385" y="1620644"/>
              <a:ext cx="720177" cy="27457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467833">
                <a:lnSpc>
                  <a:spcPct val="90000"/>
                </a:lnSpc>
              </a:pPr>
              <a:r>
                <a:rPr lang="en-US" sz="900"/>
                <a:t>Place content</a:t>
              </a:r>
              <a:br>
                <a:rPr lang="en-US" sz="900"/>
              </a:br>
              <a:r>
                <a:rPr lang="en-US" sz="900"/>
                <a:t>below  this line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 userDrawn="1"/>
        </p:nvCxnSpPr>
        <p:spPr>
          <a:xfrm>
            <a:off x="181465" y="7012525"/>
            <a:ext cx="0" cy="2341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-723383" y="6980109"/>
            <a:ext cx="893446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algn="r" defTabSz="467833"/>
            <a:r>
              <a:rPr lang="en-US" sz="800" b="1">
                <a:solidFill>
                  <a:srgbClr val="A2A2A2"/>
                </a:solidFill>
              </a:rPr>
              <a:t>No content left</a:t>
            </a:r>
            <a:br>
              <a:rPr lang="en-US" sz="800" b="1">
                <a:solidFill>
                  <a:srgbClr val="A2A2A2"/>
                </a:solidFill>
              </a:rPr>
            </a:br>
            <a:r>
              <a:rPr lang="en-US" sz="800" b="1">
                <a:solidFill>
                  <a:srgbClr val="A2A2A2"/>
                </a:solidFill>
              </a:rPr>
              <a:t>of this line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6236" y="-333087"/>
            <a:ext cx="0" cy="234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-678612" y="-342008"/>
            <a:ext cx="893446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algn="r" defTabSz="467833"/>
            <a:r>
              <a:rPr lang="en-US" sz="800" b="1">
                <a:solidFill>
                  <a:srgbClr val="A2A2A2"/>
                </a:solidFill>
              </a:rPr>
              <a:t>No content left</a:t>
            </a:r>
            <a:br>
              <a:rPr lang="en-US" sz="800" b="1">
                <a:solidFill>
                  <a:srgbClr val="A2A2A2"/>
                </a:solidFill>
              </a:rPr>
            </a:br>
            <a:r>
              <a:rPr lang="en-US" sz="800" b="1">
                <a:solidFill>
                  <a:srgbClr val="A2A2A2"/>
                </a:solidFill>
              </a:rPr>
              <a:t>of this line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14704" y="6980109"/>
            <a:ext cx="0" cy="234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925870" y="7012525"/>
            <a:ext cx="0" cy="234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8925870" y="-342008"/>
            <a:ext cx="0" cy="234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937452" y="-350929"/>
            <a:ext cx="959169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defTabSz="467833"/>
            <a:r>
              <a:rPr lang="en-US" sz="800" b="1">
                <a:solidFill>
                  <a:srgbClr val="A2A2A2"/>
                </a:solidFill>
              </a:rPr>
              <a:t>No content right</a:t>
            </a:r>
            <a:br>
              <a:rPr lang="en-US" sz="800" b="1">
                <a:solidFill>
                  <a:srgbClr val="A2A2A2"/>
                </a:solidFill>
              </a:rPr>
            </a:br>
            <a:r>
              <a:rPr lang="en-US" sz="800" b="1">
                <a:solidFill>
                  <a:srgbClr val="A2A2A2"/>
                </a:solidFill>
              </a:rPr>
              <a:t>of this line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461911" y="919234"/>
            <a:ext cx="846900" cy="309372"/>
            <a:chOff x="-914399" y="1554480"/>
            <a:chExt cx="743133" cy="340739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-914399" y="1620644"/>
              <a:ext cx="720176" cy="27457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defTabSz="467833">
                <a:lnSpc>
                  <a:spcPct val="90000"/>
                </a:lnSpc>
              </a:pPr>
              <a:r>
                <a:rPr lang="en-US" sz="900"/>
                <a:t>Place content</a:t>
              </a:r>
              <a:br>
                <a:rPr lang="en-US" sz="900"/>
              </a:br>
              <a:r>
                <a:rPr lang="en-US" sz="900"/>
                <a:t>below  this line</a:t>
              </a: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 userDrawn="1"/>
        </p:nvCxnSpPr>
        <p:spPr>
          <a:xfrm>
            <a:off x="8925870" y="7012525"/>
            <a:ext cx="0" cy="234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937452" y="6980109"/>
            <a:ext cx="959169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defTabSz="467833"/>
            <a:r>
              <a:rPr lang="en-US" sz="800" b="1">
                <a:solidFill>
                  <a:srgbClr val="A2A2A2"/>
                </a:solidFill>
              </a:rPr>
              <a:t>No content right</a:t>
            </a:r>
            <a:br>
              <a:rPr lang="en-US" sz="800" b="1">
                <a:solidFill>
                  <a:srgbClr val="A2A2A2"/>
                </a:solidFill>
              </a:rPr>
            </a:br>
            <a:r>
              <a:rPr lang="en-US" sz="800" b="1">
                <a:solidFill>
                  <a:srgbClr val="A2A2A2"/>
                </a:solidFill>
              </a:rPr>
              <a:t>of this line</a:t>
            </a:r>
          </a:p>
        </p:txBody>
      </p:sp>
      <p:sp>
        <p:nvSpPr>
          <p:cNvPr id="30" name="Text Placeholder 103"/>
          <p:cNvSpPr>
            <a:spLocks noGrp="1"/>
          </p:cNvSpPr>
          <p:nvPr>
            <p:ph type="body" sz="quarter" idx="10" hasCustomPrompt="1"/>
          </p:nvPr>
        </p:nvSpPr>
        <p:spPr>
          <a:xfrm>
            <a:off x="226237" y="919234"/>
            <a:ext cx="8699634" cy="518736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Calibri 16pt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-1076644" y="253428"/>
            <a:ext cx="845825" cy="309372"/>
            <a:chOff x="-913456" y="1554480"/>
            <a:chExt cx="742190" cy="340739"/>
          </a:xfrm>
        </p:grpSpPr>
        <p:sp>
          <p:nvSpPr>
            <p:cNvPr id="32" name="TextBox 31"/>
            <p:cNvSpPr txBox="1"/>
            <p:nvPr userDrawn="1"/>
          </p:nvSpPr>
          <p:spPr>
            <a:xfrm>
              <a:off x="-785480" y="1620644"/>
              <a:ext cx="613275" cy="27457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467833">
                <a:lnSpc>
                  <a:spcPct val="90000"/>
                </a:lnSpc>
              </a:pPr>
              <a:r>
                <a:rPr lang="en-US" sz="900"/>
                <a:t>Header below </a:t>
              </a:r>
              <a:br>
                <a:rPr lang="en-US" sz="900"/>
              </a:br>
              <a:r>
                <a:rPr lang="en-US" sz="900"/>
                <a:t>this line</a:t>
              </a: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 userDrawn="1"/>
        </p:nvGrpSpPr>
        <p:grpSpPr>
          <a:xfrm>
            <a:off x="9350685" y="257279"/>
            <a:ext cx="845825" cy="309372"/>
            <a:chOff x="-913456" y="1554480"/>
            <a:chExt cx="742190" cy="340739"/>
          </a:xfrm>
        </p:grpSpPr>
        <p:sp>
          <p:nvSpPr>
            <p:cNvPr id="35" name="TextBox 34"/>
            <p:cNvSpPr txBox="1"/>
            <p:nvPr userDrawn="1"/>
          </p:nvSpPr>
          <p:spPr>
            <a:xfrm>
              <a:off x="-785480" y="1620644"/>
              <a:ext cx="613275" cy="274575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algn="r" defTabSz="467833">
                <a:lnSpc>
                  <a:spcPct val="90000"/>
                </a:lnSpc>
              </a:pPr>
              <a:r>
                <a:rPr lang="en-US" sz="900"/>
                <a:t>Header below </a:t>
              </a:r>
              <a:br>
                <a:rPr lang="en-US" sz="900"/>
              </a:br>
              <a:r>
                <a:rPr lang="en-US" sz="900"/>
                <a:t>this line</a:t>
              </a:r>
            </a:p>
          </p:txBody>
        </p:sp>
        <p:cxnSp>
          <p:nvCxnSpPr>
            <p:cNvPr id="36" name="Straight Connector 3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utoShape 55"/>
          <p:cNvSpPr>
            <a:spLocks noChangeArrowheads="1"/>
          </p:cNvSpPr>
          <p:nvPr userDrawn="1"/>
        </p:nvSpPr>
        <p:spPr bwMode="auto">
          <a:xfrm>
            <a:off x="-717481" y="2683247"/>
            <a:ext cx="492445" cy="468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74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102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172</a:t>
            </a:r>
          </a:p>
        </p:txBody>
      </p:sp>
      <p:sp>
        <p:nvSpPr>
          <p:cNvPr id="38" name="AutoShape 63"/>
          <p:cNvSpPr>
            <a:spLocks noChangeArrowheads="1"/>
          </p:cNvSpPr>
          <p:nvPr userDrawn="1"/>
        </p:nvSpPr>
        <p:spPr bwMode="auto">
          <a:xfrm>
            <a:off x="-1286257" y="2000658"/>
            <a:ext cx="492446" cy="471488"/>
          </a:xfrm>
          <a:prstGeom prst="roundRect">
            <a:avLst>
              <a:gd name="adj" fmla="val 16667"/>
            </a:avLst>
          </a:prstGeom>
          <a:solidFill>
            <a:srgbClr val="3692CA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TW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54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146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202</a:t>
            </a:r>
            <a:endParaRPr lang="zh-CN" altLang="en-US" sz="800" b="0">
              <a:solidFill>
                <a:prstClr val="white"/>
              </a:solidFill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39" name="AutoShape 63"/>
          <p:cNvSpPr>
            <a:spLocks noChangeArrowheads="1"/>
          </p:cNvSpPr>
          <p:nvPr userDrawn="1"/>
        </p:nvSpPr>
        <p:spPr bwMode="auto">
          <a:xfrm>
            <a:off x="-709824" y="3210153"/>
            <a:ext cx="493776" cy="475488"/>
          </a:xfrm>
          <a:prstGeom prst="roundRect">
            <a:avLst>
              <a:gd name="adj" fmla="val 16667"/>
            </a:avLst>
          </a:prstGeom>
          <a:solidFill>
            <a:srgbClr val="7D9FD8">
              <a:alpha val="89804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TW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125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159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216</a:t>
            </a:r>
          </a:p>
        </p:txBody>
      </p:sp>
      <p:sp>
        <p:nvSpPr>
          <p:cNvPr id="40" name="AutoShape 63"/>
          <p:cNvSpPr>
            <a:spLocks noChangeArrowheads="1"/>
          </p:cNvSpPr>
          <p:nvPr userDrawn="1"/>
        </p:nvSpPr>
        <p:spPr bwMode="auto">
          <a:xfrm>
            <a:off x="-1281010" y="3547360"/>
            <a:ext cx="493776" cy="475488"/>
          </a:xfrm>
          <a:prstGeom prst="roundRect">
            <a:avLst>
              <a:gd name="adj" fmla="val 16667"/>
            </a:avLst>
          </a:prstGeom>
          <a:solidFill>
            <a:srgbClr val="9D4962">
              <a:alpha val="89804"/>
            </a:srgb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TW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157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73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98</a:t>
            </a:r>
            <a:endParaRPr lang="zh-CN" altLang="en-US" sz="800" b="0">
              <a:solidFill>
                <a:prstClr val="white"/>
              </a:solidFill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1" name="AutoShape 64"/>
          <p:cNvSpPr>
            <a:spLocks noChangeArrowheads="1"/>
          </p:cNvSpPr>
          <p:nvPr userDrawn="1"/>
        </p:nvSpPr>
        <p:spPr bwMode="auto">
          <a:xfrm>
            <a:off x="-1281010" y="4081205"/>
            <a:ext cx="493776" cy="475488"/>
          </a:xfrm>
          <a:prstGeom prst="roundRect">
            <a:avLst>
              <a:gd name="adj" fmla="val 16667"/>
            </a:avLst>
          </a:prstGeom>
          <a:solidFill>
            <a:srgbClr val="E9B44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TW" sz="800" b="0">
                <a:solidFill>
                  <a:prstClr val="black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233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black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180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black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68</a:t>
            </a:r>
            <a:endParaRPr lang="zh-CN" altLang="en-US" sz="800" b="0">
              <a:solidFill>
                <a:prstClr val="black"/>
              </a:solidFill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2" name="AutoShape 66"/>
          <p:cNvSpPr>
            <a:spLocks noChangeArrowheads="1"/>
          </p:cNvSpPr>
          <p:nvPr userDrawn="1"/>
        </p:nvSpPr>
        <p:spPr bwMode="auto">
          <a:xfrm>
            <a:off x="-1286257" y="2508685"/>
            <a:ext cx="492446" cy="4714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98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157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209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3" name="AutoShape 63"/>
          <p:cNvSpPr>
            <a:spLocks noChangeArrowheads="1"/>
          </p:cNvSpPr>
          <p:nvPr userDrawn="1"/>
        </p:nvSpPr>
        <p:spPr bwMode="auto">
          <a:xfrm>
            <a:off x="-709824" y="3734088"/>
            <a:ext cx="492446" cy="47148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127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143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169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4" name="AutoShape 55"/>
          <p:cNvSpPr>
            <a:spLocks noChangeArrowheads="1"/>
          </p:cNvSpPr>
          <p:nvPr userDrawn="1"/>
        </p:nvSpPr>
        <p:spPr bwMode="auto">
          <a:xfrm>
            <a:off x="-1281010" y="3022838"/>
            <a:ext cx="493776" cy="475488"/>
          </a:xfrm>
          <a:prstGeom prst="roundRect">
            <a:avLst>
              <a:gd name="adj" fmla="val 16667"/>
            </a:avLst>
          </a:prstGeom>
          <a:solidFill>
            <a:srgbClr val="97D3CC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151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211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204</a:t>
            </a:r>
          </a:p>
        </p:txBody>
      </p:sp>
      <p:sp>
        <p:nvSpPr>
          <p:cNvPr id="45" name="AutoShape 63"/>
          <p:cNvSpPr>
            <a:spLocks noChangeArrowheads="1"/>
          </p:cNvSpPr>
          <p:nvPr userDrawn="1"/>
        </p:nvSpPr>
        <p:spPr bwMode="auto">
          <a:xfrm>
            <a:off x="-724775" y="4790187"/>
            <a:ext cx="492446" cy="471488"/>
          </a:xfrm>
          <a:prstGeom prst="roundRect">
            <a:avLst>
              <a:gd name="adj" fmla="val 16667"/>
            </a:avLst>
          </a:prstGeom>
          <a:solidFill>
            <a:srgbClr val="47377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TW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71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55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112</a:t>
            </a:r>
            <a:endParaRPr lang="zh-CN" altLang="en-US" sz="800" b="0">
              <a:solidFill>
                <a:prstClr val="white"/>
              </a:solidFill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6" name="AutoShape 63"/>
          <p:cNvSpPr>
            <a:spLocks noChangeArrowheads="1"/>
          </p:cNvSpPr>
          <p:nvPr userDrawn="1"/>
        </p:nvSpPr>
        <p:spPr bwMode="auto">
          <a:xfrm>
            <a:off x="-717482" y="2166027"/>
            <a:ext cx="492446" cy="471488"/>
          </a:xfrm>
          <a:prstGeom prst="roundRect">
            <a:avLst>
              <a:gd name="adj" fmla="val 16667"/>
            </a:avLst>
          </a:prstGeom>
          <a:solidFill>
            <a:srgbClr val="3A458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l" defTabSz="831850">
              <a:spcBef>
                <a:spcPct val="0"/>
              </a:spcBef>
            </a:pPr>
            <a:r>
              <a:rPr lang="en-US" altLang="zh-TW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58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69</a:t>
            </a:r>
          </a:p>
          <a:p>
            <a:pPr algn="l" defTabSz="831850">
              <a:spcBef>
                <a:spcPct val="0"/>
              </a:spcBef>
            </a:pPr>
            <a:r>
              <a:rPr lang="en-US" altLang="zh-CN" sz="800" b="0">
                <a:solidFill>
                  <a:prstClr val="white"/>
                </a:solidFill>
                <a:latin typeface="Century Gothic"/>
                <a:ea typeface="STKaiti" panose="02010600040101010101" pitchFamily="2" charset="-122"/>
                <a:cs typeface="Arial" pitchFamily="34" charset="0"/>
              </a:rPr>
              <a:t>128</a:t>
            </a:r>
            <a:endParaRPr lang="zh-CN" altLang="en-US" sz="800" b="0">
              <a:solidFill>
                <a:prstClr val="white"/>
              </a:solidFill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7" name="AutoShape 66"/>
          <p:cNvSpPr>
            <a:spLocks noChangeArrowheads="1"/>
          </p:cNvSpPr>
          <p:nvPr userDrawn="1"/>
        </p:nvSpPr>
        <p:spPr bwMode="auto">
          <a:xfrm>
            <a:off x="-724775" y="4256106"/>
            <a:ext cx="492446" cy="471487"/>
          </a:xfrm>
          <a:prstGeom prst="roundRect">
            <a:avLst>
              <a:gd name="adj" fmla="val 16667"/>
            </a:avLst>
          </a:prstGeom>
          <a:solidFill>
            <a:srgbClr val="493351"/>
          </a:solidFill>
          <a:ln>
            <a:solidFill>
              <a:srgbClr val="493351"/>
            </a:solidFill>
          </a:ln>
          <a:effectLst/>
        </p:spPr>
        <p:txBody>
          <a:bodyPr lIns="0" tIns="0" rIns="0" bIns="0" anchor="ctr"/>
          <a:lstStyle/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73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51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81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STKaiti" panose="02010600040101010101" pitchFamily="2" charset="-122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-2364" y="6541375"/>
            <a:ext cx="535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25D083-BE4A-4997-923E-4AC13B4BEF88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AutoShape 55"/>
          <p:cNvSpPr>
            <a:spLocks noChangeArrowheads="1"/>
          </p:cNvSpPr>
          <p:nvPr userDrawn="1"/>
        </p:nvSpPr>
        <p:spPr bwMode="auto">
          <a:xfrm>
            <a:off x="-724334" y="1648696"/>
            <a:ext cx="492445" cy="468313"/>
          </a:xfrm>
          <a:prstGeom prst="roundRect">
            <a:avLst>
              <a:gd name="adj" fmla="val 16667"/>
            </a:avLst>
          </a:prstGeom>
          <a:solidFill>
            <a:srgbClr val="48457D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72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69</a:t>
            </a:r>
          </a:p>
          <a:p>
            <a:pPr marL="0" marR="0" lvl="0" indent="0" algn="l" defTabSz="83185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STKaiti" panose="02010600040101010101" pitchFamily="2" charset="-122"/>
                <a:cs typeface="Arial" pitchFamily="34" charset="0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20665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03" y="2539641"/>
            <a:ext cx="3135329" cy="16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28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136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975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591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94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98E7-EE5B-40F9-BA1B-C1F2C5B825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43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530975"/>
            <a:ext cx="755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SCG" panose="02000503000000020004" pitchFamily="50" charset="-34"/>
                <a:cs typeface="SCG" panose="02000503000000020004" pitchFamily="50" charset="-34"/>
              </a:defRPr>
            </a:lvl1pPr>
          </a:lstStyle>
          <a:p>
            <a:fld id="{146998E7-EE5B-40F9-BA1B-C1F2C5B82510}" type="slidenum">
              <a:rPr lang="th-TH" smtClean="0"/>
              <a:pPr/>
              <a:t>‹#›</a:t>
            </a:fld>
            <a:r>
              <a:rPr lang="en-US">
                <a:solidFill>
                  <a:schemeClr val="bg1"/>
                </a:solidFill>
              </a:rPr>
              <a:t>/130</a:t>
            </a:r>
            <a:endParaRPr lang="th-T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8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10.28.58.29:789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0.28.58.29:789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DDBF32C-7FFE-4EDB-9EBE-5109C5F1FECE}"/>
              </a:ext>
            </a:extLst>
          </p:cNvPr>
          <p:cNvSpPr/>
          <p:nvPr/>
        </p:nvSpPr>
        <p:spPr>
          <a:xfrm>
            <a:off x="-14928" y="176492"/>
            <a:ext cx="9500674" cy="665332"/>
          </a:xfrm>
          <a:prstGeom prst="homePlate">
            <a:avLst/>
          </a:prstGeom>
          <a:solidFill>
            <a:srgbClr val="41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Google Shape;1101;p18">
            <a:extLst>
              <a:ext uri="{FF2B5EF4-FFF2-40B4-BE49-F238E27FC236}">
                <a16:creationId xmlns:a16="http://schemas.microsoft.com/office/drawing/2014/main" id="{1A43D256-651D-4899-911A-84363D70BA97}"/>
              </a:ext>
            </a:extLst>
          </p:cNvPr>
          <p:cNvSpPr txBox="1"/>
          <p:nvPr/>
        </p:nvSpPr>
        <p:spPr>
          <a:xfrm>
            <a:off x="128092" y="245209"/>
            <a:ext cx="5434508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400" b="1" dirty="0">
                <a:ea typeface="+mn-lt"/>
                <a:cs typeface="+mn-lt"/>
                <a:sym typeface="Century Gothic"/>
              </a:rPr>
              <a:t>Self-Service Data Analytics Tool</a:t>
            </a:r>
            <a:r>
              <a:rPr lang="en-US" sz="1400" b="1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b="1" dirty="0"/>
          </a:p>
          <a:p>
            <a:r>
              <a:rPr lang="en-US" sz="15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Data Service Center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773389-B58A-45C9-94AB-E9DDF8CA1DBB}"/>
              </a:ext>
            </a:extLst>
          </p:cNvPr>
          <p:cNvSpPr/>
          <p:nvPr/>
        </p:nvSpPr>
        <p:spPr>
          <a:xfrm>
            <a:off x="128092" y="1579675"/>
            <a:ext cx="3361765" cy="4019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AF445E-2287-4353-8962-8E2F2E67E234}"/>
              </a:ext>
            </a:extLst>
          </p:cNvPr>
          <p:cNvSpPr txBox="1"/>
          <p:nvPr/>
        </p:nvSpPr>
        <p:spPr>
          <a:xfrm>
            <a:off x="128092" y="1571658"/>
            <a:ext cx="33617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Sensor Data</a:t>
            </a:r>
            <a:endParaRPr lang="th-TH" sz="1800" dirty="0"/>
          </a:p>
        </p:txBody>
      </p:sp>
      <p:pic>
        <p:nvPicPr>
          <p:cNvPr id="60" name="Picture 2" descr="OSIsoft Learning">
            <a:extLst>
              <a:ext uri="{FF2B5EF4-FFF2-40B4-BE49-F238E27FC236}">
                <a16:creationId xmlns:a16="http://schemas.microsoft.com/office/drawing/2014/main" id="{F97CBB0A-CD8A-45FB-BD1B-EE34EED6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7" y="2022796"/>
            <a:ext cx="833729" cy="2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atabase of Databases - InfluxDB - Revision #8">
            <a:extLst>
              <a:ext uri="{FF2B5EF4-FFF2-40B4-BE49-F238E27FC236}">
                <a16:creationId xmlns:a16="http://schemas.microsoft.com/office/drawing/2014/main" id="{3733585B-6A71-445B-A287-4C64F47C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7" y="2672887"/>
            <a:ext cx="1140533" cy="26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3B0AE7-0ACA-4564-850A-91041791738A}"/>
              </a:ext>
            </a:extLst>
          </p:cNvPr>
          <p:cNvSpPr txBox="1"/>
          <p:nvPr/>
        </p:nvSpPr>
        <p:spPr>
          <a:xfrm>
            <a:off x="204287" y="2308066"/>
            <a:ext cx="325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Direct access via PI-AF </a:t>
            </a:r>
            <a:r>
              <a:rPr lang="en-US" sz="1400" dirty="0" err="1"/>
              <a:t>sdk</a:t>
            </a:r>
            <a:r>
              <a:rPr lang="en-US" sz="1400" dirty="0"/>
              <a:t> (direct)</a:t>
            </a:r>
          </a:p>
          <a:p>
            <a:pPr marL="285750" indent="-285750">
              <a:buFontTx/>
              <a:buChar char="-"/>
            </a:pPr>
            <a:endParaRPr lang="th-TH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7600A4-5DFB-475D-9751-8EF2D472C22C}"/>
              </a:ext>
            </a:extLst>
          </p:cNvPr>
          <p:cNvSpPr txBox="1"/>
          <p:nvPr/>
        </p:nvSpPr>
        <p:spPr>
          <a:xfrm>
            <a:off x="229383" y="2997413"/>
            <a:ext cx="3258677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PI buffer selective tag in 1min (pi_1m)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PI current data in 5min (pi_5m)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LoRa</a:t>
            </a:r>
            <a:r>
              <a:rPr lang="en-US" sz="1400" dirty="0"/>
              <a:t> IOT </a:t>
            </a:r>
          </a:p>
          <a:p>
            <a:pPr marL="742950" lvl="1" indent="-285750">
              <a:buFontTx/>
              <a:buChar char="-"/>
            </a:pPr>
            <a:r>
              <a:rPr lang="en-US" sz="1100" dirty="0"/>
              <a:t>Wizard Series</a:t>
            </a:r>
          </a:p>
          <a:p>
            <a:pPr marL="742950" lvl="1" indent="-285750">
              <a:buFontTx/>
              <a:buChar char="-"/>
            </a:pPr>
            <a:r>
              <a:rPr lang="en-US" sz="1100" dirty="0"/>
              <a:t>Other IOT Brand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Modbus devices (</a:t>
            </a:r>
            <a:r>
              <a:rPr lang="en-US" sz="1400" dirty="0" err="1"/>
              <a:t>modbus</a:t>
            </a:r>
            <a:r>
              <a:rPr lang="en-US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SKF Vibration (</a:t>
            </a:r>
            <a:r>
              <a:rPr lang="en-US" sz="1400" dirty="0" err="1"/>
              <a:t>skf_vib</a:t>
            </a:r>
            <a:r>
              <a:rPr lang="en-US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System1 Vibration (system1)</a:t>
            </a: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Oil LAB (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oil_lab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Capstone TCP1,2 (capstone)</a:t>
            </a: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Other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9DEFC6-9B26-439B-BE0E-CAD1344AB5B9}"/>
              </a:ext>
            </a:extLst>
          </p:cNvPr>
          <p:cNvSpPr/>
          <p:nvPr/>
        </p:nvSpPr>
        <p:spPr>
          <a:xfrm>
            <a:off x="3846231" y="1596365"/>
            <a:ext cx="2504439" cy="400315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513052-9677-49E6-9E45-F34015911039}"/>
              </a:ext>
            </a:extLst>
          </p:cNvPr>
          <p:cNvSpPr txBox="1"/>
          <p:nvPr/>
        </p:nvSpPr>
        <p:spPr>
          <a:xfrm>
            <a:off x="3846231" y="1592381"/>
            <a:ext cx="250443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Data Service Broker</a:t>
            </a:r>
            <a:endParaRPr lang="th-TH" sz="18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8E0D37F-951C-47FD-983D-27D69A5AB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46" y="2464259"/>
            <a:ext cx="1981255" cy="105311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4C7243D-8032-46F1-8F6D-9597CFB81239}"/>
              </a:ext>
            </a:extLst>
          </p:cNvPr>
          <p:cNvSpPr txBox="1"/>
          <p:nvPr/>
        </p:nvSpPr>
        <p:spPr>
          <a:xfrm>
            <a:off x="3816721" y="1992737"/>
            <a:ext cx="216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1.Sensor Data Catalog</a:t>
            </a:r>
            <a:endParaRPr lang="th-TH" sz="1400" b="1" dirty="0"/>
          </a:p>
        </p:txBody>
      </p:sp>
      <p:pic>
        <p:nvPicPr>
          <p:cNvPr id="68" name="Picture 10" descr="Api - Free computer icons">
            <a:extLst>
              <a:ext uri="{FF2B5EF4-FFF2-40B4-BE49-F238E27FC236}">
                <a16:creationId xmlns:a16="http://schemas.microsoft.com/office/drawing/2014/main" id="{0B825641-AE70-4A46-B6C8-548BCFF8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84" y="4536990"/>
            <a:ext cx="576254" cy="5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69AF267-7C88-4B8A-9412-99A5045C0D8F}"/>
              </a:ext>
            </a:extLst>
          </p:cNvPr>
          <p:cNvSpPr txBox="1"/>
          <p:nvPr/>
        </p:nvSpPr>
        <p:spPr>
          <a:xfrm>
            <a:off x="3807912" y="4275179"/>
            <a:ext cx="252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2.Application Protocol Interface</a:t>
            </a:r>
            <a:endParaRPr lang="th-TH" sz="1400" b="1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A684BB6-24D7-45D9-A3F4-CB8F30341F36}"/>
              </a:ext>
            </a:extLst>
          </p:cNvPr>
          <p:cNvSpPr/>
          <p:nvPr/>
        </p:nvSpPr>
        <p:spPr>
          <a:xfrm>
            <a:off x="6401997" y="3231188"/>
            <a:ext cx="325620" cy="18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E6D673-2157-4B9F-9710-629549AD4259}"/>
              </a:ext>
            </a:extLst>
          </p:cNvPr>
          <p:cNvSpPr txBox="1"/>
          <p:nvPr/>
        </p:nvSpPr>
        <p:spPr>
          <a:xfrm>
            <a:off x="6808616" y="1592381"/>
            <a:ext cx="22259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Users</a:t>
            </a:r>
            <a:endParaRPr lang="th-TH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B7B3FC-F084-42BF-9A32-13E2A10150E3}"/>
              </a:ext>
            </a:extLst>
          </p:cNvPr>
          <p:cNvSpPr txBox="1"/>
          <p:nvPr/>
        </p:nvSpPr>
        <p:spPr>
          <a:xfrm>
            <a:off x="6825545" y="2081606"/>
            <a:ext cx="216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Basic Data Analytic</a:t>
            </a:r>
            <a:endParaRPr lang="th-TH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086B4A-CC9A-4610-B47B-5D39D80800D1}"/>
              </a:ext>
            </a:extLst>
          </p:cNvPr>
          <p:cNvSpPr txBox="1"/>
          <p:nvPr/>
        </p:nvSpPr>
        <p:spPr>
          <a:xfrm>
            <a:off x="128091" y="951304"/>
            <a:ext cx="890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Simplify data query of various sensors, sources and servers into one simple interface standard</a:t>
            </a:r>
            <a:endParaRPr lang="th-TH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1A2F15-E4F8-4F54-AB49-E8AB02C9C8A5}"/>
              </a:ext>
            </a:extLst>
          </p:cNvPr>
          <p:cNvSpPr txBox="1"/>
          <p:nvPr/>
        </p:nvSpPr>
        <p:spPr>
          <a:xfrm>
            <a:off x="6825545" y="3089272"/>
            <a:ext cx="22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Visualization in </a:t>
            </a:r>
            <a:r>
              <a:rPr lang="en-US" sz="1400" b="1" dirty="0" err="1"/>
              <a:t>PowerBI</a:t>
            </a:r>
            <a:endParaRPr lang="th-TH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9CC35E-B724-4AAF-9F51-A7F4DB560A5B}"/>
              </a:ext>
            </a:extLst>
          </p:cNvPr>
          <p:cNvSpPr txBox="1"/>
          <p:nvPr/>
        </p:nvSpPr>
        <p:spPr>
          <a:xfrm>
            <a:off x="6313966" y="2698649"/>
            <a:ext cx="77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csv</a:t>
            </a:r>
          </a:p>
          <a:p>
            <a:r>
              <a:rPr lang="en-US" sz="1400" i="1" dirty="0"/>
              <a:t>/json</a:t>
            </a:r>
            <a:endParaRPr lang="th-TH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5836C4-8A02-48E1-8135-EBB9F1481E89}"/>
              </a:ext>
            </a:extLst>
          </p:cNvPr>
          <p:cNvSpPr txBox="1"/>
          <p:nvPr/>
        </p:nvSpPr>
        <p:spPr>
          <a:xfrm>
            <a:off x="6814868" y="4315638"/>
            <a:ext cx="216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Data Analytic &amp; ML</a:t>
            </a:r>
            <a:endParaRPr lang="th-TH" sz="1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FB8C6E-205A-448A-AC9C-717472B17362}"/>
              </a:ext>
            </a:extLst>
          </p:cNvPr>
          <p:cNvSpPr/>
          <p:nvPr/>
        </p:nvSpPr>
        <p:spPr>
          <a:xfrm>
            <a:off x="6808616" y="1592379"/>
            <a:ext cx="2225919" cy="4003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4" name="Picture 14" descr="Csv file document icon Royalty Free Vector Image">
            <a:extLst>
              <a:ext uri="{FF2B5EF4-FFF2-40B4-BE49-F238E27FC236}">
                <a16:creationId xmlns:a16="http://schemas.microsoft.com/office/drawing/2014/main" id="{57F6C501-5111-4A57-9A4D-733DD0DE7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10145" r="8313" b="15238"/>
          <a:stretch/>
        </p:blipFill>
        <p:spPr bwMode="auto">
          <a:xfrm>
            <a:off x="7520080" y="2442791"/>
            <a:ext cx="646404" cy="4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How To Revert to the Previous Version of an Excel File">
            <a:extLst>
              <a:ext uri="{FF2B5EF4-FFF2-40B4-BE49-F238E27FC236}">
                <a16:creationId xmlns:a16="http://schemas.microsoft.com/office/drawing/2014/main" id="{C832FA94-406D-4A4A-B88C-A6F8B93A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23" y="2376329"/>
            <a:ext cx="772394" cy="61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8" descr="Analyze your Office365Mon data in Power BI | Microsoft Power BI Blog |  Microsoft Power BI">
            <a:extLst>
              <a:ext uri="{FF2B5EF4-FFF2-40B4-BE49-F238E27FC236}">
                <a16:creationId xmlns:a16="http://schemas.microsoft.com/office/drawing/2014/main" id="{5C148541-224E-41C5-8C2B-F6A79D00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398" y="3435853"/>
            <a:ext cx="1358536" cy="78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3ADCFBE-A3EB-4952-BD2C-D3BDB01A55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0640" y="4648925"/>
            <a:ext cx="1384240" cy="835854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4CC9163-108E-4A49-949F-BDB0CC92D848}"/>
              </a:ext>
            </a:extLst>
          </p:cNvPr>
          <p:cNvSpPr txBox="1"/>
          <p:nvPr/>
        </p:nvSpPr>
        <p:spPr>
          <a:xfrm>
            <a:off x="3973731" y="3503097"/>
            <a:ext cx="236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Now having</a:t>
            </a:r>
          </a:p>
          <a:p>
            <a:r>
              <a:rPr lang="en-US" sz="1400" b="1" i="1" dirty="0">
                <a:solidFill>
                  <a:srgbClr val="00B050"/>
                </a:solidFill>
              </a:rPr>
              <a:t>     &gt; 250,000 data catalog</a:t>
            </a:r>
          </a:p>
          <a:p>
            <a:r>
              <a:rPr lang="en-US" sz="1400" b="1" i="1" dirty="0">
                <a:solidFill>
                  <a:srgbClr val="00B050"/>
                </a:solidFill>
              </a:rPr>
              <a:t>     21 servers  in 4 Countries</a:t>
            </a:r>
            <a:endParaRPr lang="th-TH" sz="1400" b="1" i="1" dirty="0">
              <a:solidFill>
                <a:srgbClr val="00B05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69996B9-AE8E-440D-8E1A-7DB894F82767}"/>
              </a:ext>
            </a:extLst>
          </p:cNvPr>
          <p:cNvCxnSpPr/>
          <p:nvPr/>
        </p:nvCxnSpPr>
        <p:spPr>
          <a:xfrm>
            <a:off x="3489857" y="2440163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5FAE99-247C-4253-A607-D0A7B3747355}"/>
              </a:ext>
            </a:extLst>
          </p:cNvPr>
          <p:cNvCxnSpPr/>
          <p:nvPr/>
        </p:nvCxnSpPr>
        <p:spPr>
          <a:xfrm>
            <a:off x="3509263" y="3148374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617F5-B00A-4EB6-AC37-57936DB7ECEA}"/>
              </a:ext>
            </a:extLst>
          </p:cNvPr>
          <p:cNvCxnSpPr/>
          <p:nvPr/>
        </p:nvCxnSpPr>
        <p:spPr>
          <a:xfrm>
            <a:off x="3500020" y="3320497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45FD099-3864-4CE8-B230-43C9493E9648}"/>
              </a:ext>
            </a:extLst>
          </p:cNvPr>
          <p:cNvCxnSpPr/>
          <p:nvPr/>
        </p:nvCxnSpPr>
        <p:spPr>
          <a:xfrm>
            <a:off x="3500020" y="3535635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E980B8-F610-479E-A03C-64B32701F686}"/>
              </a:ext>
            </a:extLst>
          </p:cNvPr>
          <p:cNvCxnSpPr/>
          <p:nvPr/>
        </p:nvCxnSpPr>
        <p:spPr>
          <a:xfrm>
            <a:off x="3489857" y="3730180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7C41FF-DF50-41F0-A84D-0D4BB156F08C}"/>
              </a:ext>
            </a:extLst>
          </p:cNvPr>
          <p:cNvCxnSpPr/>
          <p:nvPr/>
        </p:nvCxnSpPr>
        <p:spPr>
          <a:xfrm>
            <a:off x="3500019" y="3923136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800773-84E5-446E-B84F-E2586FF10344}"/>
              </a:ext>
            </a:extLst>
          </p:cNvPr>
          <p:cNvCxnSpPr/>
          <p:nvPr/>
        </p:nvCxnSpPr>
        <p:spPr>
          <a:xfrm>
            <a:off x="3509262" y="4156218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2831D50-7609-41EB-8220-7E764F0CE55B}"/>
              </a:ext>
            </a:extLst>
          </p:cNvPr>
          <p:cNvCxnSpPr/>
          <p:nvPr/>
        </p:nvCxnSpPr>
        <p:spPr>
          <a:xfrm>
            <a:off x="3489856" y="4384777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B38E18-2160-44B0-A9BE-264A10750569}"/>
              </a:ext>
            </a:extLst>
          </p:cNvPr>
          <p:cNvCxnSpPr/>
          <p:nvPr/>
        </p:nvCxnSpPr>
        <p:spPr>
          <a:xfrm>
            <a:off x="3489856" y="4616374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77D500-E9EA-47C4-96C1-252144F48272}"/>
              </a:ext>
            </a:extLst>
          </p:cNvPr>
          <p:cNvCxnSpPr/>
          <p:nvPr/>
        </p:nvCxnSpPr>
        <p:spPr>
          <a:xfrm>
            <a:off x="3509262" y="4857674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6C500D9-30C6-4F3F-AA2A-C36651837939}"/>
              </a:ext>
            </a:extLst>
          </p:cNvPr>
          <p:cNvCxnSpPr/>
          <p:nvPr/>
        </p:nvCxnSpPr>
        <p:spPr>
          <a:xfrm>
            <a:off x="3500019" y="5065366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A63EA5-A9E3-45B0-8D8D-26CABF6AAC56}"/>
              </a:ext>
            </a:extLst>
          </p:cNvPr>
          <p:cNvCxnSpPr/>
          <p:nvPr/>
        </p:nvCxnSpPr>
        <p:spPr>
          <a:xfrm>
            <a:off x="3489856" y="5246141"/>
            <a:ext cx="34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B225F76-E513-4D0A-8285-C355B661AF80}"/>
              </a:ext>
            </a:extLst>
          </p:cNvPr>
          <p:cNvSpPr txBox="1"/>
          <p:nvPr/>
        </p:nvSpPr>
        <p:spPr>
          <a:xfrm>
            <a:off x="4004606" y="2223256"/>
            <a:ext cx="2360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</a:rPr>
              <a:t>http://10.28.58.29:789</a:t>
            </a:r>
            <a:endParaRPr lang="th-TH" sz="1200" b="1" i="1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1275428-01BD-4462-95F6-762A1125DDBD}"/>
              </a:ext>
            </a:extLst>
          </p:cNvPr>
          <p:cNvSpPr/>
          <p:nvPr/>
        </p:nvSpPr>
        <p:spPr>
          <a:xfrm>
            <a:off x="3871599" y="4951612"/>
            <a:ext cx="2479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+mj-lt"/>
              </a:rPr>
              <a:t>Eg.</a:t>
            </a:r>
            <a:r>
              <a:rPr lang="en-US" sz="1000" dirty="0">
                <a:latin typeface="+mj-lt"/>
              </a:rPr>
              <a:t> </a:t>
            </a:r>
            <a:r>
              <a:rPr lang="th-TH" sz="1000" dirty="0">
                <a:latin typeface="+mj-lt"/>
              </a:rPr>
              <a:t>http://10.28.58.29:788/api/sensor/mean/1h/json</a:t>
            </a:r>
            <a:r>
              <a:rPr lang="en-US" sz="1000" dirty="0">
                <a:latin typeface="+mj-lt"/>
              </a:rPr>
              <a:t>/wide</a:t>
            </a:r>
            <a:r>
              <a:rPr lang="th-TH" sz="1000" dirty="0">
                <a:latin typeface="+mj-lt"/>
              </a:rPr>
              <a:t>?ids=35699,56180,69970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FA9E00-206C-467D-87F3-589CD74DCE6F}"/>
              </a:ext>
            </a:extLst>
          </p:cNvPr>
          <p:cNvSpPr txBox="1"/>
          <p:nvPr/>
        </p:nvSpPr>
        <p:spPr>
          <a:xfrm>
            <a:off x="1256770" y="2793074"/>
            <a:ext cx="2271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70C0"/>
                </a:solidFill>
              </a:rPr>
              <a:t>(SKIC, TCP, CIP, VKPC, UPPC, FAJAR, PPP)</a:t>
            </a:r>
            <a:endParaRPr lang="th-TH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51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DDBF32C-7FFE-4EDB-9EBE-5109C5F1FECE}"/>
              </a:ext>
            </a:extLst>
          </p:cNvPr>
          <p:cNvSpPr/>
          <p:nvPr/>
        </p:nvSpPr>
        <p:spPr>
          <a:xfrm>
            <a:off x="-14928" y="176492"/>
            <a:ext cx="9500674" cy="665332"/>
          </a:xfrm>
          <a:prstGeom prst="homePlate">
            <a:avLst/>
          </a:prstGeom>
          <a:solidFill>
            <a:srgbClr val="41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Google Shape;1101;p18">
            <a:extLst>
              <a:ext uri="{FF2B5EF4-FFF2-40B4-BE49-F238E27FC236}">
                <a16:creationId xmlns:a16="http://schemas.microsoft.com/office/drawing/2014/main" id="{1A43D256-651D-4899-911A-84363D70BA97}"/>
              </a:ext>
            </a:extLst>
          </p:cNvPr>
          <p:cNvSpPr txBox="1"/>
          <p:nvPr/>
        </p:nvSpPr>
        <p:spPr>
          <a:xfrm>
            <a:off x="128092" y="245209"/>
            <a:ext cx="5434508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400" b="1" dirty="0">
                <a:ea typeface="+mn-lt"/>
                <a:cs typeface="+mn-lt"/>
                <a:sym typeface="Century Gothic"/>
              </a:rPr>
              <a:t>Self-Service Data Analytics Tool</a:t>
            </a:r>
            <a:r>
              <a:rPr lang="en-US" sz="1400" b="1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b="1" dirty="0"/>
          </a:p>
          <a:p>
            <a:r>
              <a:rPr lang="en-US" sz="15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Data Service Center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4" name="Google Shape;1098;p18">
            <a:extLst>
              <a:ext uri="{FF2B5EF4-FFF2-40B4-BE49-F238E27FC236}">
                <a16:creationId xmlns:a16="http://schemas.microsoft.com/office/drawing/2014/main" id="{F902E325-E40A-4282-80BA-974C0C0A2ECD}"/>
              </a:ext>
            </a:extLst>
          </p:cNvPr>
          <p:cNvSpPr/>
          <p:nvPr/>
        </p:nvSpPr>
        <p:spPr>
          <a:xfrm>
            <a:off x="127155" y="954674"/>
            <a:ext cx="867394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 b="1" dirty="0">
                <a:latin typeface="SCG" panose="02000503000000020004" pitchFamily="50" charset="-34"/>
                <a:cs typeface="SCG" panose="02000503000000020004" pitchFamily="50" charset="-34"/>
              </a:rPr>
              <a:t>API Document | Point Information</a:t>
            </a:r>
          </a:p>
          <a:p>
            <a:pPr>
              <a:buClr>
                <a:srgbClr val="000000"/>
              </a:buClr>
              <a:buSzPts val="1200"/>
            </a:pPr>
            <a:endParaRPr lang="en-US" sz="1600" b="1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>
              <a:buClr>
                <a:srgbClr val="000000"/>
              </a:buClr>
              <a:buSzPts val="1200"/>
            </a:pP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http://10.28.58.29:788/api/sensor/parameters/</a:t>
            </a:r>
            <a:r>
              <a:rPr lang="en-US" sz="16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&lt;Output format&gt;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?</a:t>
            </a:r>
            <a:r>
              <a:rPr lang="en-US" sz="1600" dirty="0" err="1">
                <a:latin typeface="SCG" panose="02000503000000020004" pitchFamily="50" charset="-34"/>
                <a:cs typeface="SCG" panose="02000503000000020004" pitchFamily="50" charset="-34"/>
              </a:rPr>
              <a:t>sid</a:t>
            </a: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</a:rPr>
              <a:t>=</a:t>
            </a:r>
            <a:r>
              <a:rPr lang="en-US" sz="16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&lt;Sensors ids&gt;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C9A3A6C-4F98-4E57-A7A6-69266028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13735"/>
              </p:ext>
            </p:extLst>
          </p:nvPr>
        </p:nvGraphicFramePr>
        <p:xfrm>
          <a:off x="127155" y="2062684"/>
          <a:ext cx="8891339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19">
                  <a:extLst>
                    <a:ext uri="{9D8B030D-6E8A-4147-A177-3AD203B41FA5}">
                      <a16:colId xmlns:a16="http://schemas.microsoft.com/office/drawing/2014/main" val="1570975310"/>
                    </a:ext>
                  </a:extLst>
                </a:gridCol>
                <a:gridCol w="2592697">
                  <a:extLst>
                    <a:ext uri="{9D8B030D-6E8A-4147-A177-3AD203B41FA5}">
                      <a16:colId xmlns:a16="http://schemas.microsoft.com/office/drawing/2014/main" val="3702606165"/>
                    </a:ext>
                  </a:extLst>
                </a:gridCol>
                <a:gridCol w="4616823">
                  <a:extLst>
                    <a:ext uri="{9D8B030D-6E8A-4147-A177-3AD203B41FA5}">
                      <a16:colId xmlns:a16="http://schemas.microsoft.com/office/drawing/2014/main" val="361731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6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Output format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output format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json=json format (for </a:t>
                      </a:r>
                      <a:r>
                        <a:rPr lang="en-US" sz="1400" dirty="0" err="1"/>
                        <a:t>powerBI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csv=csv format (for save to file or use in python)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Sensors ids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Sensor id separated by ,  (choose from sensor data catalog)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75116"/>
                  </a:ext>
                </a:extLst>
              </a:tr>
            </a:tbl>
          </a:graphicData>
        </a:graphic>
      </p:graphicFrame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62B350-27CD-471B-AF81-F9FABCF701A7}"/>
              </a:ext>
            </a:extLst>
          </p:cNvPr>
          <p:cNvSpPr txBox="1">
            <a:spLocks/>
          </p:cNvSpPr>
          <p:nvPr/>
        </p:nvSpPr>
        <p:spPr>
          <a:xfrm>
            <a:off x="127155" y="3947003"/>
            <a:ext cx="8891339" cy="87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Example :</a:t>
            </a:r>
          </a:p>
          <a:p>
            <a:pPr marL="0" indent="0">
              <a:buNone/>
            </a:pPr>
            <a:r>
              <a:rPr lang="en-US" sz="1800" dirty="0"/>
              <a:t>http://10.28.58.29:788/api/sensor/parameters/json?sid=9783,244310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243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DDBF32C-7FFE-4EDB-9EBE-5109C5F1FECE}"/>
              </a:ext>
            </a:extLst>
          </p:cNvPr>
          <p:cNvSpPr/>
          <p:nvPr/>
        </p:nvSpPr>
        <p:spPr>
          <a:xfrm>
            <a:off x="-14928" y="176492"/>
            <a:ext cx="9500674" cy="665332"/>
          </a:xfrm>
          <a:prstGeom prst="homePlate">
            <a:avLst/>
          </a:prstGeom>
          <a:solidFill>
            <a:srgbClr val="41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Google Shape;1101;p18">
            <a:extLst>
              <a:ext uri="{FF2B5EF4-FFF2-40B4-BE49-F238E27FC236}">
                <a16:creationId xmlns:a16="http://schemas.microsoft.com/office/drawing/2014/main" id="{1A43D256-651D-4899-911A-84363D70BA97}"/>
              </a:ext>
            </a:extLst>
          </p:cNvPr>
          <p:cNvSpPr txBox="1"/>
          <p:nvPr/>
        </p:nvSpPr>
        <p:spPr>
          <a:xfrm>
            <a:off x="128092" y="245209"/>
            <a:ext cx="5434508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400" b="1" dirty="0">
                <a:ea typeface="+mn-lt"/>
                <a:cs typeface="+mn-lt"/>
                <a:sym typeface="Century Gothic"/>
              </a:rPr>
              <a:t>Self-Service Data Analytics Tool</a:t>
            </a:r>
            <a:r>
              <a:rPr lang="en-US" sz="1400" b="1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b="1" dirty="0"/>
          </a:p>
          <a:p>
            <a:r>
              <a:rPr lang="en-US" sz="15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Data Service Center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4" name="Google Shape;1098;p18">
            <a:extLst>
              <a:ext uri="{FF2B5EF4-FFF2-40B4-BE49-F238E27FC236}">
                <a16:creationId xmlns:a16="http://schemas.microsoft.com/office/drawing/2014/main" id="{F902E325-E40A-4282-80BA-974C0C0A2ECD}"/>
              </a:ext>
            </a:extLst>
          </p:cNvPr>
          <p:cNvSpPr/>
          <p:nvPr/>
        </p:nvSpPr>
        <p:spPr>
          <a:xfrm>
            <a:off x="127155" y="954674"/>
            <a:ext cx="9016845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 b="1" dirty="0">
                <a:latin typeface="SCG" panose="02000503000000020004" pitchFamily="50" charset="-34"/>
                <a:cs typeface="SCG" panose="02000503000000020004" pitchFamily="50" charset="-34"/>
              </a:rPr>
              <a:t>API Document | Sensor data</a:t>
            </a:r>
          </a:p>
          <a:p>
            <a:pPr>
              <a:buClr>
                <a:srgbClr val="000000"/>
              </a:buClr>
              <a:buSzPts val="1200"/>
            </a:pP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http://10.28.58.29:788/api/sensor/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&lt;Agg. mode&gt;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en-US" sz="1400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Agg</a:t>
            </a:r>
            <a:r>
              <a:rPr lang="en-US" sz="1400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. time&gt;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&lt;Output format&gt;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/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&lt;Structure format&gt;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?</a:t>
            </a:r>
            <a:r>
              <a:rPr lang="en-US" sz="1400" dirty="0" err="1">
                <a:latin typeface="SCG" panose="02000503000000020004" pitchFamily="50" charset="-34"/>
                <a:cs typeface="SCG" panose="02000503000000020004" pitchFamily="50" charset="-34"/>
              </a:rPr>
              <a:t>sid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&lt;Sensor ids&gt;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&amp;start=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&lt;Start time&gt;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&amp;end=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&lt;End time&gt;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&amp;interpolate=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&lt;Interpolate mode&gt;</a:t>
            </a:r>
            <a:r>
              <a:rPr lang="en-US" sz="1400" dirty="0">
                <a:latin typeface="SCG" panose="02000503000000020004" pitchFamily="50" charset="-34"/>
                <a:cs typeface="SCG" panose="02000503000000020004" pitchFamily="50" charset="-34"/>
              </a:rPr>
              <a:t>&amp;limit=</a:t>
            </a:r>
            <a:r>
              <a:rPr lang="en-US" sz="1400" i="1" dirty="0">
                <a:solidFill>
                  <a:srgbClr val="FF0000"/>
                </a:solidFill>
                <a:latin typeface="SCG" panose="02000503000000020004" pitchFamily="50" charset="-34"/>
                <a:cs typeface="SCG" panose="02000503000000020004" pitchFamily="50" charset="-34"/>
              </a:rPr>
              <a:t>&lt;Interpolate limit&gt;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C9A3A6C-4F98-4E57-A7A6-69266028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22232"/>
              </p:ext>
            </p:extLst>
          </p:nvPr>
        </p:nvGraphicFramePr>
        <p:xfrm>
          <a:off x="125506" y="1701002"/>
          <a:ext cx="889133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19">
                  <a:extLst>
                    <a:ext uri="{9D8B030D-6E8A-4147-A177-3AD203B41FA5}">
                      <a16:colId xmlns:a16="http://schemas.microsoft.com/office/drawing/2014/main" val="1570975310"/>
                    </a:ext>
                  </a:extLst>
                </a:gridCol>
                <a:gridCol w="2892335">
                  <a:extLst>
                    <a:ext uri="{9D8B030D-6E8A-4147-A177-3AD203B41FA5}">
                      <a16:colId xmlns:a16="http://schemas.microsoft.com/office/drawing/2014/main" val="3702606165"/>
                    </a:ext>
                  </a:extLst>
                </a:gridCol>
                <a:gridCol w="4317185">
                  <a:extLst>
                    <a:ext uri="{9D8B030D-6E8A-4147-A177-3AD203B41FA5}">
                      <a16:colId xmlns:a16="http://schemas.microsoft.com/office/drawing/2014/main" val="361731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Parameters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6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</a:t>
                      </a:r>
                      <a:r>
                        <a:rPr lang="en-US" sz="1400" dirty="0"/>
                        <a:t>. mode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Aggregate mode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mean, median, mode, first, last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8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</a:t>
                      </a:r>
                      <a:r>
                        <a:rPr lang="en-US" sz="1400" dirty="0"/>
                        <a:t>. time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Aggregate time period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(unit : </a:t>
                      </a:r>
                      <a:r>
                        <a:rPr lang="en-US" sz="1400" dirty="0" err="1"/>
                        <a:t>m,h,d</a:t>
                      </a:r>
                      <a:r>
                        <a:rPr lang="en-US" sz="1400" dirty="0"/>
                        <a:t>)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7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Output format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output format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json=json format (for </a:t>
                      </a:r>
                      <a:r>
                        <a:rPr lang="en-US" sz="1400" dirty="0" err="1"/>
                        <a:t>powerBI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/>
                        <a:t>csv=csv format (for save to file or use in python)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Structure format</a:t>
                      </a:r>
                      <a:endParaRPr lang="th-TH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 format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wide, long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17114"/>
                  </a:ext>
                </a:extLst>
              </a:tr>
              <a:tr h="458976">
                <a:tc>
                  <a:txBody>
                    <a:bodyPr/>
                    <a:lstStyle/>
                    <a:p>
                      <a:r>
                        <a:rPr lang="en-US" sz="1400" dirty="0"/>
                        <a:t>Sensors ids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Sensor id separated by ,  (choose from sensor data catalog)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6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Start time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time 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Relative time from end time or Absolute time (format </a:t>
                      </a:r>
                      <a:r>
                        <a:rPr lang="en-US" sz="1400" dirty="0" err="1"/>
                        <a:t>yyyy</a:t>
                      </a:r>
                      <a:r>
                        <a:rPr lang="en-US" sz="1400" dirty="0"/>
                        <a:t>-mm-dd </a:t>
                      </a:r>
                      <a:r>
                        <a:rPr lang="en-US" sz="1400" dirty="0" err="1"/>
                        <a:t>hh:mm:ss</a:t>
                      </a:r>
                      <a:r>
                        <a:rPr lang="en-US" sz="1400" dirty="0"/>
                        <a:t>)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1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End time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 time 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now() or Absolute time (format </a:t>
                      </a:r>
                      <a:r>
                        <a:rPr lang="en-US" sz="1400" dirty="0" err="1"/>
                        <a:t>yyyy</a:t>
                      </a:r>
                      <a:r>
                        <a:rPr lang="en-US" sz="1400" dirty="0"/>
                        <a:t>-mm-dd </a:t>
                      </a:r>
                      <a:r>
                        <a:rPr lang="en-US" sz="1400" dirty="0" err="1"/>
                        <a:t>hh:mm:ss</a:t>
                      </a:r>
                      <a:r>
                        <a:rPr lang="en-US" sz="1400" dirty="0"/>
                        <a:t>)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Interpolate mode</a:t>
                      </a:r>
                      <a:endParaRPr lang="th-TH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Interpolate mode for missing value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None, time, linear, pad, nearest</a:t>
                      </a:r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2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SCG" panose="02000503000000020004" pitchFamily="50" charset="-34"/>
                          <a:cs typeface="SCG" panose="02000503000000020004" pitchFamily="50" charset="-34"/>
                        </a:rPr>
                        <a:t>Interpolate limit</a:t>
                      </a:r>
                      <a:endParaRPr lang="th-TH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Maximum number of consecutive fill by interpolate</a:t>
                      </a:r>
                      <a:endParaRPr lang="th-T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2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B862485-B406-4F71-8F95-D8E6607CF43E}"/>
              </a:ext>
            </a:extLst>
          </p:cNvPr>
          <p:cNvSpPr/>
          <p:nvPr/>
        </p:nvSpPr>
        <p:spPr>
          <a:xfrm>
            <a:off x="0" y="6088053"/>
            <a:ext cx="8891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Ex</a:t>
            </a:r>
            <a:r>
              <a:rPr lang="en-US" sz="1400" dirty="0"/>
              <a:t>. http://10.28.58.29:788/api/sensor/mean/5h/json/long?sid=9783,244310&amp;start=-35d&amp;interpolate=time&amp;limit=3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349637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DDBF32C-7FFE-4EDB-9EBE-5109C5F1FECE}"/>
              </a:ext>
            </a:extLst>
          </p:cNvPr>
          <p:cNvSpPr/>
          <p:nvPr/>
        </p:nvSpPr>
        <p:spPr>
          <a:xfrm>
            <a:off x="-14928" y="176492"/>
            <a:ext cx="9500674" cy="665332"/>
          </a:xfrm>
          <a:prstGeom prst="homePlate">
            <a:avLst/>
          </a:prstGeom>
          <a:solidFill>
            <a:srgbClr val="41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Google Shape;1101;p18">
            <a:extLst>
              <a:ext uri="{FF2B5EF4-FFF2-40B4-BE49-F238E27FC236}">
                <a16:creationId xmlns:a16="http://schemas.microsoft.com/office/drawing/2014/main" id="{1A43D256-651D-4899-911A-84363D70BA97}"/>
              </a:ext>
            </a:extLst>
          </p:cNvPr>
          <p:cNvSpPr txBox="1"/>
          <p:nvPr/>
        </p:nvSpPr>
        <p:spPr>
          <a:xfrm>
            <a:off x="128092" y="245209"/>
            <a:ext cx="5434508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400" b="1" dirty="0">
                <a:ea typeface="+mn-lt"/>
                <a:cs typeface="+mn-lt"/>
                <a:sym typeface="Century Gothic"/>
              </a:rPr>
              <a:t>Self-Service Data Analytics Tool</a:t>
            </a:r>
            <a:r>
              <a:rPr lang="en-US" sz="1400" b="1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b="1" dirty="0"/>
          </a:p>
          <a:p>
            <a:r>
              <a:rPr lang="en-US" sz="15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Data Service Center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4" name="Google Shape;1098;p18">
            <a:extLst>
              <a:ext uri="{FF2B5EF4-FFF2-40B4-BE49-F238E27FC236}">
                <a16:creationId xmlns:a16="http://schemas.microsoft.com/office/drawing/2014/main" id="{F902E325-E40A-4282-80BA-974C0C0A2ECD}"/>
              </a:ext>
            </a:extLst>
          </p:cNvPr>
          <p:cNvSpPr/>
          <p:nvPr/>
        </p:nvSpPr>
        <p:spPr>
          <a:xfrm>
            <a:off x="127155" y="954674"/>
            <a:ext cx="9016845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 b="1" dirty="0">
                <a:latin typeface="SCG" panose="02000503000000020004" pitchFamily="50" charset="-34"/>
                <a:cs typeface="SCG" panose="02000503000000020004" pitchFamily="50" charset="-34"/>
              </a:rPr>
              <a:t>Sensor Data Catalog</a:t>
            </a:r>
          </a:p>
          <a:p>
            <a:pPr>
              <a:buClr>
                <a:srgbClr val="000000"/>
              </a:buClr>
              <a:buSzPts val="1200"/>
            </a:pP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  <a:hlinkClick r:id="rId2"/>
              </a:rPr>
              <a:t>http://10.28.58.29:789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>
              <a:buClr>
                <a:srgbClr val="000000"/>
              </a:buClr>
              <a:buSzPts val="1200"/>
            </a:pPr>
            <a:endParaRPr lang="en-US" sz="1400" i="1" dirty="0">
              <a:solidFill>
                <a:srgbClr val="FF000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ADB1-8F8A-4FDE-A1E5-B60E7A0E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07" y="1557622"/>
            <a:ext cx="6653385" cy="4748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2E530-4327-4216-947C-30365E371860}"/>
              </a:ext>
            </a:extLst>
          </p:cNvPr>
          <p:cNvSpPr txBox="1"/>
          <p:nvPr/>
        </p:nvSpPr>
        <p:spPr>
          <a:xfrm>
            <a:off x="1758499" y="4139286"/>
            <a:ext cx="11201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Sensor Id</a:t>
            </a:r>
            <a:endParaRPr lang="th-TH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4298C-5E9C-4100-8476-339E21AB113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8569" y="3529686"/>
            <a:ext cx="823684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F670FB-5730-4577-964C-F5632D6CC59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819146" y="4436626"/>
            <a:ext cx="124530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C55E103-0E2B-469E-8868-5BE136E1D1DA}"/>
              </a:ext>
            </a:extLst>
          </p:cNvPr>
          <p:cNvSpPr/>
          <p:nvPr/>
        </p:nvSpPr>
        <p:spPr>
          <a:xfrm>
            <a:off x="2880600" y="2313662"/>
            <a:ext cx="4676647" cy="24734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F6EFF-DC78-4194-9EC0-BD2B46D7BDF7}"/>
              </a:ext>
            </a:extLst>
          </p:cNvPr>
          <p:cNvSpPr txBox="1"/>
          <p:nvPr/>
        </p:nvSpPr>
        <p:spPr>
          <a:xfrm>
            <a:off x="5064452" y="4251960"/>
            <a:ext cx="37747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Download and choose id from Excel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79307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DDBF32C-7FFE-4EDB-9EBE-5109C5F1FECE}"/>
              </a:ext>
            </a:extLst>
          </p:cNvPr>
          <p:cNvSpPr/>
          <p:nvPr/>
        </p:nvSpPr>
        <p:spPr>
          <a:xfrm>
            <a:off x="-14928" y="176492"/>
            <a:ext cx="9500674" cy="665332"/>
          </a:xfrm>
          <a:prstGeom prst="homePlate">
            <a:avLst/>
          </a:prstGeom>
          <a:solidFill>
            <a:srgbClr val="41B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7" name="Google Shape;1101;p18">
            <a:extLst>
              <a:ext uri="{FF2B5EF4-FFF2-40B4-BE49-F238E27FC236}">
                <a16:creationId xmlns:a16="http://schemas.microsoft.com/office/drawing/2014/main" id="{1A43D256-651D-4899-911A-84363D70BA97}"/>
              </a:ext>
            </a:extLst>
          </p:cNvPr>
          <p:cNvSpPr txBox="1"/>
          <p:nvPr/>
        </p:nvSpPr>
        <p:spPr>
          <a:xfrm>
            <a:off x="128092" y="245209"/>
            <a:ext cx="5434508" cy="5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400" b="1" dirty="0">
                <a:ea typeface="+mn-lt"/>
                <a:cs typeface="+mn-lt"/>
                <a:sym typeface="Century Gothic"/>
              </a:rPr>
              <a:t>Self-Service Data Analytics Tool</a:t>
            </a:r>
            <a:r>
              <a:rPr lang="en-US" sz="1400" b="1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b="1" dirty="0"/>
          </a:p>
          <a:p>
            <a:r>
              <a:rPr lang="en-US" sz="15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Data Service Center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4" name="Google Shape;1098;p18">
            <a:extLst>
              <a:ext uri="{FF2B5EF4-FFF2-40B4-BE49-F238E27FC236}">
                <a16:creationId xmlns:a16="http://schemas.microsoft.com/office/drawing/2014/main" id="{F902E325-E40A-4282-80BA-974C0C0A2ECD}"/>
              </a:ext>
            </a:extLst>
          </p:cNvPr>
          <p:cNvSpPr/>
          <p:nvPr/>
        </p:nvSpPr>
        <p:spPr>
          <a:xfrm>
            <a:off x="127155" y="954674"/>
            <a:ext cx="9016845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-US" sz="1600" b="1" dirty="0">
                <a:latin typeface="SCG" panose="02000503000000020004" pitchFamily="50" charset="-34"/>
                <a:cs typeface="SCG" panose="02000503000000020004" pitchFamily="50" charset="-34"/>
              </a:rPr>
              <a:t>API Helper Tool</a:t>
            </a:r>
          </a:p>
          <a:p>
            <a:pPr>
              <a:buClr>
                <a:srgbClr val="000000"/>
              </a:buClr>
              <a:buSzPts val="1200"/>
            </a:pPr>
            <a:r>
              <a:rPr lang="en-US" sz="1600" dirty="0">
                <a:latin typeface="SCG" panose="02000503000000020004" pitchFamily="50" charset="-34"/>
                <a:cs typeface="SCG" panose="02000503000000020004" pitchFamily="50" charset="-34"/>
                <a:hlinkClick r:id="rId2"/>
              </a:rPr>
              <a:t>http://10.28.58.29:789</a:t>
            </a:r>
            <a:endParaRPr lang="en-US" sz="1600" dirty="0">
              <a:latin typeface="SCG" panose="02000503000000020004" pitchFamily="50" charset="-34"/>
              <a:cs typeface="SCG" panose="02000503000000020004" pitchFamily="50" charset="-34"/>
            </a:endParaRPr>
          </a:p>
          <a:p>
            <a:pPr>
              <a:buClr>
                <a:srgbClr val="000000"/>
              </a:buClr>
              <a:buSzPts val="1200"/>
            </a:pPr>
            <a:endParaRPr lang="en-US" sz="1400" i="1" dirty="0">
              <a:solidFill>
                <a:srgbClr val="FF0000"/>
              </a:solidFill>
              <a:latin typeface="SCG" panose="02000503000000020004" pitchFamily="50" charset="-34"/>
              <a:cs typeface="SCG" panose="02000503000000020004" pitchFamily="50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ECF9D-3D67-4FDE-9FBF-516803C0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50" y="1572735"/>
            <a:ext cx="7061300" cy="5040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A14251-87C5-4C7D-973A-E33FFF69FD0B}"/>
              </a:ext>
            </a:extLst>
          </p:cNvPr>
          <p:cNvSpPr/>
          <p:nvPr/>
        </p:nvSpPr>
        <p:spPr>
          <a:xfrm>
            <a:off x="2779059" y="3316941"/>
            <a:ext cx="4939553" cy="2904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93B2-88A5-4525-9AD2-E5A229269847}"/>
              </a:ext>
            </a:extLst>
          </p:cNvPr>
          <p:cNvSpPr txBox="1"/>
          <p:nvPr/>
        </p:nvSpPr>
        <p:spPr>
          <a:xfrm>
            <a:off x="6131253" y="4915933"/>
            <a:ext cx="2243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API Point Information</a:t>
            </a:r>
            <a:endParaRPr lang="th-TH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39114-3F43-4DD8-8B56-EF331ABC485B}"/>
              </a:ext>
            </a:extLst>
          </p:cNvPr>
          <p:cNvSpPr txBox="1"/>
          <p:nvPr/>
        </p:nvSpPr>
        <p:spPr>
          <a:xfrm>
            <a:off x="6131253" y="5395030"/>
            <a:ext cx="2243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API Sensor Data</a:t>
            </a:r>
            <a:endParaRPr lang="th-TH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BD7C7-C965-4A4B-A1FA-8F502A383EBC}"/>
              </a:ext>
            </a:extLst>
          </p:cNvPr>
          <p:cNvSpPr txBox="1"/>
          <p:nvPr/>
        </p:nvSpPr>
        <p:spPr>
          <a:xfrm>
            <a:off x="203542" y="5718660"/>
            <a:ext cx="21184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Check/Test the data</a:t>
            </a:r>
            <a:endParaRPr lang="th-TH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109BC-EC2B-4580-9772-45DD87FCBDE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21961" y="5903326"/>
            <a:ext cx="573639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737027-8BA3-40E2-94F0-379142391F9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011271" y="5100599"/>
            <a:ext cx="1119982" cy="330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63D27-BF83-4584-9761-1F5AE5A2E97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62601" y="5579696"/>
            <a:ext cx="56865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B588D3CB41A4EAC429283A33AD3AC" ma:contentTypeVersion="9" ma:contentTypeDescription="Create a new document." ma:contentTypeScope="" ma:versionID="32714413c6caff7406ac8678caf3be9a">
  <xsd:schema xmlns:xsd="http://www.w3.org/2001/XMLSchema" xmlns:xs="http://www.w3.org/2001/XMLSchema" xmlns:p="http://schemas.microsoft.com/office/2006/metadata/properties" xmlns:ns2="c8511884-5a6f-4259-8800-145111971129" targetNamespace="http://schemas.microsoft.com/office/2006/metadata/properties" ma:root="true" ma:fieldsID="4217a594613d8d7d446117ac7b87f507" ns2:_="">
    <xsd:import namespace="c8511884-5a6f-4259-8800-1451119711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11884-5a6f-4259-8800-145111971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E8856C-E6BD-4843-8606-C6798B06C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22E5CE-B284-4967-AE64-399629543154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8511884-5a6f-4259-8800-14511197112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538A21-291F-4941-BFB2-495414B78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11884-5a6f-4259-8800-145111971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23585</TotalTime>
  <Words>555</Words>
  <Application>Microsoft Office PowerPoint</Application>
  <PresentationFormat>On-screen Show 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Aujcharapa Wangsawang</dc:creator>
  <cp:lastModifiedBy>Santi Tangsakul</cp:lastModifiedBy>
  <cp:revision>645</cp:revision>
  <dcterms:created xsi:type="dcterms:W3CDTF">2018-12-27T07:40:35Z</dcterms:created>
  <dcterms:modified xsi:type="dcterms:W3CDTF">2023-04-26T15:32:23Z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0x010100DF8B588D3CB41A4EAC429283A33AD3AC</vt:lpwstr>
  </property>
  <property fmtid="{D5CDD505-2E9C-101B-9397-08002B2CF9AE}" pid="3" name="MSIP_Label_282ec11f-0307-4ba2-9c7f-1e910abb2b8a_Enabled">
    <vt:lpwstr>true</vt:lpwstr>
  </property>
  <property fmtid="{D5CDD505-2E9C-101B-9397-08002B2CF9AE}" pid="4" name="MSIP_Label_282ec11f-0307-4ba2-9c7f-1e910abb2b8a_SetDate">
    <vt:lpwstr>2022-07-11T11:07:36Z</vt:lpwstr>
  </property>
  <property fmtid="{D5CDD505-2E9C-101B-9397-08002B2CF9AE}" pid="5" name="MSIP_Label_282ec11f-0307-4ba2-9c7f-1e910abb2b8a_Method">
    <vt:lpwstr>Standard</vt:lpwstr>
  </property>
  <property fmtid="{D5CDD505-2E9C-101B-9397-08002B2CF9AE}" pid="6" name="MSIP_Label_282ec11f-0307-4ba2-9c7f-1e910abb2b8a_Name">
    <vt:lpwstr>282ec11f-0307-4ba2-9c7f-1e910abb2b8a</vt:lpwstr>
  </property>
  <property fmtid="{D5CDD505-2E9C-101B-9397-08002B2CF9AE}" pid="7" name="MSIP_Label_282ec11f-0307-4ba2-9c7f-1e910abb2b8a_SiteId">
    <vt:lpwstr>5db8bf0e-8592-4ed0-82b2-a6d4d77933d4</vt:lpwstr>
  </property>
  <property fmtid="{D5CDD505-2E9C-101B-9397-08002B2CF9AE}" pid="8" name="MSIP_Label_282ec11f-0307-4ba2-9c7f-1e910abb2b8a_ActionId">
    <vt:lpwstr>7aeaff9c-99be-4cf2-9bdf-2efa8f4adf66</vt:lpwstr>
  </property>
  <property fmtid="{D5CDD505-2E9C-101B-9397-08002B2CF9AE}" pid="9" name="MSIP_Label_282ec11f-0307-4ba2-9c7f-1e910abb2b8a_ContentBits">
    <vt:lpwstr>0</vt:lpwstr>
  </property>
</Properties>
</file>