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BFA61-E564-035B-8359-70F167F37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CEF7C-63DC-5B9B-5B99-43A6407F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6076D-C533-EC6F-534E-B52ED93B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B2DDB-B179-ABB0-B772-3C93B86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08841-2728-3B39-E109-DC1A7475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650E-AA19-92A7-EC7D-10B320EE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B1422-321B-DA1C-1AAF-BB1E601A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90023-4962-2FCC-A49A-5E651B20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DF5AA-B82B-CF2D-8CCD-F7517A0B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9CB95-2634-7AD5-3F39-7AE354B3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A1D16-296A-E1A2-3863-3917DDF02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BF36F-3B95-5FC3-5625-F01D99795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C228B-0A9E-62B4-D019-23F2355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FA582-B12D-4B5C-00E1-9B5E499A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8AD08-8EB4-6D6F-D393-164BF68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4E993-4ED9-EC85-BECF-15BE9B6B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0B0D-D213-7E7D-012A-3B63FD10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23E73-6DAB-E2DB-221E-66BE07C3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B8392-A3A0-37B9-C315-1C1A9DD6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CD488-981F-9109-0954-B5B33A7A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A632-F190-A0A9-22CF-EE81FCE5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8B7EA-9D54-93B9-30FF-36FF0E73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54AE0-A439-AE72-6D78-640E0F0C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3AB6-732B-649E-9222-7FC8F05C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7C8A8-03BD-876E-6524-97D51AD3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FB53-B3EF-0B64-EBDB-F75A31C1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F96DA-3EB7-8B95-54FF-7B1AD0EC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6A630-71EF-01FB-A58B-8D5804A7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58EA6-B52F-E8EE-1F2D-65F6C1A3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D1986-2838-D6AA-9D5E-DE7CBB4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E4CF1-1EFF-C359-9573-113FD65A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7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7F4D-E471-DF23-B8BB-9A662334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F36C1-3E52-4718-E33D-77FAB78F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0A3D3-5EE9-8912-EDB8-0A700A17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A7284E-1E2F-45A2-6972-BBDCBD01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8464D-7F81-AB3E-9F80-2226B2089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500D3-4D8D-A87C-75FB-C8046AF8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A7F687-3F17-F216-3179-DC4F51B7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0FDEFC-01F7-CB5F-8A18-F13ADB25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D249-07CF-65B9-03EC-357EDF16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F5D56-E1BB-9009-89AA-C802C8A2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0BE27-9CCC-81D9-8138-D1E4CBFC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64AC5-1DA6-AD94-C84F-A9AFD390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B8BD9-133F-219B-B25C-4C409B3F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2BBCD-8CCF-3679-D2C4-28717AC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84C78-8372-8207-90B2-545DF508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E559-6753-9530-93FF-FA7B9636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D7B4-112A-3A6B-6765-13EC38E5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1E7CD-783D-9E5E-EE4B-71EA86EB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98DC0-2BDC-7185-BB1A-98C7EE6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62287-64FE-CFB7-134B-BF9BF843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EEC4-1C0D-349B-50FD-E3E5674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1F378-7659-47B1-C7F4-950874A0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C7E93-9CA6-A4AF-B215-206A5EF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FB9C5-C9FF-F7F3-2A08-BFDA4F44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2147E-AB59-7711-C990-730C5B6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C8418-71A3-D1E6-B5F2-6653C92C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F3374-5C07-3BC2-0726-C16BD114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C704C-37BC-BFFC-FD92-811F37EA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710C3-A3DE-AA3D-FA5A-8006A47B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76732-5921-31FF-C7D6-B09C5B1ED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8EA8B-BE9A-4B44-807B-15CE72666DF7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B51CA-0A06-BC87-DBBD-1554CAC9A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41397-418A-6A6A-1438-BA0D4D5D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E1D65-E5B3-4C62-AD39-24408211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3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5BACC0-A9A4-5DE8-0DD6-34514EE4C822}"/>
              </a:ext>
            </a:extLst>
          </p:cNvPr>
          <p:cNvSpPr txBox="1"/>
          <p:nvPr/>
        </p:nvSpPr>
        <p:spPr>
          <a:xfrm>
            <a:off x="2765601" y="2025655"/>
            <a:ext cx="6660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/>
              <a:t>개인 </a:t>
            </a:r>
            <a:r>
              <a:rPr lang="en-US" altLang="ko-KR" sz="5400" b="1"/>
              <a:t>2</a:t>
            </a:r>
            <a:r>
              <a:rPr lang="ko-KR" altLang="en-US" sz="5400" b="1"/>
              <a:t>차 </a:t>
            </a:r>
            <a:endParaRPr lang="en-US" altLang="ko-KR" sz="5400" b="1"/>
          </a:p>
          <a:p>
            <a:pPr algn="ctr"/>
            <a:r>
              <a:rPr lang="ko-KR" altLang="en-US" sz="5400" b="1"/>
              <a:t>프로젝트 개발계획서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FE931-49E9-E7B2-E6A9-34EC566B80EF}"/>
              </a:ext>
            </a:extLst>
          </p:cNvPr>
          <p:cNvSpPr txBox="1"/>
          <p:nvPr/>
        </p:nvSpPr>
        <p:spPr>
          <a:xfrm>
            <a:off x="5311170" y="427659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송창훈</a:t>
            </a:r>
          </a:p>
        </p:txBody>
      </p:sp>
    </p:spTree>
    <p:extLst>
      <p:ext uri="{BB962C8B-B14F-4D97-AF65-F5344CB8AC3E}">
        <p14:creationId xmlns:p14="http://schemas.microsoft.com/office/powerpoint/2010/main" val="224822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899A3-88C0-DB5A-FA34-A023506BC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BF4DC-CDE9-5F8F-C0C8-F8FE0334CA4C}"/>
              </a:ext>
            </a:extLst>
          </p:cNvPr>
          <p:cNvSpPr/>
          <p:nvPr/>
        </p:nvSpPr>
        <p:spPr>
          <a:xfrm>
            <a:off x="2387667" y="1688539"/>
            <a:ext cx="2041169" cy="65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NewtonsoftJSON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5F747B-F1B2-5918-868F-6CC3C8792D94}"/>
              </a:ext>
            </a:extLst>
          </p:cNvPr>
          <p:cNvSpPr/>
          <p:nvPr/>
        </p:nvSpPr>
        <p:spPr>
          <a:xfrm>
            <a:off x="2387667" y="2347760"/>
            <a:ext cx="2041169" cy="655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Raycast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Collider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B5261E-FAA3-9C47-DF95-91B692B270AB}"/>
              </a:ext>
            </a:extLst>
          </p:cNvPr>
          <p:cNvSpPr/>
          <p:nvPr/>
        </p:nvSpPr>
        <p:spPr>
          <a:xfrm>
            <a:off x="2387665" y="1162582"/>
            <a:ext cx="2041169" cy="52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A* </a:t>
            </a:r>
            <a:r>
              <a:rPr lang="ko-KR" altLang="en-US" sz="1600" b="1">
                <a:solidFill>
                  <a:schemeClr val="tx1"/>
                </a:solidFill>
              </a:rPr>
              <a:t>알고리즘</a:t>
            </a:r>
            <a:r>
              <a:rPr lang="en-US" altLang="ko-KR" sz="1600" b="1">
                <a:solidFill>
                  <a:schemeClr val="tx1"/>
                </a:solidFill>
              </a:rPr>
              <a:t> NavMesh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9CC7B-AF6F-48F9-6CED-05A9E404E464}"/>
              </a:ext>
            </a:extLst>
          </p:cNvPr>
          <p:cNvSpPr/>
          <p:nvPr/>
        </p:nvSpPr>
        <p:spPr>
          <a:xfrm>
            <a:off x="2387665" y="3004771"/>
            <a:ext cx="2041169" cy="52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Cinemachine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1FBB9-7ED4-9200-893B-8E9C64066371}"/>
              </a:ext>
            </a:extLst>
          </p:cNvPr>
          <p:cNvSpPr txBox="1"/>
          <p:nvPr/>
        </p:nvSpPr>
        <p:spPr>
          <a:xfrm>
            <a:off x="4428834" y="1227781"/>
            <a:ext cx="60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적이 플레이어를 추격 </a:t>
            </a:r>
            <a:r>
              <a:rPr lang="en-US" altLang="ko-KR" sz="1600"/>
              <a:t>( + </a:t>
            </a:r>
            <a:r>
              <a:rPr lang="ko-KR" altLang="en-US" sz="1600"/>
              <a:t>머신러닝</a:t>
            </a:r>
            <a:r>
              <a:rPr lang="en-US" altLang="ko-KR" sz="1600"/>
              <a:t>?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F63AA-BEED-410E-D978-4E0B15AAEA87}"/>
              </a:ext>
            </a:extLst>
          </p:cNvPr>
          <p:cNvSpPr txBox="1"/>
          <p:nvPr/>
        </p:nvSpPr>
        <p:spPr>
          <a:xfrm>
            <a:off x="4428834" y="1689221"/>
            <a:ext cx="60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플레이어의 스탯 및 클리어 기록</a:t>
            </a:r>
            <a:endParaRPr lang="en-US" altLang="ko-KR" sz="1600"/>
          </a:p>
          <a:p>
            <a:r>
              <a:rPr lang="ko-KR" altLang="en-US" sz="1600"/>
              <a:t>맵과 캐릭터 데이터 로드</a:t>
            </a:r>
            <a:endParaRPr lang="en-US" altLang="ko-KR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A4C25-6C02-2DE9-90A1-7530FCE04CA1}"/>
              </a:ext>
            </a:extLst>
          </p:cNvPr>
          <p:cNvSpPr txBox="1"/>
          <p:nvPr/>
        </p:nvSpPr>
        <p:spPr>
          <a:xfrm>
            <a:off x="4428834" y="2376083"/>
            <a:ext cx="60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진행방향에 장애물 존재 여부 파악</a:t>
            </a:r>
            <a:endParaRPr lang="en-US" altLang="ko-KR" sz="1600"/>
          </a:p>
          <a:p>
            <a:r>
              <a:rPr lang="ko-KR" altLang="en-US" sz="1600"/>
              <a:t>피격 및 충돌 판정 등</a:t>
            </a:r>
            <a:endParaRPr lang="en-US" altLang="ko-KR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E5097-17DE-4328-321F-9BF796CC149E}"/>
              </a:ext>
            </a:extLst>
          </p:cNvPr>
          <p:cNvSpPr txBox="1"/>
          <p:nvPr/>
        </p:nvSpPr>
        <p:spPr>
          <a:xfrm>
            <a:off x="4428834" y="3088001"/>
            <a:ext cx="60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역동적인 카메라 연출</a:t>
            </a:r>
            <a:endParaRPr lang="en-US" altLang="ko-KR" sz="1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53E422-B5DB-CD56-0F07-4F3ECD1A4462}"/>
              </a:ext>
            </a:extLst>
          </p:cNvPr>
          <p:cNvSpPr/>
          <p:nvPr/>
        </p:nvSpPr>
        <p:spPr>
          <a:xfrm>
            <a:off x="2387665" y="3914775"/>
            <a:ext cx="2041169" cy="52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Shader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2611E-6F53-BB8F-882A-DBDBB962CE7A}"/>
              </a:ext>
            </a:extLst>
          </p:cNvPr>
          <p:cNvSpPr txBox="1"/>
          <p:nvPr/>
        </p:nvSpPr>
        <p:spPr>
          <a:xfrm>
            <a:off x="4428834" y="3999492"/>
            <a:ext cx="60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각종 마테리얼 및 시각적 연출 등 구현</a:t>
            </a:r>
            <a:endParaRPr lang="en-US" altLang="ko-KR" sz="16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957ACE-AA82-D165-0CCA-46D6CB802842}"/>
              </a:ext>
            </a:extLst>
          </p:cNvPr>
          <p:cNvSpPr/>
          <p:nvPr/>
        </p:nvSpPr>
        <p:spPr>
          <a:xfrm>
            <a:off x="2387665" y="4437119"/>
            <a:ext cx="2041169" cy="86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Magica Voxel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Blender + VoxCleaner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BD1EE-032D-AF33-79DC-6BBAE5843565}"/>
              </a:ext>
            </a:extLst>
          </p:cNvPr>
          <p:cNvSpPr txBox="1"/>
          <p:nvPr/>
        </p:nvSpPr>
        <p:spPr>
          <a:xfrm>
            <a:off x="4428834" y="4698763"/>
            <a:ext cx="60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복셀 도트 </a:t>
            </a:r>
            <a:r>
              <a:rPr lang="en-US" altLang="ko-KR" sz="1600"/>
              <a:t>/ </a:t>
            </a:r>
            <a:r>
              <a:rPr lang="ko-KR" altLang="en-US" sz="1600"/>
              <a:t>메쉬 최적화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15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12700-6AEF-306C-0486-6C01A646F2E7}"/>
              </a:ext>
            </a:extLst>
          </p:cNvPr>
          <p:cNvSpPr txBox="1"/>
          <p:nvPr/>
        </p:nvSpPr>
        <p:spPr>
          <a:xfrm>
            <a:off x="794327" y="1012954"/>
            <a:ext cx="106033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/>
              <a:t>개선 및 개발 방향</a:t>
            </a:r>
            <a:endParaRPr lang="en-US" altLang="ko-KR" sz="2400" b="1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새로운 기믹과 시각적인 테마를 이용해 스테이지 개발</a:t>
            </a:r>
            <a:endParaRPr lang="en-US" altLang="ko-KR" sz="2000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액션게임 </a:t>
            </a:r>
            <a:r>
              <a:rPr lang="en-US" altLang="ko-KR" sz="2000"/>
              <a:t>: </a:t>
            </a:r>
            <a:r>
              <a:rPr lang="ko-KR" altLang="en-US" sz="2000"/>
              <a:t>조작감과 타격감을 훌륭하게 구현해야함</a:t>
            </a:r>
            <a:endParaRPr lang="en-US" altLang="ko-KR" sz="2000"/>
          </a:p>
          <a:p>
            <a:pPr algn="ctr"/>
            <a:r>
              <a:rPr lang="ko-KR" altLang="en-US" sz="2000"/>
              <a:t>아케이드게임</a:t>
            </a:r>
            <a:r>
              <a:rPr lang="en-US" altLang="ko-KR" sz="2000"/>
              <a:t> : </a:t>
            </a:r>
            <a:r>
              <a:rPr lang="ko-KR" altLang="en-US" sz="2000"/>
              <a:t>게이머들에게 익숙하고 직관적인 규칙들을 조화롭게 잘 녹여내야함</a:t>
            </a:r>
            <a:endParaRPr lang="en-US" altLang="ko-KR" sz="2000"/>
          </a:p>
          <a:p>
            <a:pPr algn="ctr"/>
            <a:endParaRPr lang="en-US" altLang="ko-KR" sz="2000"/>
          </a:p>
          <a:p>
            <a:pPr algn="ctr"/>
            <a:endParaRPr lang="en-US" altLang="ko-KR" sz="2000" b="1"/>
          </a:p>
          <a:p>
            <a:pPr algn="ctr"/>
            <a:r>
              <a:rPr lang="ko-KR" altLang="en-US" sz="2400" b="1"/>
              <a:t>시장성</a:t>
            </a:r>
            <a:endParaRPr lang="en-US" altLang="ko-KR" sz="2400" b="1"/>
          </a:p>
          <a:p>
            <a:pPr algn="ctr"/>
            <a:endParaRPr lang="en-US" altLang="ko-KR" sz="2000" b="1"/>
          </a:p>
          <a:p>
            <a:pPr algn="ctr"/>
            <a:r>
              <a:rPr lang="ko-KR" altLang="en-US" sz="2000"/>
              <a:t>스네이크 게임은 지금까지도 새로운 작품이 등장하고 있음</a:t>
            </a:r>
            <a:endParaRPr lang="en-US" altLang="ko-KR" sz="2000"/>
          </a:p>
          <a:p>
            <a:pPr algn="ctr"/>
            <a:r>
              <a:rPr lang="ko-KR" altLang="en-US" sz="2000"/>
              <a:t>출시를 목표로 한다면</a:t>
            </a:r>
            <a:r>
              <a:rPr lang="en-US" altLang="ko-KR" sz="2000"/>
              <a:t> </a:t>
            </a:r>
            <a:r>
              <a:rPr lang="ko-KR" altLang="en-US" sz="2000"/>
              <a:t>차별화된 요소를 더 기획해야 함</a:t>
            </a:r>
            <a:endParaRPr lang="en-US" altLang="ko-KR" sz="2000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모바일 캐주얼 아케이드 게임은 오락실의 동전에 대응하는 스테미나 시스템</a:t>
            </a:r>
            <a:endParaRPr lang="en-US" altLang="ko-KR" sz="2000"/>
          </a:p>
          <a:p>
            <a:pPr algn="ctr"/>
            <a:r>
              <a:rPr lang="ko-KR" altLang="en-US" sz="2000"/>
              <a:t>혹은 재화 구매</a:t>
            </a:r>
            <a:r>
              <a:rPr lang="en-US" altLang="ko-KR" sz="2000"/>
              <a:t>, </a:t>
            </a:r>
            <a:r>
              <a:rPr lang="ko-KR" altLang="en-US" sz="2000"/>
              <a:t>스킨 등으로 추후에 다양한 </a:t>
            </a:r>
            <a:r>
              <a:rPr lang="en-US" altLang="ko-KR" sz="2000"/>
              <a:t>BM</a:t>
            </a:r>
            <a:r>
              <a:rPr lang="ko-KR" altLang="en-US" sz="2000"/>
              <a:t>을 마련할 수 있음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5761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B395A-3B79-9F0A-882F-E302FE608A41}"/>
              </a:ext>
            </a:extLst>
          </p:cNvPr>
          <p:cNvSpPr txBox="1"/>
          <p:nvPr/>
        </p:nvSpPr>
        <p:spPr>
          <a:xfrm>
            <a:off x="2385246" y="1587801"/>
            <a:ext cx="7421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/>
              <a:t>게임 이름</a:t>
            </a:r>
            <a:r>
              <a:rPr lang="en-US" altLang="ko-KR" sz="4000"/>
              <a:t> </a:t>
            </a:r>
            <a:r>
              <a:rPr lang="en-US" altLang="ko-KR" sz="4000" b="1"/>
              <a:t>Follow Me, Critters!</a:t>
            </a:r>
            <a:endParaRPr lang="ko-KR" altLang="en-US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139D-1A54-3FD7-3A47-3F68117E7C7D}"/>
              </a:ext>
            </a:extLst>
          </p:cNvPr>
          <p:cNvSpPr txBox="1"/>
          <p:nvPr/>
        </p:nvSpPr>
        <p:spPr>
          <a:xfrm>
            <a:off x="2036618" y="4182347"/>
            <a:ext cx="81187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/>
              <a:t>플레이어의 즉각적인 조작으로 게임이 진행되는 </a:t>
            </a:r>
            <a:r>
              <a:rPr lang="ko-KR" altLang="en-US" sz="2000" b="1"/>
              <a:t>액션</a:t>
            </a:r>
            <a:endParaRPr lang="en-US" altLang="ko-KR" sz="2000" b="1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익숙하면서 중독성있는 </a:t>
            </a:r>
            <a:r>
              <a:rPr lang="ko-KR" altLang="en-US" sz="2000" b="1"/>
              <a:t>아케이드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F3370-2EA7-3FF6-F25B-AFAB1D47C59B}"/>
              </a:ext>
            </a:extLst>
          </p:cNvPr>
          <p:cNvSpPr txBox="1"/>
          <p:nvPr/>
        </p:nvSpPr>
        <p:spPr>
          <a:xfrm>
            <a:off x="2654192" y="2959646"/>
            <a:ext cx="6883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/>
              <a:t>게임장르 </a:t>
            </a:r>
            <a:r>
              <a:rPr lang="ko-KR" altLang="en-US" sz="4000" b="1"/>
              <a:t>액션 아케이드 게임</a:t>
            </a:r>
          </a:p>
        </p:txBody>
      </p:sp>
    </p:spTree>
    <p:extLst>
      <p:ext uri="{BB962C8B-B14F-4D97-AF65-F5344CB8AC3E}">
        <p14:creationId xmlns:p14="http://schemas.microsoft.com/office/powerpoint/2010/main" val="27076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5FCF9-1B12-C9CC-033E-BA7CDFE53E86}"/>
              </a:ext>
            </a:extLst>
          </p:cNvPr>
          <p:cNvSpPr txBox="1"/>
          <p:nvPr/>
        </p:nvSpPr>
        <p:spPr>
          <a:xfrm>
            <a:off x="2230486" y="4322941"/>
            <a:ext cx="7731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/>
              <a:t>주요 타겟층</a:t>
            </a:r>
            <a:endParaRPr lang="en-US" altLang="ko-KR" sz="4000" b="1"/>
          </a:p>
          <a:p>
            <a:pPr algn="ctr"/>
            <a:endParaRPr lang="en-US" altLang="ko-KR" sz="2000" b="1"/>
          </a:p>
          <a:p>
            <a:pPr algn="ctr"/>
            <a:r>
              <a:rPr lang="ko-KR" altLang="en-US" sz="2000"/>
              <a:t>순간적인 전략 플레이 방식을 선호하는 사람</a:t>
            </a:r>
            <a:endParaRPr lang="en-US" altLang="ko-KR" sz="2000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스테이지를 클리어하면서 유의미한 성과를 원하는 사람</a:t>
            </a:r>
            <a:endParaRPr lang="en-US" altLang="ko-KR" sz="2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52426-6A4B-A145-9DEC-D9D6CBDB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32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4E6FF-7C2E-2D64-1A1A-06069FA3BDF0}"/>
              </a:ext>
            </a:extLst>
          </p:cNvPr>
          <p:cNvSpPr txBox="1"/>
          <p:nvPr/>
        </p:nvSpPr>
        <p:spPr>
          <a:xfrm>
            <a:off x="400060" y="4171980"/>
            <a:ext cx="53944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스네이크 게임</a:t>
            </a:r>
            <a:endParaRPr lang="en-US" altLang="ko-KR" sz="2000" b="1"/>
          </a:p>
          <a:p>
            <a:endParaRPr lang="en-US" altLang="ko-KR" sz="1600"/>
          </a:p>
          <a:p>
            <a:r>
              <a:rPr lang="ko-KR" altLang="en-US"/>
              <a:t>스네이크 게임은 단순한 규칙으로 큰 인기를 끌며 지금까지도 많은 변종 게임이 출시되고 있음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뱀을 상하좌우로 이동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점수나 아이템을 얻을 때마다 몸이 길어짐</a:t>
            </a:r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197768-A517-B7EC-9571-CEB35DF4B46B}"/>
              </a:ext>
            </a:extLst>
          </p:cNvPr>
          <p:cNvGrpSpPr/>
          <p:nvPr/>
        </p:nvGrpSpPr>
        <p:grpSpPr>
          <a:xfrm>
            <a:off x="86024" y="241453"/>
            <a:ext cx="4236369" cy="3396170"/>
            <a:chOff x="113959" y="449725"/>
            <a:chExt cx="6906487" cy="54955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5016C-7431-ECAA-F0AC-1C08809D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59" y="449726"/>
              <a:ext cx="3172166" cy="28111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4E7CFF-5805-CA9F-8CB4-A59516850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59" y="3260920"/>
              <a:ext cx="3821990" cy="26843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6C95375-1FAC-EA42-106D-62EC0B18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6125" y="449725"/>
              <a:ext cx="3734321" cy="281119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1431EAF-31DE-6546-A865-A1DBD032F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280" y="3260919"/>
              <a:ext cx="3172166" cy="2684316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BF717B-C65F-A396-E450-14954A525688}"/>
              </a:ext>
            </a:extLst>
          </p:cNvPr>
          <p:cNvGrpSpPr/>
          <p:nvPr/>
        </p:nvGrpSpPr>
        <p:grpSpPr>
          <a:xfrm>
            <a:off x="6502969" y="550835"/>
            <a:ext cx="5603007" cy="2777759"/>
            <a:chOff x="5930704" y="316423"/>
            <a:chExt cx="6111311" cy="302975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D32179-457D-CA38-1436-889F5553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4549" y="316423"/>
              <a:ext cx="2877466" cy="30297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BBE210F-57B1-48B8-98AD-729323D25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0704" y="316423"/>
              <a:ext cx="3305636" cy="302937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D28230-DB18-9ACE-DA3A-E6A20C73C4B3}"/>
              </a:ext>
            </a:extLst>
          </p:cNvPr>
          <p:cNvSpPr txBox="1"/>
          <p:nvPr/>
        </p:nvSpPr>
        <p:spPr>
          <a:xfrm>
            <a:off x="6397490" y="4171980"/>
            <a:ext cx="5394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봄버맨</a:t>
            </a:r>
            <a:endParaRPr lang="en-US" altLang="ko-KR" sz="2000" b="1"/>
          </a:p>
          <a:p>
            <a:pPr algn="r"/>
            <a:endParaRPr lang="en-US" altLang="ko-KR" sz="1600"/>
          </a:p>
          <a:p>
            <a:pPr algn="r"/>
            <a:r>
              <a:rPr lang="ko-KR" altLang="en-US"/>
              <a:t>봄버맨은 특정한 칸에 십자 범위를 가진 폭탄을 </a:t>
            </a:r>
            <a:endParaRPr lang="en-US" altLang="ko-KR"/>
          </a:p>
          <a:p>
            <a:pPr algn="r"/>
            <a:r>
              <a:rPr lang="ko-KR" altLang="en-US"/>
              <a:t>설치하고 터트리면서 적을 제거하는 방식</a:t>
            </a:r>
            <a:endParaRPr lang="en-US" altLang="ko-KR"/>
          </a:p>
        </p:txBody>
      </p:sp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9FCDA678-8CD9-4205-EAB1-414EA7011253}"/>
              </a:ext>
            </a:extLst>
          </p:cNvPr>
          <p:cNvSpPr/>
          <p:nvPr/>
        </p:nvSpPr>
        <p:spPr>
          <a:xfrm>
            <a:off x="4886036" y="1373760"/>
            <a:ext cx="1209964" cy="1209964"/>
          </a:xfrm>
          <a:prstGeom prst="mathPlus">
            <a:avLst>
              <a:gd name="adj1" fmla="val 519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6E99076-DE1C-5B43-E3A9-90A456DD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55279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C2F391-BFD6-1114-87F2-86825515DCC5}"/>
              </a:ext>
            </a:extLst>
          </p:cNvPr>
          <p:cNvCxnSpPr/>
          <p:nvPr/>
        </p:nvCxnSpPr>
        <p:spPr>
          <a:xfrm flipV="1">
            <a:off x="2539992" y="2493818"/>
            <a:ext cx="868218" cy="443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A52DA6-EC8B-6A74-85B5-CAAEE51BCD44}"/>
              </a:ext>
            </a:extLst>
          </p:cNvPr>
          <p:cNvCxnSpPr/>
          <p:nvPr/>
        </p:nvCxnSpPr>
        <p:spPr>
          <a:xfrm flipH="1" flipV="1">
            <a:off x="2466101" y="1911927"/>
            <a:ext cx="1080655" cy="471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DE83E5-431C-59DD-B3AB-2CE09C679BE5}"/>
              </a:ext>
            </a:extLst>
          </p:cNvPr>
          <p:cNvCxnSpPr/>
          <p:nvPr/>
        </p:nvCxnSpPr>
        <p:spPr>
          <a:xfrm flipV="1">
            <a:off x="2743192" y="1560945"/>
            <a:ext cx="877207" cy="35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1C4FDB-364B-49C7-D2A1-6690A6CB9949}"/>
              </a:ext>
            </a:extLst>
          </p:cNvPr>
          <p:cNvCxnSpPr/>
          <p:nvPr/>
        </p:nvCxnSpPr>
        <p:spPr>
          <a:xfrm>
            <a:off x="3740719" y="1560945"/>
            <a:ext cx="1477818" cy="8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E482B7-F540-3D6C-3DA0-83A620E521FA}"/>
              </a:ext>
            </a:extLst>
          </p:cNvPr>
          <p:cNvCxnSpPr/>
          <p:nvPr/>
        </p:nvCxnSpPr>
        <p:spPr>
          <a:xfrm flipH="1">
            <a:off x="2466101" y="2493818"/>
            <a:ext cx="2466109" cy="118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C742ECD-7801-035B-328A-47AD14CAA772}"/>
              </a:ext>
            </a:extLst>
          </p:cNvPr>
          <p:cNvCxnSpPr/>
          <p:nvPr/>
        </p:nvCxnSpPr>
        <p:spPr>
          <a:xfrm>
            <a:off x="2743192" y="3676073"/>
            <a:ext cx="803564" cy="517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ADB16D-CCEB-8A27-7AFB-99C299EE11B4}"/>
              </a:ext>
            </a:extLst>
          </p:cNvPr>
          <p:cNvSpPr txBox="1"/>
          <p:nvPr/>
        </p:nvSpPr>
        <p:spPr>
          <a:xfrm>
            <a:off x="1109812" y="443793"/>
            <a:ext cx="60945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“</a:t>
            </a:r>
            <a:r>
              <a:rPr lang="ko-KR" altLang="en-US">
                <a:solidFill>
                  <a:schemeClr val="bg1"/>
                </a:solidFill>
              </a:rPr>
              <a:t>따라와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꼬마들</a:t>
            </a:r>
            <a:r>
              <a:rPr lang="en-US" altLang="ko-KR">
                <a:solidFill>
                  <a:schemeClr val="bg1"/>
                </a:solidFill>
              </a:rPr>
              <a:t>” </a:t>
            </a:r>
            <a:r>
              <a:rPr lang="ko-KR" altLang="en-US">
                <a:solidFill>
                  <a:schemeClr val="bg1"/>
                </a:solidFill>
              </a:rPr>
              <a:t>에서는 </a:t>
            </a:r>
            <a:r>
              <a:rPr lang="ko-KR" altLang="en-US" b="1">
                <a:solidFill>
                  <a:schemeClr val="bg1"/>
                </a:solidFill>
              </a:rPr>
              <a:t>아이소메트릭 뷰</a:t>
            </a:r>
            <a:r>
              <a:rPr lang="ko-KR" altLang="en-US">
                <a:solidFill>
                  <a:schemeClr val="bg1"/>
                </a:solidFill>
              </a:rPr>
              <a:t>를 활용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캐릭터는 </a:t>
            </a:r>
            <a:r>
              <a:rPr lang="ko-KR" altLang="en-US" b="1">
                <a:solidFill>
                  <a:schemeClr val="bg1"/>
                </a:solidFill>
              </a:rPr>
              <a:t>복셀 동물</a:t>
            </a:r>
            <a:r>
              <a:rPr lang="ko-KR" altLang="en-US">
                <a:solidFill>
                  <a:schemeClr val="bg1"/>
                </a:solidFill>
              </a:rPr>
              <a:t> 디자인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AE086F25-BE0E-33F9-3DEC-AEE2717B9D23}"/>
              </a:ext>
            </a:extLst>
          </p:cNvPr>
          <p:cNvSpPr/>
          <p:nvPr/>
        </p:nvSpPr>
        <p:spPr>
          <a:xfrm rot="17877190">
            <a:off x="5072200" y="3419316"/>
            <a:ext cx="184727" cy="1877291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DD73902-287C-62AD-A0DB-837EDEE15D60}"/>
              </a:ext>
            </a:extLst>
          </p:cNvPr>
          <p:cNvSpPr/>
          <p:nvPr/>
        </p:nvSpPr>
        <p:spPr>
          <a:xfrm rot="3711862">
            <a:off x="4999921" y="3416816"/>
            <a:ext cx="184727" cy="1877291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4ED2D-B237-B1EC-1B08-9B5E49A7B46F}"/>
              </a:ext>
            </a:extLst>
          </p:cNvPr>
          <p:cNvSpPr txBox="1"/>
          <p:nvPr/>
        </p:nvSpPr>
        <p:spPr>
          <a:xfrm>
            <a:off x="110837" y="4312584"/>
            <a:ext cx="7395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게임진행 매커니즘</a:t>
            </a:r>
            <a:endParaRPr lang="en-US" altLang="ko-KR" sz="2000" b="1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스네이크 방식처럼 </a:t>
            </a:r>
            <a:r>
              <a:rPr lang="en-US" altLang="ko-KR">
                <a:solidFill>
                  <a:schemeClr val="bg1"/>
                </a:solidFill>
              </a:rPr>
              <a:t>WASD</a:t>
            </a:r>
            <a:r>
              <a:rPr lang="ko-KR" altLang="en-US">
                <a:solidFill>
                  <a:schemeClr val="bg1"/>
                </a:solidFill>
              </a:rPr>
              <a:t>를 이용해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대장 캐릭터를 상하좌우로 이동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부하를 구출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혹은 획득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하면 대장의 꼬리에 붙어서 하나씩 따라옴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940E6D-7EB8-5CF1-EDA5-29F32CB602C9}"/>
              </a:ext>
            </a:extLst>
          </p:cNvPr>
          <p:cNvSpPr txBox="1"/>
          <p:nvPr/>
        </p:nvSpPr>
        <p:spPr>
          <a:xfrm>
            <a:off x="7855279" y="3462052"/>
            <a:ext cx="427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부하들은 항상 앞 사람의 경로를</a:t>
            </a:r>
            <a:r>
              <a:rPr lang="en-US" altLang="ko-KR"/>
              <a:t> </a:t>
            </a:r>
            <a:r>
              <a:rPr lang="ko-KR" altLang="en-US"/>
              <a:t>따라감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C79CD06-57A9-CEED-DB55-2CFCDEDC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94" y="837838"/>
            <a:ext cx="2610214" cy="259116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1D5EE94-4216-F8AE-91B2-87EEE6DDF45C}"/>
              </a:ext>
            </a:extLst>
          </p:cNvPr>
          <p:cNvSpPr txBox="1"/>
          <p:nvPr/>
        </p:nvSpPr>
        <p:spPr>
          <a:xfrm>
            <a:off x="9011259" y="54707"/>
            <a:ext cx="3074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이동 규칙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D071E2-66B1-519A-08C5-53C006E32D61}"/>
              </a:ext>
            </a:extLst>
          </p:cNvPr>
          <p:cNvSpPr txBox="1"/>
          <p:nvPr/>
        </p:nvSpPr>
        <p:spPr>
          <a:xfrm>
            <a:off x="110837" y="5966159"/>
            <a:ext cx="6890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클래식 스네이크 게임처럼 자동 직진이 아닌 </a:t>
            </a:r>
            <a:endParaRPr lang="en-US" altLang="ko-KR"/>
          </a:p>
          <a:p>
            <a:r>
              <a:rPr lang="ko-KR" altLang="en-US"/>
              <a:t>플레이어의 컨트롤에 따른</a:t>
            </a:r>
            <a:r>
              <a:rPr lang="ko-KR" altLang="en-US" b="1"/>
              <a:t> 수동이동</a:t>
            </a:r>
            <a:r>
              <a:rPr lang="ko-KR" altLang="en-US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50525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62349-B106-3BAF-3646-9F10C6DD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617CD4-CF17-1BE3-9D4A-30851185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58594"/>
              </p:ext>
            </p:extLst>
          </p:nvPr>
        </p:nvGraphicFramePr>
        <p:xfrm>
          <a:off x="9333343" y="793557"/>
          <a:ext cx="1930404" cy="1997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4">
                  <a:extLst>
                    <a:ext uri="{9D8B030D-6E8A-4147-A177-3AD203B41FA5}">
                      <a16:colId xmlns:a16="http://schemas.microsoft.com/office/drawing/2014/main" val="1417079666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3125825729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71568261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04683624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415872035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2093311939"/>
                    </a:ext>
                  </a:extLst>
                </a:gridCol>
              </a:tblGrid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7645420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76358580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39449532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81015577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17225329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46452286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7389435"/>
                  </a:ext>
                </a:extLst>
              </a:tr>
            </a:tbl>
          </a:graphicData>
        </a:graphic>
      </p:graphicFrame>
      <p:pic>
        <p:nvPicPr>
          <p:cNvPr id="5" name="그래픽 4" descr="치킨 단색으로 채워진">
            <a:extLst>
              <a:ext uri="{FF2B5EF4-FFF2-40B4-BE49-F238E27FC236}">
                <a16:creationId xmlns:a16="http://schemas.microsoft.com/office/drawing/2014/main" id="{0073E7AF-44CE-5812-4A16-3962BBC4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8545" y="1086719"/>
            <a:ext cx="316907" cy="280867"/>
          </a:xfrm>
          <a:prstGeom prst="rect">
            <a:avLst/>
          </a:prstGeom>
        </p:spPr>
      </p:pic>
      <p:pic>
        <p:nvPicPr>
          <p:cNvPr id="6" name="그래픽 5" descr="치킨 단색으로 채워진">
            <a:extLst>
              <a:ext uri="{FF2B5EF4-FFF2-40B4-BE49-F238E27FC236}">
                <a16:creationId xmlns:a16="http://schemas.microsoft.com/office/drawing/2014/main" id="{ED5A3CF0-CF7D-7721-1D77-0DB471E02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9931" y="1333023"/>
            <a:ext cx="316907" cy="280867"/>
          </a:xfrm>
          <a:prstGeom prst="rect">
            <a:avLst/>
          </a:prstGeom>
        </p:spPr>
      </p:pic>
      <p:pic>
        <p:nvPicPr>
          <p:cNvPr id="7" name="그래픽 6" descr="치킨 단색으로 채워진">
            <a:extLst>
              <a:ext uri="{FF2B5EF4-FFF2-40B4-BE49-F238E27FC236}">
                <a16:creationId xmlns:a16="http://schemas.microsoft.com/office/drawing/2014/main" id="{069BF0FC-FC0F-A88D-43C1-B3DA81CBE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9931" y="1651946"/>
            <a:ext cx="316907" cy="280867"/>
          </a:xfrm>
          <a:prstGeom prst="rect">
            <a:avLst/>
          </a:prstGeom>
        </p:spPr>
      </p:pic>
      <p:pic>
        <p:nvPicPr>
          <p:cNvPr id="8" name="그래픽 7" descr="치킨 단색으로 채워진">
            <a:extLst>
              <a:ext uri="{FF2B5EF4-FFF2-40B4-BE49-F238E27FC236}">
                <a16:creationId xmlns:a16="http://schemas.microsoft.com/office/drawing/2014/main" id="{EF4F31CA-5D43-F418-DF11-A44190966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7473" y="1651945"/>
            <a:ext cx="316907" cy="280867"/>
          </a:xfrm>
          <a:prstGeom prst="rect">
            <a:avLst/>
          </a:prstGeom>
        </p:spPr>
      </p:pic>
      <p:pic>
        <p:nvPicPr>
          <p:cNvPr id="9" name="그래픽 8" descr="치킨 단색으로 채워진">
            <a:extLst>
              <a:ext uri="{FF2B5EF4-FFF2-40B4-BE49-F238E27FC236}">
                <a16:creationId xmlns:a16="http://schemas.microsoft.com/office/drawing/2014/main" id="{8B90462D-4A59-E69E-C396-A27E25BF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9931" y="1086719"/>
            <a:ext cx="316907" cy="2808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E989E68-F21F-05FC-4114-AE2E16703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240143"/>
            <a:ext cx="2730926" cy="25033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EE60D7-84E2-59FF-0CB9-A6A63E8093E4}"/>
              </a:ext>
            </a:extLst>
          </p:cNvPr>
          <p:cNvSpPr txBox="1"/>
          <p:nvPr/>
        </p:nvSpPr>
        <p:spPr>
          <a:xfrm>
            <a:off x="2236384" y="826865"/>
            <a:ext cx="64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스페이스바</a:t>
            </a:r>
            <a:r>
              <a:rPr lang="ko-KR" altLang="en-US"/>
              <a:t>를 누르면 </a:t>
            </a:r>
            <a:r>
              <a:rPr lang="ko-KR" altLang="en-US" b="1"/>
              <a:t>맨 앞</a:t>
            </a:r>
            <a:r>
              <a:rPr lang="ko-KR" altLang="en-US"/>
              <a:t> 대장이 폭탄을 머리 위에 생성</a:t>
            </a:r>
          </a:p>
        </p:txBody>
      </p:sp>
      <p:pic>
        <p:nvPicPr>
          <p:cNvPr id="49" name="그래픽 48" descr="도박 칩 단색으로 채워진">
            <a:extLst>
              <a:ext uri="{FF2B5EF4-FFF2-40B4-BE49-F238E27FC236}">
                <a16:creationId xmlns:a16="http://schemas.microsoft.com/office/drawing/2014/main" id="{9F326E5E-5104-4AB9-6E4F-A17A22EC34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9859" y="1235408"/>
            <a:ext cx="276678" cy="27667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32E71AF-DCBB-3FD4-18A6-E40759B9C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583" y="1742470"/>
            <a:ext cx="2241761" cy="224176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33CAB5A-61C5-550B-76DF-FD73387CAE4C}"/>
              </a:ext>
            </a:extLst>
          </p:cNvPr>
          <p:cNvSpPr txBox="1"/>
          <p:nvPr/>
        </p:nvSpPr>
        <p:spPr>
          <a:xfrm>
            <a:off x="2231962" y="2200077"/>
            <a:ext cx="6598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한칸</a:t>
            </a:r>
            <a:r>
              <a:rPr lang="ko-KR" altLang="en-US"/>
              <a:t> 이동 할 때마다 폭탄이 </a:t>
            </a:r>
            <a:r>
              <a:rPr lang="ko-KR" altLang="en-US" b="1"/>
              <a:t>뒷사람에게 전달</a:t>
            </a:r>
            <a:r>
              <a:rPr lang="ko-KR" altLang="en-US"/>
              <a:t>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전달되면서 부하들이 폭탄을 강화한다는 설정</a:t>
            </a:r>
            <a:endParaRPr lang="en-US" altLang="ko-KR"/>
          </a:p>
          <a:p>
            <a:r>
              <a:rPr lang="ko-KR" altLang="en-US"/>
              <a:t>폭발범위가 </a:t>
            </a:r>
            <a:r>
              <a:rPr lang="ko-KR" altLang="en-US" b="1"/>
              <a:t>한 칸</a:t>
            </a:r>
            <a:r>
              <a:rPr lang="en-US" altLang="ko-KR"/>
              <a:t>(1x1 </a:t>
            </a:r>
            <a:r>
              <a:rPr lang="ko-KR" altLang="en-US"/>
              <a:t>그리드</a:t>
            </a:r>
            <a:r>
              <a:rPr lang="en-US" altLang="ko-KR"/>
              <a:t>)</a:t>
            </a:r>
            <a:r>
              <a:rPr lang="ko-KR" altLang="en-US"/>
              <a:t>씩 증가</a:t>
            </a:r>
            <a:r>
              <a:rPr lang="en-US" altLang="ko-KR"/>
              <a:t>, </a:t>
            </a:r>
            <a:r>
              <a:rPr lang="ko-KR" altLang="en-US" b="1"/>
              <a:t>공격력</a:t>
            </a:r>
            <a:r>
              <a:rPr lang="ko-KR" altLang="en-US"/>
              <a:t>도 함께 증가</a:t>
            </a:r>
            <a:endParaRPr lang="en-US" altLang="ko-KR"/>
          </a:p>
        </p:txBody>
      </p:sp>
      <p:pic>
        <p:nvPicPr>
          <p:cNvPr id="55" name="그래픽 54" descr="도박 칩 단색으로 채워진">
            <a:extLst>
              <a:ext uri="{FF2B5EF4-FFF2-40B4-BE49-F238E27FC236}">
                <a16:creationId xmlns:a16="http://schemas.microsoft.com/office/drawing/2014/main" id="{D7786F5A-B812-6CB0-C13F-FCE793C5D0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1534" y="3142677"/>
            <a:ext cx="276678" cy="2766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C19055D-EEBA-30BC-5282-7171987AF0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562" y="3683340"/>
            <a:ext cx="1991801" cy="21646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D76BAC0-7789-456D-5D10-8D1B1751FBAC}"/>
              </a:ext>
            </a:extLst>
          </p:cNvPr>
          <p:cNvSpPr txBox="1"/>
          <p:nvPr/>
        </p:nvSpPr>
        <p:spPr>
          <a:xfrm>
            <a:off x="2231961" y="4005996"/>
            <a:ext cx="98538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맨 뒤</a:t>
            </a:r>
            <a:r>
              <a:rPr lang="ko-KR" altLang="en-US"/>
              <a:t>의 부하에게까지 전달되면 폭탄이 그 자리에 </a:t>
            </a:r>
            <a:r>
              <a:rPr lang="ko-KR" altLang="en-US" b="1"/>
              <a:t>고정배치</a:t>
            </a:r>
            <a:r>
              <a:rPr lang="ko-KR" altLang="en-US"/>
              <a:t> </a:t>
            </a:r>
            <a:endParaRPr lang="en-US" altLang="ko-KR" b="1"/>
          </a:p>
          <a:p>
            <a:r>
              <a:rPr lang="ko-KR" altLang="en-US" b="1"/>
              <a:t>사실상 대장이 스페이스바를 누른 위치가 플레이어가 원하는 가장 이상적인 폭발장소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/>
              <a:t>하지만 폭탄은 생성될 때부터 타이머가 작동함</a:t>
            </a:r>
            <a:endParaRPr lang="en-US" altLang="ko-KR"/>
          </a:p>
          <a:p>
            <a:r>
              <a:rPr lang="ko-KR" altLang="en-US"/>
              <a:t>만일 중간에 경로를 고민하느라 망설여 시간이 전부 소모되거나</a:t>
            </a:r>
            <a:r>
              <a:rPr lang="en-US" altLang="ko-KR"/>
              <a:t>,</a:t>
            </a:r>
          </a:p>
          <a:p>
            <a:r>
              <a:rPr lang="ko-KR" altLang="en-US"/>
              <a:t>적에게 폭탄을 들고있는 부하가 피격당하면</a:t>
            </a:r>
            <a:r>
              <a:rPr lang="en-US" altLang="ko-KR"/>
              <a:t> </a:t>
            </a:r>
            <a:r>
              <a:rPr lang="ko-KR" altLang="en-US"/>
              <a:t>그 즉시 폭발 </a:t>
            </a:r>
            <a:r>
              <a:rPr lang="en-US" altLang="ko-KR"/>
              <a:t>(</a:t>
            </a:r>
            <a:r>
              <a:rPr lang="ko-KR" altLang="en-US"/>
              <a:t>전달되는 과정에서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부하 수 </a:t>
            </a:r>
            <a:r>
              <a:rPr lang="en-US" altLang="ko-KR"/>
              <a:t>n / </a:t>
            </a:r>
            <a:r>
              <a:rPr lang="ko-KR" altLang="en-US"/>
              <a:t>기본 </a:t>
            </a:r>
            <a:r>
              <a:rPr lang="en-US" altLang="ko-KR"/>
              <a:t>3</a:t>
            </a:r>
            <a:r>
              <a:rPr lang="ko-KR" altLang="en-US"/>
              <a:t>초</a:t>
            </a:r>
            <a:endParaRPr lang="en-US" altLang="ko-KR"/>
          </a:p>
          <a:p>
            <a:r>
              <a:rPr lang="ko-KR" altLang="en-US"/>
              <a:t>폭탄은 대략 </a:t>
            </a:r>
            <a:r>
              <a:rPr lang="en-US" altLang="ko-KR" b="1"/>
              <a:t>3+n</a:t>
            </a:r>
            <a:r>
              <a:rPr lang="en-US" altLang="ko-KR"/>
              <a:t> </a:t>
            </a:r>
            <a:r>
              <a:rPr lang="ko-KR" altLang="en-US"/>
              <a:t>초의 시간 뒤에 터지도록 구상 중임</a:t>
            </a:r>
            <a:endParaRPr lang="en-US" altLang="ko-KR"/>
          </a:p>
        </p:txBody>
      </p:sp>
      <p:pic>
        <p:nvPicPr>
          <p:cNvPr id="59" name="그래픽 58" descr="도박 칩 단색으로 채워진">
            <a:extLst>
              <a:ext uri="{FF2B5EF4-FFF2-40B4-BE49-F238E27FC236}">
                <a16:creationId xmlns:a16="http://schemas.microsoft.com/office/drawing/2014/main" id="{EBD22022-44D7-E4B9-825F-4BF87B2D7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0006" y="5078668"/>
            <a:ext cx="276678" cy="27667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B10610C-0C02-2644-964D-BB27410C3E16}"/>
              </a:ext>
            </a:extLst>
          </p:cNvPr>
          <p:cNvSpPr txBox="1"/>
          <p:nvPr/>
        </p:nvSpPr>
        <p:spPr>
          <a:xfrm>
            <a:off x="9011259" y="54707"/>
            <a:ext cx="3074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공격 </a:t>
            </a:r>
          </a:p>
        </p:txBody>
      </p:sp>
      <p:pic>
        <p:nvPicPr>
          <p:cNvPr id="67" name="그래픽 66" descr="치킨 단색으로 채워진">
            <a:extLst>
              <a:ext uri="{FF2B5EF4-FFF2-40B4-BE49-F238E27FC236}">
                <a16:creationId xmlns:a16="http://schemas.microsoft.com/office/drawing/2014/main" id="{1827BAE3-EDD7-01AB-6D24-CBD7AB40F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928" y="1654357"/>
            <a:ext cx="316907" cy="280867"/>
          </a:xfrm>
          <a:prstGeom prst="rect">
            <a:avLst/>
          </a:prstGeom>
        </p:spPr>
      </p:pic>
      <p:pic>
        <p:nvPicPr>
          <p:cNvPr id="68" name="그래픽 67" descr="치킨 단색으로 채워진">
            <a:extLst>
              <a:ext uri="{FF2B5EF4-FFF2-40B4-BE49-F238E27FC236}">
                <a16:creationId xmlns:a16="http://schemas.microsoft.com/office/drawing/2014/main" id="{A2ED473A-2410-7420-5D07-83C6E9DA2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377" y="1371652"/>
            <a:ext cx="316907" cy="280867"/>
          </a:xfrm>
          <a:prstGeom prst="rect">
            <a:avLst/>
          </a:prstGeom>
        </p:spPr>
      </p:pic>
      <p:pic>
        <p:nvPicPr>
          <p:cNvPr id="69" name="그래픽 68" descr="치킨 단색으로 채워진">
            <a:extLst>
              <a:ext uri="{FF2B5EF4-FFF2-40B4-BE49-F238E27FC236}">
                <a16:creationId xmlns:a16="http://schemas.microsoft.com/office/drawing/2014/main" id="{456881C4-2E37-F3CF-4D82-7668A827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6115" y="1087833"/>
            <a:ext cx="316907" cy="280867"/>
          </a:xfrm>
          <a:prstGeom prst="rect">
            <a:avLst/>
          </a:prstGeom>
        </p:spPr>
      </p:pic>
      <p:pic>
        <p:nvPicPr>
          <p:cNvPr id="70" name="그래픽 69" descr="치킨 단색으로 채워진">
            <a:extLst>
              <a:ext uri="{FF2B5EF4-FFF2-40B4-BE49-F238E27FC236}">
                <a16:creationId xmlns:a16="http://schemas.microsoft.com/office/drawing/2014/main" id="{3659F615-1E72-4904-5400-6AAF55B0C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9931" y="793556"/>
            <a:ext cx="316907" cy="280867"/>
          </a:xfrm>
          <a:prstGeom prst="rect">
            <a:avLst/>
          </a:prstGeom>
        </p:spPr>
      </p:pic>
      <p:sp>
        <p:nvSpPr>
          <p:cNvPr id="71" name="폭발: 14pt 70">
            <a:extLst>
              <a:ext uri="{FF2B5EF4-FFF2-40B4-BE49-F238E27FC236}">
                <a16:creationId xmlns:a16="http://schemas.microsoft.com/office/drawing/2014/main" id="{263D1D53-0CC5-321F-5878-A34E5FB8702A}"/>
              </a:ext>
            </a:extLst>
          </p:cNvPr>
          <p:cNvSpPr/>
          <p:nvPr/>
        </p:nvSpPr>
        <p:spPr>
          <a:xfrm>
            <a:off x="10461148" y="1036469"/>
            <a:ext cx="396977" cy="32745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296CD9-1D4E-D738-2676-85715BD38125}"/>
              </a:ext>
            </a:extLst>
          </p:cNvPr>
          <p:cNvCxnSpPr>
            <a:cxnSpLocks/>
          </p:cNvCxnSpPr>
          <p:nvPr/>
        </p:nvCxnSpPr>
        <p:spPr>
          <a:xfrm>
            <a:off x="9949935" y="1228267"/>
            <a:ext cx="552406" cy="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0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13B9E0-B179-80E5-64AA-93DBEE349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51865"/>
              </p:ext>
            </p:extLst>
          </p:nvPr>
        </p:nvGraphicFramePr>
        <p:xfrm>
          <a:off x="401780" y="239373"/>
          <a:ext cx="1930404" cy="1997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4">
                  <a:extLst>
                    <a:ext uri="{9D8B030D-6E8A-4147-A177-3AD203B41FA5}">
                      <a16:colId xmlns:a16="http://schemas.microsoft.com/office/drawing/2014/main" val="1417079666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3125825729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71568261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04683624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415872035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2093311939"/>
                    </a:ext>
                  </a:extLst>
                </a:gridCol>
              </a:tblGrid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7645420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76358580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39449532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81015577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17225329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46452286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73894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AC511-40E5-02F0-6C20-FB7CE70EBEDF}"/>
              </a:ext>
            </a:extLst>
          </p:cNvPr>
          <p:cNvSpPr txBox="1"/>
          <p:nvPr/>
        </p:nvSpPr>
        <p:spPr>
          <a:xfrm>
            <a:off x="2439586" y="1053530"/>
            <a:ext cx="30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폭발은 기본적으로 주변 </a:t>
            </a:r>
            <a:r>
              <a:rPr lang="en-US" altLang="ko-KR"/>
              <a:t>8</a:t>
            </a:r>
            <a:r>
              <a:rPr lang="ko-KR" altLang="en-US"/>
              <a:t>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9ED21D-CA55-B5A0-36B5-781B83AD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37837"/>
              </p:ext>
            </p:extLst>
          </p:nvPr>
        </p:nvGraphicFramePr>
        <p:xfrm>
          <a:off x="401780" y="2372973"/>
          <a:ext cx="1930404" cy="1997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4">
                  <a:extLst>
                    <a:ext uri="{9D8B030D-6E8A-4147-A177-3AD203B41FA5}">
                      <a16:colId xmlns:a16="http://schemas.microsoft.com/office/drawing/2014/main" val="1417079666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3125825729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71568261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104683624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4158720351"/>
                    </a:ext>
                  </a:extLst>
                </a:gridCol>
                <a:gridCol w="321734">
                  <a:extLst>
                    <a:ext uri="{9D8B030D-6E8A-4147-A177-3AD203B41FA5}">
                      <a16:colId xmlns:a16="http://schemas.microsoft.com/office/drawing/2014/main" val="2093311939"/>
                    </a:ext>
                  </a:extLst>
                </a:gridCol>
              </a:tblGrid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7645420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76358580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39449532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810155775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172253297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3846452286"/>
                  </a:ext>
                </a:extLst>
              </a:tr>
              <a:tr h="28537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4136" marR="44136" marT="22068" marB="22068"/>
                </a:tc>
                <a:extLst>
                  <a:ext uri="{0D108BD9-81ED-4DB2-BD59-A6C34878D82A}">
                    <a16:rowId xmlns:a16="http://schemas.microsoft.com/office/drawing/2014/main" val="27389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49B7A0-419A-2941-E7FB-5E22375C3D21}"/>
              </a:ext>
            </a:extLst>
          </p:cNvPr>
          <p:cNvSpPr txBox="1"/>
          <p:nvPr/>
        </p:nvSpPr>
        <p:spPr>
          <a:xfrm>
            <a:off x="2439586" y="2633132"/>
            <a:ext cx="87271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전달된 부하 한마리 당 공격력은 무조건 증가하며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00B050"/>
                </a:solidFill>
              </a:rPr>
              <a:t>폭발 범위가 확률에 따라 랜덤한 점으로부터 한칸씩 증가</a:t>
            </a:r>
            <a:r>
              <a:rPr lang="en-US" altLang="ko-KR">
                <a:solidFill>
                  <a:srgbClr val="00B050"/>
                </a:solidFill>
              </a:rPr>
              <a:t>?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ko-KR" altLang="en-US">
                <a:solidFill>
                  <a:srgbClr val="00B050"/>
                </a:solidFill>
              </a:rPr>
              <a:t>대장이 처음 전달할 때 바라보고 있던 방향부터</a:t>
            </a:r>
            <a:r>
              <a:rPr lang="en-US" altLang="ko-KR">
                <a:solidFill>
                  <a:srgbClr val="00B050"/>
                </a:solidFill>
              </a:rPr>
              <a:t> </a:t>
            </a:r>
            <a:r>
              <a:rPr lang="ko-KR" altLang="en-US">
                <a:solidFill>
                  <a:srgbClr val="00B050"/>
                </a:solidFill>
              </a:rPr>
              <a:t>확정적으로 한칸씩 증가</a:t>
            </a:r>
            <a:r>
              <a:rPr lang="en-US" altLang="ko-KR">
                <a:solidFill>
                  <a:srgbClr val="00B050"/>
                </a:solidFill>
              </a:rPr>
              <a:t>?</a:t>
            </a:r>
            <a:r>
              <a:rPr lang="ko-KR" altLang="en-US">
                <a:solidFill>
                  <a:srgbClr val="00B050"/>
                </a:solidFill>
              </a:rPr>
              <a:t>  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3443E-E234-99B2-AB2F-BE0D0E4835B0}"/>
              </a:ext>
            </a:extLst>
          </p:cNvPr>
          <p:cNvSpPr txBox="1"/>
          <p:nvPr/>
        </p:nvSpPr>
        <p:spPr>
          <a:xfrm>
            <a:off x="628650" y="5435138"/>
            <a:ext cx="10715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폭발에 자신의 부하가 휘말릴 수 있으므로 전략적인 판단이 요구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→ 플레이어가 폭발 범위를 직관적으로 볼 수 있도록 생성과 동시에 빨간색으로 범위와 타이머를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6E28C-857A-78F6-0A67-EAF2D6B4E68C}"/>
              </a:ext>
            </a:extLst>
          </p:cNvPr>
          <p:cNvSpPr txBox="1"/>
          <p:nvPr/>
        </p:nvSpPr>
        <p:spPr>
          <a:xfrm>
            <a:off x="9011259" y="54707"/>
            <a:ext cx="3074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폭탄 범위 강화</a:t>
            </a:r>
          </a:p>
        </p:txBody>
      </p:sp>
    </p:spTree>
    <p:extLst>
      <p:ext uri="{BB962C8B-B14F-4D97-AF65-F5344CB8AC3E}">
        <p14:creationId xmlns:p14="http://schemas.microsoft.com/office/powerpoint/2010/main" val="57347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9980-5CF3-581C-33D8-22237CDC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5EAFD26-194E-0852-CCA3-0DFA6B29B746}"/>
              </a:ext>
            </a:extLst>
          </p:cNvPr>
          <p:cNvSpPr txBox="1"/>
          <p:nvPr/>
        </p:nvSpPr>
        <p:spPr>
          <a:xfrm>
            <a:off x="9011259" y="54707"/>
            <a:ext cx="3074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부하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8B5156-1C92-885A-93FE-FF34427AD570}"/>
              </a:ext>
            </a:extLst>
          </p:cNvPr>
          <p:cNvSpPr txBox="1"/>
          <p:nvPr/>
        </p:nvSpPr>
        <p:spPr>
          <a:xfrm>
            <a:off x="3256662" y="2433497"/>
            <a:ext cx="88034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/>
              <a:t>부하는 필드에 그냥 묶여있거나</a:t>
            </a:r>
            <a:r>
              <a:rPr lang="en-US" altLang="ko-KR"/>
              <a:t> </a:t>
            </a:r>
            <a:r>
              <a:rPr lang="ko-KR" altLang="en-US"/>
              <a:t>박스같은 프롭</a:t>
            </a:r>
            <a:r>
              <a:rPr lang="en-US" altLang="ko-KR"/>
              <a:t>, </a:t>
            </a:r>
            <a:r>
              <a:rPr lang="ko-KR" altLang="en-US"/>
              <a:t>혹은 적을 터트리면 등장</a:t>
            </a:r>
            <a:endParaRPr lang="en-US" altLang="ko-KR"/>
          </a:p>
          <a:p>
            <a:pPr algn="r"/>
            <a:endParaRPr lang="en-US" altLang="ko-KR"/>
          </a:p>
          <a:p>
            <a:pPr algn="r"/>
            <a:r>
              <a:rPr lang="ko-KR" altLang="en-US"/>
              <a:t>부하는 곧 플레이어의 쉴드</a:t>
            </a:r>
            <a:r>
              <a:rPr lang="en-US" altLang="ko-KR"/>
              <a:t>, </a:t>
            </a:r>
            <a:r>
              <a:rPr lang="ko-KR" altLang="en-US"/>
              <a:t>공격력 및 범위 강화 아이템과 같은 소중한 역할</a:t>
            </a:r>
            <a:endParaRPr lang="en-US" altLang="ko-KR"/>
          </a:p>
          <a:p>
            <a:pPr algn="r"/>
            <a:r>
              <a:rPr lang="ko-KR" altLang="en-US"/>
              <a:t>동시에 </a:t>
            </a:r>
            <a:r>
              <a:rPr lang="ko-KR" altLang="en-US" b="1"/>
              <a:t>유저의 행동을 치명적으로 제한</a:t>
            </a:r>
            <a:r>
              <a:rPr lang="ko-KR" altLang="en-US"/>
              <a:t>하기도 함</a:t>
            </a:r>
            <a:endParaRPr lang="en-US" altLang="ko-KR"/>
          </a:p>
          <a:p>
            <a:pPr algn="r"/>
            <a:endParaRPr lang="en-US" altLang="ko-KR"/>
          </a:p>
          <a:p>
            <a:pPr algn="r"/>
            <a:r>
              <a:rPr lang="ko-KR" altLang="en-US"/>
              <a:t>이걸로 플레이어에게 딜레마를 줄 수 있음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54ABB-9CAD-A65D-B981-60FC87CE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2" y="2832469"/>
            <a:ext cx="2762636" cy="27054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63A75C-C460-27DF-2BD0-EF3E25656F8A}"/>
              </a:ext>
            </a:extLst>
          </p:cNvPr>
          <p:cNvSpPr txBox="1"/>
          <p:nvPr/>
        </p:nvSpPr>
        <p:spPr>
          <a:xfrm>
            <a:off x="204996" y="5537947"/>
            <a:ext cx="11855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폭발에 부하가 휘말리거나 자기 자신 혹은</a:t>
            </a:r>
            <a:r>
              <a:rPr lang="en-US" altLang="ko-KR"/>
              <a:t> </a:t>
            </a:r>
            <a:r>
              <a:rPr lang="ko-KR" altLang="en-US"/>
              <a:t>적과 충돌하면</a:t>
            </a:r>
            <a:endParaRPr lang="en-US" altLang="ko-KR"/>
          </a:p>
          <a:p>
            <a:r>
              <a:rPr lang="ko-KR" altLang="en-US"/>
              <a:t>충돌칸과 그 다음의 부하들은 전부 </a:t>
            </a:r>
            <a:r>
              <a:rPr lang="ko-KR" altLang="en-US" b="1"/>
              <a:t>리타이어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/>
              <a:t>적의 모든 공격은 대장이 맞으면 </a:t>
            </a:r>
            <a:r>
              <a:rPr lang="ko-KR" altLang="en-US" b="1"/>
              <a:t>즉사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r>
              <a:rPr lang="ko-KR" altLang="en-US"/>
              <a:t>하지만 부하가 하나라도 있으면 부하를 모두 잃고 대장은 생존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DF5AB0-D47F-0EE6-4D97-01E751A6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8" y="313330"/>
            <a:ext cx="253400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2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2768-F764-9C77-3187-BD0F37C5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C14BF-D23E-A77E-0011-0C3BB97CD309}"/>
              </a:ext>
            </a:extLst>
          </p:cNvPr>
          <p:cNvSpPr txBox="1"/>
          <p:nvPr/>
        </p:nvSpPr>
        <p:spPr>
          <a:xfrm>
            <a:off x="9011259" y="54707"/>
            <a:ext cx="3074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/>
              <a:t>스테이지 구성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3DF83-275A-4774-0750-AD6DF4BD7C58}"/>
              </a:ext>
            </a:extLst>
          </p:cNvPr>
          <p:cNvSpPr txBox="1"/>
          <p:nvPr/>
        </p:nvSpPr>
        <p:spPr>
          <a:xfrm>
            <a:off x="2500892" y="5145669"/>
            <a:ext cx="7190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/>
              <a:t>보스전</a:t>
            </a:r>
            <a:endParaRPr lang="en-US" altLang="ko-KR" sz="2000" b="1"/>
          </a:p>
          <a:p>
            <a:pPr algn="ctr"/>
            <a:r>
              <a:rPr lang="ko-KR" altLang="en-US" sz="2000"/>
              <a:t>다양한 범위 공격 패턴과 많은 체력을 가진 보스를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8C5F-A8AE-DEF7-77BF-2094E6161C25}"/>
              </a:ext>
            </a:extLst>
          </p:cNvPr>
          <p:cNvSpPr txBox="1"/>
          <p:nvPr/>
        </p:nvSpPr>
        <p:spPr>
          <a:xfrm>
            <a:off x="3676665" y="2736888"/>
            <a:ext cx="4838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/>
              <a:t>전투 스테이지</a:t>
            </a:r>
            <a:endParaRPr lang="en-US" altLang="ko-KR" sz="2000" b="1"/>
          </a:p>
          <a:p>
            <a:pPr algn="ctr"/>
            <a:r>
              <a:rPr lang="ko-KR" altLang="en-US" sz="2000"/>
              <a:t>필드의 일반 몬스터를 전부 처치</a:t>
            </a:r>
            <a:endParaRPr lang="en-US" altLang="ko-KR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84A6D-CB57-3EAB-A4F3-C29D41B6A177}"/>
              </a:ext>
            </a:extLst>
          </p:cNvPr>
          <p:cNvSpPr txBox="1"/>
          <p:nvPr/>
        </p:nvSpPr>
        <p:spPr>
          <a:xfrm>
            <a:off x="1013837" y="3787390"/>
            <a:ext cx="101643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/>
              <a:t>미션 스테이지 </a:t>
            </a:r>
            <a:endParaRPr lang="en-US" altLang="ko-KR" sz="2000" b="1"/>
          </a:p>
          <a:p>
            <a:pPr algn="ctr"/>
            <a:r>
              <a:rPr lang="ko-KR" altLang="en-US" sz="2000"/>
              <a:t>포로구출이나 아이템 수집</a:t>
            </a:r>
            <a:r>
              <a:rPr lang="en-US" altLang="ko-KR" sz="2000"/>
              <a:t>, </a:t>
            </a:r>
            <a:r>
              <a:rPr lang="ko-KR" altLang="en-US" sz="2000"/>
              <a:t>스위치 등 적절한 임무를 적을 피해서 수행하기 </a:t>
            </a:r>
            <a:endParaRPr lang="en-US" altLang="ko-KR" sz="2000"/>
          </a:p>
          <a:p>
            <a:pPr algn="ctr"/>
            <a:r>
              <a:rPr lang="ko-KR" altLang="en-US" sz="2000"/>
              <a:t>보스전 직전에 최후의 보급창고 같은 역할도 포함</a:t>
            </a:r>
            <a:endParaRPr lang="en-US" altLang="ko-KR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2C445-2C0C-2B08-F947-EB7207C90B2B}"/>
              </a:ext>
            </a:extLst>
          </p:cNvPr>
          <p:cNvSpPr txBox="1"/>
          <p:nvPr/>
        </p:nvSpPr>
        <p:spPr>
          <a:xfrm>
            <a:off x="480735" y="1070833"/>
            <a:ext cx="112305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/>
              <a:t>플레이어가 이끄는 동물 갱단이 작은 지하철역에서 시작해 </a:t>
            </a:r>
            <a:endParaRPr lang="en-US" altLang="ko-KR" sz="2000"/>
          </a:p>
          <a:p>
            <a:pPr algn="ctr"/>
            <a:r>
              <a:rPr lang="ko-KR" altLang="en-US" sz="2000"/>
              <a:t>와일드시티의 경쟁 조직들을 물리치며</a:t>
            </a:r>
            <a:r>
              <a:rPr lang="en-US" altLang="ko-KR" sz="2000"/>
              <a:t> </a:t>
            </a:r>
            <a:r>
              <a:rPr lang="ko-KR" altLang="en-US" sz="2000"/>
              <a:t>영역을 넓혀가는 컨셉</a:t>
            </a:r>
            <a:endParaRPr lang="en-US" altLang="ko-KR" sz="2000"/>
          </a:p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제출하는 시점에 아래의 스테이지를 최소 하나씩 구현하는 것이 현재의 목표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7883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540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 창훈</dc:creator>
  <cp:lastModifiedBy>송 창훈</cp:lastModifiedBy>
  <cp:revision>16</cp:revision>
  <dcterms:created xsi:type="dcterms:W3CDTF">2024-11-19T04:09:50Z</dcterms:created>
  <dcterms:modified xsi:type="dcterms:W3CDTF">2024-11-21T02:21:54Z</dcterms:modified>
</cp:coreProperties>
</file>