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320" r:id="rId5"/>
    <p:sldId id="263" r:id="rId6"/>
    <p:sldId id="264" r:id="rId7"/>
    <p:sldId id="269" r:id="rId8"/>
    <p:sldId id="323" r:id="rId9"/>
    <p:sldId id="259" r:id="rId10"/>
    <p:sldId id="260" r:id="rId11"/>
    <p:sldId id="261" r:id="rId12"/>
    <p:sldId id="319" r:id="rId13"/>
    <p:sldId id="326" r:id="rId14"/>
    <p:sldId id="262" r:id="rId15"/>
    <p:sldId id="265" r:id="rId16"/>
    <p:sldId id="270" r:id="rId17"/>
    <p:sldId id="271" r:id="rId18"/>
    <p:sldId id="272" r:id="rId19"/>
    <p:sldId id="321" r:id="rId20"/>
    <p:sldId id="268" r:id="rId21"/>
    <p:sldId id="327" r:id="rId22"/>
    <p:sldId id="275" r:id="rId23"/>
    <p:sldId id="273" r:id="rId24"/>
    <p:sldId id="292" r:id="rId25"/>
    <p:sldId id="293" r:id="rId26"/>
    <p:sldId id="274" r:id="rId27"/>
    <p:sldId id="276" r:id="rId28"/>
    <p:sldId id="277" r:id="rId29"/>
    <p:sldId id="278" r:id="rId30"/>
    <p:sldId id="279" r:id="rId31"/>
    <p:sldId id="280" r:id="rId32"/>
    <p:sldId id="281" r:id="rId33"/>
    <p:sldId id="322" r:id="rId34"/>
    <p:sldId id="282" r:id="rId35"/>
    <p:sldId id="310" r:id="rId36"/>
    <p:sldId id="283" r:id="rId37"/>
    <p:sldId id="324" r:id="rId38"/>
    <p:sldId id="294" r:id="rId39"/>
    <p:sldId id="295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6" r:id="rId48"/>
    <p:sldId id="309" r:id="rId49"/>
    <p:sldId id="297" r:id="rId50"/>
    <p:sldId id="325" r:id="rId51"/>
    <p:sldId id="299" r:id="rId52"/>
    <p:sldId id="300" r:id="rId53"/>
    <p:sldId id="301" r:id="rId54"/>
    <p:sldId id="311" r:id="rId55"/>
    <p:sldId id="312" r:id="rId56"/>
    <p:sldId id="313" r:id="rId57"/>
    <p:sldId id="314" r:id="rId58"/>
    <p:sldId id="315" r:id="rId59"/>
    <p:sldId id="302" r:id="rId60"/>
    <p:sldId id="303" r:id="rId61"/>
    <p:sldId id="304" r:id="rId62"/>
    <p:sldId id="305" r:id="rId63"/>
    <p:sldId id="307" r:id="rId64"/>
    <p:sldId id="308" r:id="rId65"/>
    <p:sldId id="316" r:id="rId66"/>
    <p:sldId id="317" r:id="rId67"/>
    <p:sldId id="318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4" autoAdjust="0"/>
    <p:restoredTop sz="84096" autoAdjust="0"/>
  </p:normalViewPr>
  <p:slideViewPr>
    <p:cSldViewPr snapToGrid="0">
      <p:cViewPr varScale="1">
        <p:scale>
          <a:sx n="135" d="100"/>
          <a:sy n="13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61289-775F-485E-9EE7-C0249BF76E81}" type="datetimeFigureOut">
              <a:rPr lang="en-US" smtClean="0"/>
              <a:t>7/9/16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A5A39-F126-4FE5-9E21-1AD38B28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Mention slack </a:t>
            </a:r>
            <a:r>
              <a:rPr lang="en-US" dirty="0" err="1" smtClean="0"/>
              <a:t>dotnetfringe</a:t>
            </a:r>
            <a:r>
              <a:rPr lang="en-US" baseline="0" dirty="0" smtClean="0"/>
              <a:t> team. C</a:t>
            </a:r>
            <a:r>
              <a:rPr lang="en-US" dirty="0" smtClean="0"/>
              <a:t>hannel #react-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* Touch</a:t>
            </a:r>
            <a:r>
              <a:rPr lang="en-US" baseline="0" dirty="0" smtClean="0"/>
              <a:t> on work experience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48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Beau</a:t>
            </a:r>
          </a:p>
          <a:p>
            <a:r>
              <a:rPr lang="en-US" dirty="0" smtClean="0"/>
              <a:t>*</a:t>
            </a:r>
            <a:r>
              <a:rPr lang="en-US" baseline="0" dirty="0" smtClean="0"/>
              <a:t> Key feature is our 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framework generates our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proxies and handles many of the boiler plate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34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Beau</a:t>
            </a:r>
          </a:p>
          <a:p>
            <a:r>
              <a:rPr lang="en-US" dirty="0" smtClean="0"/>
              <a:t>*</a:t>
            </a:r>
            <a:r>
              <a:rPr lang="en-US" baseline="0" dirty="0" smtClean="0"/>
              <a:t> After break we will come back and start the first lab which will focus on building simple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client.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**BREAK**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1D2C9-CC08-48F5-9548-2D477274764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9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Jared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we are hoping to accomplish is to show that we can call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with out using any fancy frameworks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also hope that it will become apparently really quickly that this does not scale beyond a handful of pages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48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Jared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Note that the proxy scripts are generated by our </a:t>
            </a:r>
            <a:r>
              <a:rPr lang="en-US" dirty="0" err="1" smtClean="0"/>
              <a:t>Microservice</a:t>
            </a:r>
            <a:r>
              <a:rPr lang="en-US" baseline="0" dirty="0" smtClean="0"/>
              <a:t> framework.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82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  <a:r>
              <a:rPr lang="en-US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Configure method is used to set</a:t>
            </a:r>
            <a:r>
              <a:rPr lang="en-US" baseline="0" dirty="0" smtClean="0"/>
              <a:t>up how your application will respond to individual HTTP requests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IApplicationBuilder</a:t>
            </a:r>
            <a:r>
              <a:rPr lang="en-US" baseline="0" dirty="0" smtClean="0"/>
              <a:t> allows you to build your application middleware, meaning the pipeline your HTTP request will go through 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UseDefaultFiles</a:t>
            </a:r>
            <a:r>
              <a:rPr lang="en-US" dirty="0" smtClean="0"/>
              <a:t> </a:t>
            </a:r>
            <a:r>
              <a:rPr lang="en-US" dirty="0"/>
              <a:t>resolves index.html automatically and serves that up as your start </a:t>
            </a:r>
            <a:r>
              <a:rPr lang="en-US" dirty="0" smtClean="0"/>
              <a:t>page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UseStaticFiles</a:t>
            </a:r>
            <a:r>
              <a:rPr lang="en-US" dirty="0" smtClean="0"/>
              <a:t> </a:t>
            </a:r>
            <a:r>
              <a:rPr lang="en-US" dirty="0"/>
              <a:t>allows static content to be served up from your </a:t>
            </a:r>
            <a:r>
              <a:rPr lang="en-US" dirty="0" err="1" smtClean="0"/>
              <a:t>wwwroot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8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Basically your server configuration</a:t>
            </a:r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 -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9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Jared</a:t>
            </a:r>
          </a:p>
          <a:p>
            <a:endParaRPr lang="en-US" dirty="0" smtClean="0"/>
          </a:p>
          <a:p>
            <a:r>
              <a:rPr lang="en-US" dirty="0" smtClean="0"/>
              <a:t>* Note how we have similar layouts that end up</a:t>
            </a:r>
            <a:r>
              <a:rPr lang="en-US" baseline="0" dirty="0" smtClean="0"/>
              <a:t> being repeated because we have no way to re-use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2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Jared</a:t>
            </a:r>
          </a:p>
          <a:p>
            <a:endParaRPr lang="en-US" dirty="0" smtClean="0"/>
          </a:p>
          <a:p>
            <a:r>
              <a:rPr lang="en-US" dirty="0" smtClean="0"/>
              <a:t>**</a:t>
            </a:r>
            <a:r>
              <a:rPr lang="en-US" baseline="0" dirty="0" smtClean="0"/>
              <a:t> Lunch **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22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Jared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With this lab we want to introduce you to React and how it solves some of the problems we had with just a plain </a:t>
            </a:r>
            <a:r>
              <a:rPr lang="en-US" baseline="0" dirty="0" err="1" smtClean="0"/>
              <a:t>vanillajs</a:t>
            </a:r>
            <a:r>
              <a:rPr lang="en-US" baseline="0" dirty="0" smtClean="0"/>
              <a:t> implementation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Jared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As you will see </a:t>
            </a:r>
            <a:r>
              <a:rPr lang="en-US" baseline="0" dirty="0" err="1" smtClean="0"/>
              <a:t>React’s</a:t>
            </a:r>
            <a:r>
              <a:rPr lang="en-US" baseline="0" dirty="0" smtClean="0"/>
              <a:t> syntax is a little different than you are used to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JSX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syntax extension. XML like extension to </a:t>
            </a:r>
            <a:r>
              <a:rPr lang="en-US" baseline="0" dirty="0" err="1" smtClean="0"/>
              <a:t>js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51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Jared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you aren’t familiar with es2015 and React syntax be ready for a little culture shock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are going to get our first taste of </a:t>
            </a:r>
            <a:r>
              <a:rPr lang="en-US" baseline="0" dirty="0" err="1" smtClean="0"/>
              <a:t>webpack</a:t>
            </a:r>
            <a:r>
              <a:rPr lang="en-US" baseline="0" dirty="0" smtClean="0"/>
              <a:t> and gulp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40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97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Jared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Open up 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 and go over the simplicity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One entry point into the application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Explain </a:t>
            </a:r>
            <a:r>
              <a:rPr lang="en-US" baseline="0" dirty="0" err="1" smtClean="0"/>
              <a:t>webpack</a:t>
            </a:r>
            <a:r>
              <a:rPr lang="en-US" baseline="0" dirty="0" smtClean="0"/>
              <a:t>/gulp used to </a:t>
            </a:r>
            <a:r>
              <a:rPr lang="en-US" baseline="0" dirty="0" err="1" smtClean="0"/>
              <a:t>transpile</a:t>
            </a:r>
            <a:r>
              <a:rPr lang="en-US" baseline="0" dirty="0" smtClean="0"/>
              <a:t> into legal es5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Design from the ground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9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62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7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965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0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1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33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1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059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37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14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24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38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6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47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723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 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Check in on familiarity with node/</a:t>
            </a:r>
            <a:r>
              <a:rPr lang="en-US" baseline="0" dirty="0" err="1" smtClean="0"/>
              <a:t>npm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/IDE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Beauty of .NET Core is that it is platform agnostic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No longer dependent on Windows/Visual </a:t>
            </a:r>
            <a:r>
              <a:rPr lang="en-US" baseline="0" dirty="0" smtClean="0"/>
              <a:t>Studio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They haven’t ported over all their </a:t>
            </a:r>
            <a:r>
              <a:rPr lang="en-US" baseline="0" dirty="0" err="1" smtClean="0"/>
              <a:t>dll’s</a:t>
            </a:r>
            <a:r>
              <a:rPr lang="en-US" baseline="0" dirty="0" smtClean="0"/>
              <a:t> yet and third </a:t>
            </a:r>
            <a:r>
              <a:rPr lang="en-US" baseline="0" smtClean="0"/>
              <a:t>party library support </a:t>
            </a:r>
            <a:r>
              <a:rPr lang="en-US" baseline="0" dirty="0" smtClean="0"/>
              <a:t>is pretty limited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761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28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813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03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34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93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457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640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442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689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7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836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57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35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615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117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729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416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623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334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475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Jared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Freed up teams to work on different areas withou</a:t>
            </a:r>
            <a:r>
              <a:rPr lang="en-US" baseline="0" dirty="0" smtClean="0"/>
              <a:t>t stepping on each others toes.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Allows code to be separated into focused areas of concerns. 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err="1" smtClean="0"/>
              <a:t>Microservices</a:t>
            </a:r>
            <a:r>
              <a:rPr lang="en-US" baseline="0" dirty="0" smtClean="0"/>
              <a:t> are not the only way to solve this problem, this is just a solution to our problem.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Can use React with any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service endpoint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How we used to do Web</a:t>
            </a:r>
            <a:r>
              <a:rPr lang="en-US" baseline="0" dirty="0" smtClean="0"/>
              <a:t> Dev with a large MVC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606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0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90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908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5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699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567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3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Beau</a:t>
            </a:r>
          </a:p>
          <a:p>
            <a:r>
              <a:rPr lang="en-US" dirty="0" smtClean="0"/>
              <a:t>* </a:t>
            </a:r>
            <a:r>
              <a:rPr lang="en-US" dirty="0" err="1" smtClean="0"/>
              <a:t>Traditonal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WebAPI</a:t>
            </a:r>
            <a:r>
              <a:rPr lang="en-US" baseline="0" dirty="0" smtClean="0"/>
              <a:t> is broken up into domains but part of the monolith that lends itself to crossing domains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38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5A39-F126-4FE5-9E21-1AD38B28DF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aupalmquist.me" TargetMode="External"/><Relationship Id="rId4" Type="http://schemas.openxmlformats.org/officeDocument/2006/relationships/hyperlink" Target="https://github.com/beaupalmquist-hdqc" TargetMode="External"/><Relationship Id="rId5" Type="http://schemas.openxmlformats.org/officeDocument/2006/relationships/hyperlink" Target="https://beaupalmquist.me/" TargetMode="External"/><Relationship Id="rId6" Type="http://schemas.openxmlformats.org/officeDocument/2006/relationships/hyperlink" Target="http://stackoverflow.com/users/603520/jared" TargetMode="External"/><Relationship Id="rId7" Type="http://schemas.openxmlformats.org/officeDocument/2006/relationships/hyperlink" Target="https://github.com/schaab" TargetMode="External"/><Relationship Id="rId8" Type="http://schemas.openxmlformats.org/officeDocument/2006/relationships/hyperlink" Target="http://www.jaredschaab.com/" TargetMode="External"/><Relationship Id="rId9" Type="http://schemas.openxmlformats.org/officeDocument/2006/relationships/image" Target="../media/image6.jp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eamjohnston.net/blog/category/microservices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visualstudio.com/en-us/products/visual-studio-community-vs.aspx" TargetMode="External"/><Relationship Id="rId12" Type="http://schemas.openxmlformats.org/officeDocument/2006/relationships/hyperlink" Target="https://www.visualstudio.com/news/releasenotes/vs2015-update3-v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odejs.org/en/download/" TargetMode="External"/><Relationship Id="rId4" Type="http://schemas.openxmlformats.org/officeDocument/2006/relationships/hyperlink" Target="https://docs.npmjs.com/getting-started/installing-node" TargetMode="External"/><Relationship Id="rId5" Type="http://schemas.openxmlformats.org/officeDocument/2006/relationships/hyperlink" Target="https://www.gitkraken.com/" TargetMode="External"/><Relationship Id="rId6" Type="http://schemas.openxmlformats.org/officeDocument/2006/relationships/hyperlink" Target="https://desktop.github.com/" TargetMode="External"/><Relationship Id="rId7" Type="http://schemas.openxmlformats.org/officeDocument/2006/relationships/hyperlink" Target="https://atom.io/" TargetMode="External"/><Relationship Id="rId8" Type="http://schemas.openxmlformats.org/officeDocument/2006/relationships/hyperlink" Target="http://brackets.io/" TargetMode="External"/><Relationship Id="rId9" Type="http://schemas.openxmlformats.org/officeDocument/2006/relationships/hyperlink" Target="https://www.jetbrains.com/webstorm/" TargetMode="External"/><Relationship Id="rId10" Type="http://schemas.openxmlformats.org/officeDocument/2006/relationships/hyperlink" Target="https://code.visualstudio.com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beaupalmquist-hdqc/microservice-client-workshop-2016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getting-started/what-is-npm" TargetMode="External"/><Relationship Id="rId4" Type="http://schemas.openxmlformats.org/officeDocument/2006/relationships/hyperlink" Target="http://webpack.github.io/docs/what-is-webpack.html" TargetMode="External"/><Relationship Id="rId5" Type="http://schemas.openxmlformats.org/officeDocument/2006/relationships/hyperlink" Target="https://babeljs.io/" TargetMode="External"/><Relationship Id="rId6" Type="http://schemas.openxmlformats.org/officeDocument/2006/relationships/hyperlink" Target="http://eslint.org/docs/about/" TargetMode="External"/><Relationship Id="rId7" Type="http://schemas.openxmlformats.org/officeDocument/2006/relationships/hyperlink" Target="https://babeljs.io/docs/learn-es2015/" TargetMode="External"/><Relationship Id="rId8" Type="http://schemas.openxmlformats.org/officeDocument/2006/relationships/hyperlink" Target="http://www.ecma-international.org/ecma-262/6.0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Smart .NET </a:t>
            </a:r>
            <a:r>
              <a:rPr lang="en-US" dirty="0" err="1"/>
              <a:t>Microservice</a:t>
            </a:r>
            <a:r>
              <a:rPr lang="en-US" dirty="0"/>
              <a:t> Clients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.NET Fringe 2016</a:t>
            </a:r>
          </a:p>
          <a:p>
            <a:r>
              <a:rPr lang="en-US" dirty="0"/>
              <a:t>Presenters: Beau Palmquist and Jared Schaab</a:t>
            </a:r>
          </a:p>
        </p:txBody>
      </p:sp>
    </p:spTree>
    <p:extLst>
      <p:ext uri="{BB962C8B-B14F-4D97-AF65-F5344CB8AC3E}">
        <p14:creationId xmlns:p14="http://schemas.microsoft.com/office/powerpoint/2010/main" val="35206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in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ASP.NET provides a generic web API platform</a:t>
            </a:r>
            <a:endParaRPr lang="en-US"/>
          </a:p>
          <a:p>
            <a:r>
              <a:rPr lang="en-US" dirty="0"/>
              <a:t>Oriented to building a monolithic web application</a:t>
            </a:r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</a:t>
            </a:r>
            <a:r>
              <a:rPr lang="en-US" dirty="0" err="1"/>
              <a:t>Microservice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Built at Home Depot over the last year</a:t>
            </a:r>
          </a:p>
          <a:p>
            <a:r>
              <a:rPr lang="en-US" dirty="0"/>
              <a:t>Forge team: Jesse Johnston, Beau </a:t>
            </a:r>
            <a:r>
              <a:rPr lang="en-US" dirty="0" err="1"/>
              <a:t>Palmquist</a:t>
            </a:r>
            <a:r>
              <a:rPr lang="en-US" dirty="0"/>
              <a:t>, Jared </a:t>
            </a:r>
            <a:r>
              <a:rPr lang="en-US" dirty="0" err="1"/>
              <a:t>Schaab</a:t>
            </a:r>
          </a:p>
          <a:p>
            <a:r>
              <a:rPr lang="en-US" dirty="0"/>
              <a:t>Based on ASP.NET Core 1.0 middleware </a:t>
            </a:r>
            <a:endParaRPr lang="en-US"/>
          </a:p>
          <a:p>
            <a:r>
              <a:rPr lang="en-US" dirty="0"/>
              <a:t>Platform infrastructure is built on </a:t>
            </a:r>
            <a:r>
              <a:rPr lang="en-US" dirty="0" err="1"/>
              <a:t>microservices</a:t>
            </a:r>
            <a:r>
              <a:rPr lang="en-US" dirty="0"/>
              <a:t> </a:t>
            </a:r>
            <a:endParaRPr lang="en-US"/>
          </a:p>
          <a:p>
            <a:pPr lvl="1"/>
            <a:r>
              <a:rPr lang="en-US" dirty="0"/>
              <a:t>Deployment </a:t>
            </a:r>
            <a:endParaRPr lang="en-US"/>
          </a:p>
          <a:p>
            <a:pPr lvl="1"/>
            <a:r>
              <a:rPr lang="en-US" dirty="0"/>
              <a:t>Routing </a:t>
            </a:r>
            <a:endParaRPr lang="en-US"/>
          </a:p>
          <a:p>
            <a:pPr lvl="1"/>
            <a:r>
              <a:rPr lang="en-US" dirty="0"/>
              <a:t>Identity and Security </a:t>
            </a:r>
            <a:endParaRPr lang="en-US"/>
          </a:p>
          <a:p>
            <a:r>
              <a:rPr lang="en-US" dirty="0"/>
              <a:t>Provider-based and technology-agnostic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92" y="619992"/>
            <a:ext cx="9404723" cy="1400530"/>
          </a:xfrm>
        </p:spPr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dirty="0"/>
              <a:t> Backend agnostic</a:t>
            </a:r>
          </a:p>
          <a:p>
            <a:pPr marL="0" indent="0"/>
            <a:r>
              <a:rPr lang="en-US" dirty="0"/>
              <a:t> Reusable Components</a:t>
            </a:r>
          </a:p>
          <a:p>
            <a:pPr marL="0" indent="0"/>
            <a:r>
              <a:rPr lang="en-US" dirty="0"/>
              <a:t> Unit testable</a:t>
            </a:r>
          </a:p>
          <a:p>
            <a:pPr marL="0" indent="0"/>
            <a:r>
              <a:rPr lang="en-US" dirty="0"/>
              <a:t> Other Frameworks were too heavy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738785"/>
            <a:ext cx="8825657" cy="1915647"/>
          </a:xfrm>
        </p:spPr>
        <p:txBody>
          <a:bodyPr/>
          <a:lstStyle/>
          <a:p>
            <a:r>
              <a:rPr lang="en-US" dirty="0" smtClean="0"/>
              <a:t>Lab #1: Vanilla JS Web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3654432"/>
            <a:ext cx="8825658" cy="860400"/>
          </a:xfrm>
        </p:spPr>
        <p:txBody>
          <a:bodyPr/>
          <a:lstStyle/>
          <a:p>
            <a:r>
              <a:rPr lang="en-US" dirty="0" smtClean="0"/>
              <a:t>Simplest client we can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JS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Static HTML pages</a:t>
            </a:r>
            <a:endParaRPr lang="en-US" dirty="0"/>
          </a:p>
          <a:p>
            <a:pPr lvl="1"/>
            <a:r>
              <a:rPr lang="en-US" dirty="0"/>
              <a:t>Pure JS client that communicates with two </a:t>
            </a:r>
            <a:r>
              <a:rPr lang="en-US" dirty="0" err="1"/>
              <a:t>microservice</a:t>
            </a:r>
            <a:r>
              <a:rPr lang="en-US" dirty="0"/>
              <a:t> API endpoints</a:t>
            </a:r>
          </a:p>
          <a:p>
            <a:pPr lvl="2"/>
            <a:r>
              <a:rPr lang="en-US" dirty="0"/>
              <a:t>One endpoint returns a random quote</a:t>
            </a:r>
          </a:p>
          <a:p>
            <a:pPr lvl="2"/>
            <a:r>
              <a:rPr lang="en-US" dirty="0"/>
              <a:t>Second endpoint returns a list of all quotes</a:t>
            </a:r>
          </a:p>
          <a:p>
            <a:pPr lvl="1"/>
            <a:r>
              <a:rPr lang="en-US" dirty="0"/>
              <a:t>No additional JS frameworks required</a:t>
            </a:r>
          </a:p>
          <a:p>
            <a:pPr lvl="1"/>
            <a:r>
              <a:rPr lang="en-US" dirty="0"/>
              <a:t>Basic styling using Bootstrap </a:t>
            </a:r>
            <a:r>
              <a:rPr lang="en-US" dirty="0" err="1"/>
              <a:t>css</a:t>
            </a:r>
            <a:r>
              <a:rPr lang="en-US" dirty="0"/>
              <a:t> only, no Bootstrap JS</a:t>
            </a:r>
          </a:p>
          <a:p>
            <a:pPr lvl="1"/>
            <a:r>
              <a:rPr lang="en-US" dirty="0" err="1"/>
              <a:t>Microservice</a:t>
            </a:r>
            <a:r>
              <a:rPr lang="en-US" dirty="0"/>
              <a:t> API proxy scripts referenced via script tags</a:t>
            </a:r>
          </a:p>
          <a:p>
            <a:pPr lvl="2"/>
            <a:r>
              <a:rPr lang="en-US" dirty="0"/>
              <a:t>Support proxy scripts</a:t>
            </a:r>
          </a:p>
          <a:p>
            <a:pPr lvl="2"/>
            <a:r>
              <a:rPr lang="en-US" dirty="0"/>
              <a:t>Service proxy scripts</a:t>
            </a:r>
          </a:p>
        </p:txBody>
      </p:sp>
    </p:spTree>
    <p:extLst>
      <p:ext uri="{BB962C8B-B14F-4D97-AF65-F5344CB8AC3E}">
        <p14:creationId xmlns:p14="http://schemas.microsoft.com/office/powerpoint/2010/main" val="27224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JS Web App - </a:t>
            </a:r>
            <a:r>
              <a:rPr lang="en-US" sz="3200" i="1" dirty="0" err="1"/>
              <a:t>Startup.cs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ILoggerFactory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loggerFactory.AddConsole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app.UseDefaultFiles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app.UseStaticFiles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JS Web App - </a:t>
            </a:r>
            <a:r>
              <a:rPr lang="en-US" sz="3200" i="1" dirty="0" err="1"/>
              <a:t>Program.cs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host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UseKestrel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UseContentRoot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Directory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.GetCurrentDirectory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.Build();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host.Run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JS Web App – </a:t>
            </a:r>
            <a:r>
              <a:rPr lang="en-US" sz="3200" i="1" dirty="0"/>
              <a:t>Index.html</a:t>
            </a:r>
            <a:br>
              <a:rPr lang="en-US" sz="3200" i="1" dirty="0"/>
            </a:br>
            <a:r>
              <a:rPr lang="en-US" sz="2400" i="1" dirty="0"/>
              <a:t>Markup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navbar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navbar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-inverse"&gt;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="container-fluid"&gt;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navbar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-header"&gt;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navbar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-brand"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Vanilla JS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="collapse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navbar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-collapse"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="bs-example-navbar-collapse-1"&gt;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navbar-nav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="active"&gt;&lt;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="list.html"&gt;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Quotes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="container-fluid"&gt;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Random Quote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="quote"&gt;&lt;/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getRandomQuote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 Random Quote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JS Web App – </a:t>
            </a:r>
            <a:r>
              <a:rPr lang="en-US" sz="3200" i="1" dirty="0"/>
              <a:t>Index.html</a:t>
            </a:r>
            <a:br>
              <a:rPr lang="en-US" sz="3200" i="1" dirty="0"/>
            </a:br>
            <a:r>
              <a:rPr lang="en-US" sz="2400" i="1" dirty="0"/>
              <a:t>Support and Service proxy scripts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// …</a:t>
            </a:r>
            <a:endParaRPr 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// …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="http://dev-forge.api.hdquotecenter.com/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serviceProxySupport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/ajax.js"&gt;&lt;/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="http://dev-forge.api.hdquotecenter.com/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serviceProxySupport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/auth.js"&gt;&lt;/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="http://dev-forge.api.hdquotecenter.com/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serviceProxySupport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/notifications.js"&gt;&lt;/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="http://dev-forge.api.hdquotecenter.com/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serviceProxySupport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/ajaxOptions.js"&gt;&lt;/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="http://dev-forge.api.hdquotecenter.com/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serviceProxySupport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/promise.js"&gt;&lt;/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="http://dev-forge.api.hdquotecenter.com/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serviceProxies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HomeDepot.Platform.Samples.FunnyQuote.Microservice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/1.0.1-build-5/funnyQuote.js"&gt;&lt;/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="http://dev-forge.api.hdquotecenter.com/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serviceProxies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HomeDepot.Platform.Identity.Microservice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/1.0.1-build-7/token.js"&gt;&lt;/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FunnyQuote.setOptions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baseUri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'http://dev-forge.api.hdquotecenter.com'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().then(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(quote){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para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'quote'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para.innerText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quote.Text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});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document.addEventListener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DOMContentLoaded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JS Web App – </a:t>
            </a:r>
            <a:r>
              <a:rPr lang="en-US" sz="3200" i="1"/>
              <a:t>UI </a:t>
            </a:r>
            <a:r>
              <a:rPr lang="en-US" sz="3200" i="1" smtClean="0"/>
              <a:t>Diagram</a:t>
            </a:r>
            <a:endParaRPr lang="en-US" sz="3200" i="1" dirty="0"/>
          </a:p>
        </p:txBody>
      </p:sp>
      <p:sp>
        <p:nvSpPr>
          <p:cNvPr id="7" name="Tex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List.html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2333" y="2056092"/>
            <a:ext cx="4397318" cy="419230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54495" y="2056092"/>
            <a:ext cx="4395360" cy="419230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List.html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7960" y="2473421"/>
            <a:ext cx="4109231" cy="52677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14" name="Rectangle 2"/>
          <p:cNvSpPr/>
          <p:nvPr/>
        </p:nvSpPr>
        <p:spPr>
          <a:xfrm>
            <a:off x="1247959" y="3076893"/>
            <a:ext cx="4109232" cy="305555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5" name="Rectangle 3"/>
          <p:cNvSpPr/>
          <p:nvPr/>
        </p:nvSpPr>
        <p:spPr>
          <a:xfrm>
            <a:off x="5797560" y="3076893"/>
            <a:ext cx="4109230" cy="305555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6" name="Rectangle 11"/>
          <p:cNvSpPr/>
          <p:nvPr/>
        </p:nvSpPr>
        <p:spPr>
          <a:xfrm>
            <a:off x="1490871" y="3518452"/>
            <a:ext cx="3652890" cy="245496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Random Quote</a:t>
            </a:r>
            <a:endParaRPr lang="en-US" dirty="0"/>
          </a:p>
        </p:txBody>
      </p:sp>
      <p:sp>
        <p:nvSpPr>
          <p:cNvPr id="17" name="Rectangle 20"/>
          <p:cNvSpPr/>
          <p:nvPr/>
        </p:nvSpPr>
        <p:spPr>
          <a:xfrm>
            <a:off x="1617725" y="3987026"/>
            <a:ext cx="3399182" cy="473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18" name="Rectangle 21"/>
          <p:cNvSpPr/>
          <p:nvPr/>
        </p:nvSpPr>
        <p:spPr>
          <a:xfrm>
            <a:off x="6008205" y="3518452"/>
            <a:ext cx="3722204" cy="245496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Quote List</a:t>
            </a:r>
            <a:endParaRPr lang="en-US" dirty="0"/>
          </a:p>
        </p:txBody>
      </p:sp>
      <p:sp>
        <p:nvSpPr>
          <p:cNvPr id="19" name="Rectangle 22"/>
          <p:cNvSpPr/>
          <p:nvPr/>
        </p:nvSpPr>
        <p:spPr>
          <a:xfrm>
            <a:off x="6187108" y="4602027"/>
            <a:ext cx="3384274" cy="48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20" name="Rectangle 23"/>
          <p:cNvSpPr/>
          <p:nvPr/>
        </p:nvSpPr>
        <p:spPr>
          <a:xfrm>
            <a:off x="6187108" y="5217028"/>
            <a:ext cx="3384274" cy="48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21" name="Rectangle 24"/>
          <p:cNvSpPr/>
          <p:nvPr/>
        </p:nvSpPr>
        <p:spPr>
          <a:xfrm>
            <a:off x="5797559" y="2473421"/>
            <a:ext cx="4109231" cy="52677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22" name="Rectangle 25"/>
          <p:cNvSpPr/>
          <p:nvPr/>
        </p:nvSpPr>
        <p:spPr>
          <a:xfrm>
            <a:off x="6187107" y="3987026"/>
            <a:ext cx="3384274" cy="48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147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Beau Palmquist</a:t>
            </a:r>
            <a:endParaRPr lang="en-US" dirty="0"/>
          </a:p>
          <a:p>
            <a:pPr lvl="1"/>
            <a:r>
              <a:rPr lang="en-US" dirty="0"/>
              <a:t>IT Developer at the Home Depot </a:t>
            </a:r>
            <a:r>
              <a:rPr lang="en-US" dirty="0" err="1"/>
              <a:t>QuoteCenter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https://github.com/beaupalmquist-hdqc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https://beaupalmquist.me/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Beau_Palmquist</a:t>
            </a:r>
            <a:r>
              <a:rPr lang="en-US" dirty="0"/>
              <a:t>	</a:t>
            </a:r>
          </a:p>
          <a:p>
            <a:r>
              <a:rPr lang="en-US" dirty="0"/>
              <a:t>Jared Schaab</a:t>
            </a:r>
          </a:p>
          <a:p>
            <a:pPr lvl="1" indent="-342900"/>
            <a:r>
              <a:rPr lang="en-US" dirty="0"/>
              <a:t>Senior IT </a:t>
            </a:r>
            <a:r>
              <a:rPr lang="en-US" dirty="0" smtClean="0"/>
              <a:t>Developer at Home Depot </a:t>
            </a:r>
            <a:r>
              <a:rPr lang="en-US" dirty="0" err="1" smtClean="0"/>
              <a:t>QuoteCenter</a:t>
            </a:r>
            <a:endParaRPr lang="en-US" dirty="0"/>
          </a:p>
          <a:p>
            <a:pPr lvl="1" indent="-342900"/>
            <a:r>
              <a:rPr lang="en-US" dirty="0">
                <a:latin typeface="Century Gothic" charset="0"/>
                <a:hlinkClick r:id="rId6"/>
              </a:rPr>
              <a:t>http://stackoverflow.com/users/603520/jared</a:t>
            </a:r>
            <a:endParaRPr lang="en-US" dirty="0">
              <a:latin typeface="Century Gothic" charset="0"/>
            </a:endParaRPr>
          </a:p>
          <a:p>
            <a:pPr lvl="1" indent="-342900"/>
            <a:r>
              <a:rPr lang="en-US" dirty="0">
                <a:latin typeface="Century Gothic" charset="0"/>
                <a:hlinkClick r:id="rId7"/>
              </a:rPr>
              <a:t>https://github.com/schaab</a:t>
            </a:r>
            <a:endParaRPr lang="en-US" dirty="0">
              <a:latin typeface="Century Gothic" charset="0"/>
            </a:endParaRPr>
          </a:p>
          <a:p>
            <a:pPr lvl="1" indent="-342900"/>
            <a:r>
              <a:rPr lang="en-US" dirty="0">
                <a:latin typeface="Century Gothic" charset="0"/>
                <a:hlinkClick r:id="rId8"/>
              </a:rPr>
              <a:t>http://www.jaredschaab.com</a:t>
            </a:r>
            <a:r>
              <a:rPr lang="en-US" dirty="0" smtClean="0">
                <a:latin typeface="Century Gothic" charset="0"/>
                <a:hlinkClick r:id="rId8"/>
              </a:rPr>
              <a:t>/</a:t>
            </a:r>
            <a:endParaRPr lang="en-US" dirty="0" smtClean="0">
              <a:latin typeface="Century Gothic" charset="0"/>
            </a:endParaRPr>
          </a:p>
          <a:p>
            <a:pPr lvl="1" indent="-342900"/>
            <a:r>
              <a:rPr lang="en-US" dirty="0" smtClean="0">
                <a:latin typeface="Century Gothic" charset="0"/>
              </a:rPr>
              <a:t>@</a:t>
            </a:r>
            <a:r>
              <a:rPr lang="en-US" dirty="0" err="1" smtClean="0">
                <a:latin typeface="Century Gothic" charset="0"/>
              </a:rPr>
              <a:t>JaredSchaab</a:t>
            </a:r>
            <a:r>
              <a:rPr lang="en-US" dirty="0" smtClean="0">
                <a:latin typeface="Century Gothic" charset="0"/>
              </a:rPr>
              <a:t> </a:t>
            </a:r>
            <a:endParaRPr lang="en-US" dirty="0">
              <a:latin typeface="Century Gothic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828800" cy="1828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029429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61" y="3401484"/>
            <a:ext cx="337133" cy="274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37" y="5693239"/>
            <a:ext cx="33713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JS Web App - Weaknesses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Client is not modularized</a:t>
            </a:r>
          </a:p>
          <a:p>
            <a:r>
              <a:rPr lang="en-US" dirty="0"/>
              <a:t>Redundant markup</a:t>
            </a:r>
          </a:p>
          <a:p>
            <a:r>
              <a:rPr lang="en-US" dirty="0"/>
              <a:t>Navigation is clunky</a:t>
            </a:r>
          </a:p>
          <a:p>
            <a:r>
              <a:rPr lang="en-US" dirty="0"/>
              <a:t>Data is not shared between views</a:t>
            </a:r>
          </a:p>
          <a:p>
            <a:r>
              <a:rPr lang="en-US" dirty="0"/>
              <a:t>No reusable UI elements</a:t>
            </a:r>
          </a:p>
        </p:txBody>
      </p:sp>
    </p:spTree>
    <p:extLst>
      <p:ext uri="{BB962C8B-B14F-4D97-AF65-F5344CB8AC3E}">
        <p14:creationId xmlns:p14="http://schemas.microsoft.com/office/powerpoint/2010/main" val="29768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738785"/>
            <a:ext cx="8825657" cy="1915647"/>
          </a:xfrm>
        </p:spPr>
        <p:txBody>
          <a:bodyPr/>
          <a:lstStyle/>
          <a:p>
            <a:r>
              <a:rPr lang="en-US" dirty="0" smtClean="0"/>
              <a:t>Lab #2: React Web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3654432"/>
            <a:ext cx="8825658" cy="860400"/>
          </a:xfrm>
        </p:spPr>
        <p:txBody>
          <a:bodyPr/>
          <a:lstStyle/>
          <a:p>
            <a:r>
              <a:rPr lang="en-US" dirty="0" smtClean="0"/>
              <a:t>Lets get a little fancier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Fundamentals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560511" y="1853248"/>
            <a:ext cx="855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2837" y="2052918"/>
            <a:ext cx="8946541" cy="4195481"/>
          </a:xfrm>
        </p:spPr>
        <p:txBody>
          <a:bodyPr/>
          <a:lstStyle/>
          <a:p>
            <a:r>
              <a:rPr lang="en-US" u="sng" dirty="0"/>
              <a:t>Declarative</a:t>
            </a:r>
          </a:p>
          <a:p>
            <a:pPr lvl="1"/>
            <a:r>
              <a:rPr lang="en-US" dirty="0"/>
              <a:t>Declare simple views for each state in your application</a:t>
            </a:r>
          </a:p>
          <a:p>
            <a:pPr lvl="1"/>
            <a:r>
              <a:rPr lang="en-US" dirty="0"/>
              <a:t>Results in better predictability and easier debugging</a:t>
            </a:r>
          </a:p>
          <a:p>
            <a:r>
              <a:rPr lang="en-US" u="sng" dirty="0"/>
              <a:t>Component-Based</a:t>
            </a:r>
          </a:p>
          <a:p>
            <a:pPr lvl="1"/>
            <a:r>
              <a:rPr lang="en-US" dirty="0"/>
              <a:t>Encapsulated components that manage their own state</a:t>
            </a:r>
          </a:p>
          <a:p>
            <a:pPr lvl="1"/>
            <a:r>
              <a:rPr lang="en-US" dirty="0"/>
              <a:t>Compose components into complex UIs</a:t>
            </a:r>
          </a:p>
          <a:p>
            <a:r>
              <a:rPr lang="en-US" u="sng" dirty="0"/>
              <a:t>Learn Once, Write Anywhere</a:t>
            </a:r>
          </a:p>
          <a:p>
            <a:pPr lvl="1"/>
            <a:r>
              <a:rPr lang="en-US" dirty="0"/>
              <a:t>React is agnostic to the rest of your tech stack</a:t>
            </a:r>
          </a:p>
          <a:p>
            <a:pPr lvl="1"/>
            <a:r>
              <a:rPr lang="en-US" dirty="0"/>
              <a:t>Develop new features in React without rewriting existing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SPA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Project Details</a:t>
            </a:r>
          </a:p>
          <a:p>
            <a:pPr lvl="1"/>
            <a:r>
              <a:rPr lang="en-US" dirty="0"/>
              <a:t>React JS client that communicates with two </a:t>
            </a:r>
            <a:r>
              <a:rPr lang="en-US" dirty="0" err="1"/>
              <a:t>microservice</a:t>
            </a:r>
            <a:r>
              <a:rPr lang="en-US" dirty="0"/>
              <a:t> API endpoints</a:t>
            </a:r>
          </a:p>
          <a:p>
            <a:pPr lvl="2"/>
            <a:r>
              <a:rPr lang="en-US" dirty="0"/>
              <a:t>One endpoint returns a random quote</a:t>
            </a:r>
          </a:p>
          <a:p>
            <a:pPr lvl="2"/>
            <a:r>
              <a:rPr lang="en-US" dirty="0"/>
              <a:t>Second endpoint returns a list of all quotes</a:t>
            </a:r>
          </a:p>
          <a:p>
            <a:pPr lvl="1"/>
            <a:r>
              <a:rPr lang="en-US" dirty="0"/>
              <a:t>Utilizes React and React-DOM for rendering</a:t>
            </a:r>
          </a:p>
          <a:p>
            <a:pPr lvl="1"/>
            <a:r>
              <a:rPr lang="en-US" dirty="0"/>
              <a:t>UI elements component-</a:t>
            </a:r>
            <a:r>
              <a:rPr lang="en-US" dirty="0" err="1"/>
              <a:t>ized</a:t>
            </a:r>
            <a:endParaRPr lang="en-US" dirty="0"/>
          </a:p>
          <a:p>
            <a:pPr lvl="1"/>
            <a:r>
              <a:rPr lang="en-US" dirty="0" err="1"/>
              <a:t>Microservice</a:t>
            </a:r>
            <a:r>
              <a:rPr lang="en-US" dirty="0"/>
              <a:t> API proxy scripts downloaded and bundled into one bundle.js file that is imported into index.html</a:t>
            </a:r>
          </a:p>
          <a:p>
            <a:pPr lvl="1"/>
            <a:r>
              <a:rPr lang="en-US" dirty="0"/>
              <a:t>One entry point – index.html</a:t>
            </a:r>
          </a:p>
        </p:txBody>
      </p:sp>
    </p:spTree>
    <p:extLst>
      <p:ext uri="{BB962C8B-B14F-4D97-AF65-F5344CB8AC3E}">
        <p14:creationId xmlns:p14="http://schemas.microsoft.com/office/powerpoint/2010/main" val="31426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SPA - </a:t>
            </a:r>
            <a:r>
              <a:rPr lang="en-US" sz="3200" i="1" dirty="0" err="1"/>
              <a:t>Startup.cs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ILoggerFactory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loggerFactory.AddConsole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app.UseDefaultFiles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app.UseStaticFiles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SPA - </a:t>
            </a:r>
            <a:r>
              <a:rPr lang="en-US" sz="3200" i="1" dirty="0" err="1"/>
              <a:t>Program.cs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host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UseKestrel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UseContentRoot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Directory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.GetCurrentDirectory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.Build();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host.Run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SPA – </a:t>
            </a:r>
            <a:r>
              <a:rPr lang="en-US" sz="3200" i="1" dirty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App.js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React, { Component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RandomQuote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QuoteList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App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Component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state =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'Home'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setActiveLink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(link)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link});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render()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content;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.state.activeLink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'Home'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content = (&lt;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/&gt;);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'Quotes'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content = (&lt;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content = (&lt;h4&gt;Unknown state&lt;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/h4&gt;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.setActiveLink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.state.activeLink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{content}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SPA – </a:t>
            </a:r>
            <a:r>
              <a:rPr lang="en-US" sz="3200" i="1" dirty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Navbar.js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React,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setActiveLink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=&gt;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-inverse"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"container-fluid"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-header"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&lt;a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-brand"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"#"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&gt;React Demo&lt;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"collapse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-collapse"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id=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"bs-example-navbar-collapse-1"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navbar-nav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	&lt;li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'Home'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	&lt;a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"#"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={() =&gt;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setActiveLink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'Home'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)}&gt;Home&lt;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			&lt;/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&lt;li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'Quotes'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	&lt;a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"#"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={() =&gt;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setActiveLink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'Quotes'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)} &gt;Quotes&lt;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		      &lt;/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Navbar.propTypes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setActiveLink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PropTypes.func.isRequired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PropTypes.string.isRequired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SPA – </a:t>
            </a:r>
            <a:r>
              <a:rPr lang="en-US" sz="3200" i="1" dirty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RandomQuote.js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React, {Component}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'../common/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/forge/services/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funnyQuote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Quote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'./Quote'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Component{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state =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quote: undefined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componentWillMount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FunnyQuote.setOptions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baseUri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'http://dev-forge.api.hdquotecenter.com'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().then(quote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({quote: quote});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render(){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"container-fluid"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&lt;h2&gt;Random Quote&lt;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{Quote(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&lt;button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-primary"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}&gt;Get Random Quote&lt;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SPA – </a:t>
            </a:r>
            <a:r>
              <a:rPr lang="en-US" sz="3200" i="1" dirty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QuoteList.js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React, { Component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'../common/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/forge/services/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funnyQuote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Quote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'./Quote'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Component{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state =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quotes: 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componentWillMount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FunnyQuote.setOptions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baseUri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'http://dev-forge.api.hdquotecenter.com'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FunnyQuote.getAll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().then((quotes)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items = [];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quotes.forEach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((quote)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key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quote_item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en-US" sz="1100" dirty="0">
                <a:solidFill>
                  <a:srgbClr val="3CB371"/>
                </a:solidFill>
                <a:latin typeface="Consolas" panose="020B0609020204030204" pitchFamily="49" charset="0"/>
              </a:rPr>
              <a:t>${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quote.Id</a:t>
            </a:r>
            <a:r>
              <a:rPr lang="en-US" sz="1100" dirty="0">
                <a:solidFill>
                  <a:srgbClr val="3CB371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items.push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(&lt;li key={key}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"list-group-item"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&gt;{Quote(quote)}&lt;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/li&gt;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({quotes: items});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render(){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"container-fluid"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&lt;h2&gt;All Quotes&lt;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"list-group"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.state.quotes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host a pure JS client in a NET Core 1.0 web application</a:t>
            </a:r>
          </a:p>
          <a:p>
            <a:r>
              <a:rPr lang="en-US" dirty="0"/>
              <a:t>How to write a simple JS client that consumes .NET </a:t>
            </a:r>
            <a:r>
              <a:rPr lang="en-US" dirty="0" err="1"/>
              <a:t>microservices</a:t>
            </a:r>
            <a:endParaRPr lang="en-US" dirty="0"/>
          </a:p>
          <a:p>
            <a:r>
              <a:rPr lang="en-US" dirty="0"/>
              <a:t>How to build React JS web applications in a .NET Core world</a:t>
            </a:r>
          </a:p>
          <a:p>
            <a:r>
              <a:rPr lang="en-US" dirty="0"/>
              <a:t>How to implement a simple SPA middleware for .NET core 1.0</a:t>
            </a:r>
          </a:p>
          <a:p>
            <a:r>
              <a:rPr lang="en-US" dirty="0"/>
              <a:t>How to incorporate React-Router into a React application</a:t>
            </a:r>
          </a:p>
          <a:p>
            <a:r>
              <a:rPr lang="en-US" dirty="0"/>
              <a:t>How to incorporate Redux into a React application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SPA – </a:t>
            </a:r>
            <a:r>
              <a:rPr lang="en-US" sz="3200" i="1" dirty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Quote.js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34763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React,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Quote = (quote)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`"</a:t>
            </a:r>
            <a:r>
              <a:rPr lang="en-US" sz="1100" dirty="0">
                <a:solidFill>
                  <a:srgbClr val="3CB371"/>
                </a:solidFill>
                <a:latin typeface="Consolas" panose="020B0609020204030204" pitchFamily="49" charset="0"/>
              </a:rPr>
              <a:t>${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quote ?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quote.Text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3CB371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"`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"well well-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sm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&gt;&lt;p&gt;{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/p&gt;&lt;/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div&gt;);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Quote.propTypes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quote: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PropTypes.object.isRequired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Quote;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SPA – </a:t>
            </a:r>
            <a:r>
              <a:rPr lang="en-US" sz="3200" i="1" dirty="0"/>
              <a:t>index.js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32845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{render}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App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'./components/App'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(()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render((&lt;App/&gt;),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4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SPA – </a:t>
            </a:r>
            <a:r>
              <a:rPr lang="en-US" sz="3200" i="1" dirty="0"/>
              <a:t>index.html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35715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="UTF-8"&gt;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Complete React Demo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="https://maxcdn.bootstrapcdn.com/bootstrap/3.3.6/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integrity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="sha384-1q8mTJOASx8j1Au+a5WDVnPi2lkFfwwEAa8hDDdjZlpLegxhjVME1fgjWPGmkzs7"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crossorigin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="anonymous"&gt;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="root"&gt;&lt;/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js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/bundle.js"&gt;&lt;/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SPA – </a:t>
            </a:r>
            <a:r>
              <a:rPr lang="en-US" sz="3200" i="1"/>
              <a:t>UI </a:t>
            </a:r>
            <a:r>
              <a:rPr lang="en-US" sz="3200" i="1" smtClean="0"/>
              <a:t>Diagram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2332" y="1371600"/>
            <a:ext cx="8947522" cy="487679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Index.html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693" y="1779104"/>
            <a:ext cx="8686800" cy="436327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6801" y="2237560"/>
            <a:ext cx="8198585" cy="42612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76800" y="2775372"/>
            <a:ext cx="3357677" cy="32246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RandomQuote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964837" y="3776426"/>
            <a:ext cx="1222513" cy="1222513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6732" y="2775372"/>
            <a:ext cx="3358656" cy="32246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QuoteList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95372" y="3426760"/>
            <a:ext cx="3085958" cy="473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60465" y="3426760"/>
            <a:ext cx="3071191" cy="473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60465" y="4014156"/>
            <a:ext cx="3071191" cy="473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60465" y="4601552"/>
            <a:ext cx="3071191" cy="473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60465" y="5188949"/>
            <a:ext cx="3071191" cy="473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SPA - Weaknesses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No browser history</a:t>
            </a:r>
          </a:p>
          <a:p>
            <a:r>
              <a:rPr lang="en-US" dirty="0"/>
              <a:t>No route or deep link support</a:t>
            </a:r>
          </a:p>
          <a:p>
            <a:r>
              <a:rPr lang="en-US" dirty="0"/>
              <a:t>All data is stored in component state</a:t>
            </a:r>
          </a:p>
          <a:p>
            <a:r>
              <a:rPr lang="en-US" dirty="0"/>
              <a:t>Data cannot be shared between components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 Fundamentals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Routes</a:t>
            </a:r>
          </a:p>
          <a:p>
            <a:pPr lvl="1"/>
            <a:r>
              <a:rPr lang="en-US" dirty="0"/>
              <a:t>The composition of a React component and a specific application path</a:t>
            </a:r>
          </a:p>
          <a:p>
            <a:r>
              <a:rPr lang="en-US" u="sng" dirty="0"/>
              <a:t>History</a:t>
            </a:r>
          </a:p>
          <a:p>
            <a:pPr lvl="1"/>
            <a:r>
              <a:rPr lang="en-US" dirty="0"/>
              <a:t>Maintains the browser history on the client</a:t>
            </a:r>
          </a:p>
          <a:p>
            <a:r>
              <a:rPr lang="en-US" u="sng" dirty="0"/>
              <a:t>Links</a:t>
            </a:r>
          </a:p>
          <a:p>
            <a:pPr lvl="1"/>
            <a:r>
              <a:rPr lang="en-US" dirty="0"/>
              <a:t>Special React components that provide navigational elements that are compliant with react-router and do not result in a request to the server</a:t>
            </a:r>
          </a:p>
          <a:p>
            <a:r>
              <a:rPr lang="en-US" u="sng" dirty="0"/>
              <a:t>Router</a:t>
            </a:r>
          </a:p>
          <a:p>
            <a:pPr lvl="1"/>
            <a:r>
              <a:rPr lang="en-US" dirty="0"/>
              <a:t>Provides a mechanism for implementing programmatic navigation</a:t>
            </a:r>
          </a:p>
          <a:p>
            <a:r>
              <a:rPr lang="en-US" u="sng" dirty="0"/>
              <a:t>Location</a:t>
            </a:r>
          </a:p>
          <a:p>
            <a:pPr lvl="1"/>
            <a:r>
              <a:rPr lang="en-US" dirty="0"/>
              <a:t>Global variable that contains relevant information about the current path</a:t>
            </a:r>
          </a:p>
        </p:txBody>
      </p:sp>
    </p:spTree>
    <p:extLst>
      <p:ext uri="{BB962C8B-B14F-4D97-AF65-F5344CB8AC3E}">
        <p14:creationId xmlns:p14="http://schemas.microsoft.com/office/powerpoint/2010/main" val="1395587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 SPA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Project Details</a:t>
            </a:r>
          </a:p>
          <a:p>
            <a:pPr lvl="1"/>
            <a:r>
              <a:rPr lang="en-US" dirty="0"/>
              <a:t>React-Router client that communicates with two </a:t>
            </a:r>
            <a:r>
              <a:rPr lang="en-US" dirty="0" err="1"/>
              <a:t>microservice</a:t>
            </a:r>
            <a:r>
              <a:rPr lang="en-US" dirty="0"/>
              <a:t> API endpoints</a:t>
            </a:r>
          </a:p>
          <a:p>
            <a:pPr lvl="1"/>
            <a:r>
              <a:rPr lang="en-US" dirty="0"/>
              <a:t>Utilizes React and React-DOM for rendering</a:t>
            </a:r>
          </a:p>
          <a:p>
            <a:pPr lvl="1"/>
            <a:r>
              <a:rPr lang="en-US" dirty="0"/>
              <a:t>UI elements component-</a:t>
            </a:r>
            <a:r>
              <a:rPr lang="en-US" dirty="0" err="1"/>
              <a:t>ized</a:t>
            </a:r>
            <a:endParaRPr lang="en-US" dirty="0"/>
          </a:p>
          <a:p>
            <a:pPr lvl="1"/>
            <a:r>
              <a:rPr lang="en-US" dirty="0" err="1"/>
              <a:t>Microservice</a:t>
            </a:r>
            <a:r>
              <a:rPr lang="en-US" dirty="0"/>
              <a:t> API proxy scripts downloaded and bundled into one bundle.js file that is imported into index.html</a:t>
            </a:r>
          </a:p>
          <a:p>
            <a:pPr lvl="1"/>
            <a:r>
              <a:rPr lang="en-US" dirty="0"/>
              <a:t>One entry point – index.html</a:t>
            </a:r>
          </a:p>
          <a:p>
            <a:pPr lvl="1"/>
            <a:r>
              <a:rPr lang="en-US" dirty="0"/>
              <a:t>Support for HTML5 browser history</a:t>
            </a:r>
          </a:p>
          <a:p>
            <a:pPr lvl="1"/>
            <a:r>
              <a:rPr lang="en-US" dirty="0"/>
              <a:t>Support for routing and deep links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0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 SPA </a:t>
            </a:r>
            <a:r>
              <a:rPr lang="en-US"/>
              <a:t>– </a:t>
            </a:r>
            <a:r>
              <a:rPr lang="en-US" sz="3200" i="1"/>
              <a:t>UI </a:t>
            </a:r>
            <a:r>
              <a:rPr lang="en-US" sz="3200" i="1" smtClean="0"/>
              <a:t>Diagram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02332" y="1272210"/>
            <a:ext cx="8947522" cy="497619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Index.html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32693" y="1639958"/>
            <a:ext cx="8686800" cy="445374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39373" y="1977888"/>
            <a:ext cx="8473441" cy="39756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 (route ‘/’)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77291" y="2358017"/>
            <a:ext cx="8198585" cy="421407"/>
          </a:xfrm>
          <a:prstGeom prst="rect">
            <a:avLst/>
          </a:prstGeom>
          <a:solidFill>
            <a:srgbClr val="B311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76311" y="2885440"/>
            <a:ext cx="8199565" cy="2899134"/>
          </a:xfrm>
          <a:prstGeom prst="rect">
            <a:avLst/>
          </a:prstGeom>
          <a:solidFill>
            <a:srgbClr val="B3116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 Children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15440" y="3301173"/>
            <a:ext cx="3884190" cy="23463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RandomQuote</a:t>
            </a:r>
            <a:r>
              <a:rPr lang="en-US" dirty="0"/>
              <a:t>(‘/’)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06310" y="3301173"/>
            <a:ext cx="3923770" cy="23463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QuoteList</a:t>
            </a:r>
            <a:r>
              <a:rPr lang="en-US" dirty="0"/>
              <a:t>(‘/</a:t>
            </a:r>
            <a:r>
              <a:rPr lang="en-US"/>
              <a:t>list’)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30017" y="3764996"/>
            <a:ext cx="3568147" cy="473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740677" y="3764996"/>
            <a:ext cx="3568147" cy="473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740677" y="4377627"/>
            <a:ext cx="3568147" cy="473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40677" y="4982229"/>
            <a:ext cx="3568147" cy="473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 SPA- </a:t>
            </a:r>
            <a:r>
              <a:rPr lang="en-US" sz="3200" i="1" dirty="0" err="1"/>
              <a:t>Startup.cs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ILoggerFactory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loggerFactory.AddConsole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app.UseSpaMode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app.UseDefaultFiles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app.UseStaticFiles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00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 SPA- </a:t>
            </a:r>
            <a:r>
              <a:rPr lang="en-US" sz="3200" i="1" dirty="0" err="1"/>
              <a:t>Program.cs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host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UseKestrel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UseContentRoot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Directory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.GetCurrentDirectory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.Build();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host.Run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</a:t>
            </a:r>
            <a:r>
              <a:rPr lang="en-US" u="sng" dirty="0"/>
              <a:t>not</a:t>
            </a:r>
            <a:r>
              <a:rPr lang="en-US" dirty="0"/>
              <a:t>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build </a:t>
            </a:r>
            <a:r>
              <a:rPr lang="en-US" dirty="0" err="1"/>
              <a:t>microservices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Jesse Johnston has written a great collection of blogs on this topic:  </a:t>
            </a:r>
            <a:r>
              <a:rPr lang="en-US" u="sng" dirty="0">
                <a:hlinkClick r:id="rId3"/>
              </a:rPr>
              <a:t>http://teamjohnston.net/blog/category/microservices/</a:t>
            </a:r>
            <a:endParaRPr lang="en-US" dirty="0"/>
          </a:p>
          <a:p>
            <a:r>
              <a:rPr lang="en-US" dirty="0"/>
              <a:t>How to build Isomorphic JS applications</a:t>
            </a:r>
          </a:p>
          <a:p>
            <a:r>
              <a:rPr lang="en-US" dirty="0"/>
              <a:t>How to become a </a:t>
            </a:r>
            <a:r>
              <a:rPr lang="en-US" dirty="0" err="1"/>
              <a:t>Webpack</a:t>
            </a:r>
            <a:r>
              <a:rPr lang="en-US" dirty="0"/>
              <a:t> expert</a:t>
            </a:r>
          </a:p>
          <a:p>
            <a:r>
              <a:rPr lang="en-US" dirty="0"/>
              <a:t>How to take over the world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 SPA – </a:t>
            </a:r>
            <a:r>
              <a:rPr lang="en-US" sz="3200" i="1" dirty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App.js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React, { Component }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Navbar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rgbClr val="A31515"/>
                </a:solidFill>
                <a:latin typeface="Consolas" panose="020B0609020204030204" pitchFamily="49" charset="0"/>
              </a:rPr>
              <a:t>'./Navbar'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App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Component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render()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    {Navbar()}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.props.children}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66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 SPA – </a:t>
            </a:r>
            <a:r>
              <a:rPr lang="en-US" sz="3200" i="1" dirty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Navbar.js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Link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'react-router'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-inverse"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"container-fluid"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-header"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	&lt;Link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-brand"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to=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React Router Demo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/Link&gt;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"collapse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-collapse"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id=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"bs-example-navbar-collapse-1"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navbar-nav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&lt;li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location.pathname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}&gt;&lt;Link to=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&gt;Home&lt;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/Link&gt;&lt;/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&lt;li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location.pathname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'/list'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}&gt;&lt;Link to=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"/list"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&gt;Quotes&lt;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/Link&gt;&lt;/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38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 SPA – </a:t>
            </a:r>
            <a:r>
              <a:rPr lang="en-US" sz="3200" i="1" dirty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RandomQuote.js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React, {Component}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'../common/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/forge/services/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funnyQuote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Quote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'./Quote'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Component{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state =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quote: undefined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componentWillMount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FunnyQuote.setOptions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baseUri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'http://dev-forge.api.hdquotecenter.com'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().then(quote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({quote: quote});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render(){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"container-fluid"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&lt;h2&gt;Random Quote&lt;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{Quote(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&lt;button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-primary"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}&gt;Get Random Quote&lt;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43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 SPA – </a:t>
            </a:r>
            <a:r>
              <a:rPr lang="en-US" sz="3200" i="1" dirty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QuoteList.js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React, { Component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'../common/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/forge/services/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funnyQuote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Quote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'./Quote'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Component{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state =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quotes: 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componentWillMount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FunnyQuote.setOptions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baseUri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'http://dev-forge.api.hdquotecenter.com'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FunnyQuote.getAll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().then((quotes)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items = [];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quotes.forEach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((quote)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key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quote_item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en-US" sz="1100" dirty="0">
                <a:solidFill>
                  <a:srgbClr val="3CB371"/>
                </a:solidFill>
                <a:latin typeface="Consolas" panose="020B0609020204030204" pitchFamily="49" charset="0"/>
              </a:rPr>
              <a:t>${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quote.Id</a:t>
            </a:r>
            <a:r>
              <a:rPr lang="en-US" sz="1100" dirty="0">
                <a:solidFill>
                  <a:srgbClr val="3CB371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items.push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(&lt;li key={key}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"list-group-item"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&gt;{Quote(quote)}&lt;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/li&gt;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({quotes: items});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render(){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"container-fluid"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&lt;h2&gt;All Quotes&lt;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"list-group"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.state.quotes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77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 SPA – </a:t>
            </a:r>
            <a:r>
              <a:rPr lang="en-US" sz="3200" i="1" dirty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Quote.js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34763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React,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Quote = (quote)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`"</a:t>
            </a:r>
            <a:r>
              <a:rPr lang="en-US" sz="1100" dirty="0">
                <a:solidFill>
                  <a:srgbClr val="3CB371"/>
                </a:solidFill>
                <a:latin typeface="Consolas" panose="020B0609020204030204" pitchFamily="49" charset="0"/>
              </a:rPr>
              <a:t>${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quote ?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quote.Text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3CB371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"`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"well well-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sm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&gt;&lt;p&gt;{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/p&gt;&lt;/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div&gt;);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Quote.propTypes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quote: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PropTypes.object.isRequired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Quote;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278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 SPA – </a:t>
            </a:r>
            <a:r>
              <a:rPr lang="en-US" sz="3200" i="1" dirty="0"/>
              <a:t>index.js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{render}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App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'./components/App'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'./components/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RandomQuote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'./components/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QuoteList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Router, Route,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IndexRoute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browserHistory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'react-router'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(()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render((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&lt;Router history={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browserHistory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&lt;Route path=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component={App}&gt;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IndexRoute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component={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&lt;Route path=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"/list"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component={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/Route&gt;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/Router&gt;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),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7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 SPA – </a:t>
            </a:r>
            <a:r>
              <a:rPr lang="en-US" sz="3200" i="1" dirty="0"/>
              <a:t>index.html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35715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="UTF-8"&gt;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Complete React Demo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="https://maxcdn.bootstrapcdn.com/bootstrap/3.3.6/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integrity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="sha384-1q8mTJOASx8j1Au+a5WDVnPi2lkFfwwEAa8hDDdjZlpLegxhjVME1fgjWPGmkzs7"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crossorigin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="anonymous"&gt;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="root"&gt;&lt;/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js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/bundle.js"&gt;&lt;/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65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 SPA - Weaknesses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All data is stored at the component state level</a:t>
            </a:r>
          </a:p>
          <a:p>
            <a:r>
              <a:rPr lang="en-US" dirty="0"/>
              <a:t>Data is not kept in sync between components</a:t>
            </a:r>
          </a:p>
        </p:txBody>
      </p:sp>
    </p:spTree>
    <p:extLst>
      <p:ext uri="{BB962C8B-B14F-4D97-AF65-F5344CB8AC3E}">
        <p14:creationId xmlns:p14="http://schemas.microsoft.com/office/powerpoint/2010/main" val="1236013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Single source of truth for the client</a:t>
            </a:r>
          </a:p>
          <a:p>
            <a:pPr lvl="1"/>
            <a:r>
              <a:rPr lang="en-US" dirty="0"/>
              <a:t>State of entire application stored in an object tree within a single store</a:t>
            </a:r>
          </a:p>
          <a:p>
            <a:r>
              <a:rPr lang="en-US" u="sng" dirty="0"/>
              <a:t>App State is read-only (immutable)</a:t>
            </a:r>
          </a:p>
          <a:p>
            <a:pPr lvl="1"/>
            <a:r>
              <a:rPr lang="en-US" dirty="0"/>
              <a:t>Only way to mutate state is to emit an </a:t>
            </a:r>
            <a:r>
              <a:rPr lang="en-US" b="1" i="1" dirty="0"/>
              <a:t>action</a:t>
            </a:r>
          </a:p>
          <a:p>
            <a:pPr lvl="1"/>
            <a:r>
              <a:rPr lang="en-US" b="1" i="1" dirty="0"/>
              <a:t>Actions</a:t>
            </a:r>
            <a:r>
              <a:rPr lang="en-US" dirty="0"/>
              <a:t> describe what happened</a:t>
            </a:r>
            <a:endParaRPr lang="en-US" b="1" dirty="0"/>
          </a:p>
          <a:p>
            <a:r>
              <a:rPr lang="en-US" u="sng" dirty="0"/>
              <a:t>Changes to state are made with </a:t>
            </a:r>
            <a:r>
              <a:rPr lang="en-US" b="1" i="1" u="sng" dirty="0"/>
              <a:t>reducers</a:t>
            </a:r>
          </a:p>
          <a:p>
            <a:pPr lvl="1"/>
            <a:r>
              <a:rPr lang="en-US" b="1" i="1" dirty="0"/>
              <a:t>Reducers</a:t>
            </a:r>
            <a:r>
              <a:rPr lang="en-US" dirty="0"/>
              <a:t> are pure functions that take previous state and an action and return the next state</a:t>
            </a:r>
          </a:p>
          <a:p>
            <a:pPr lvl="1"/>
            <a:r>
              <a:rPr lang="en-US" dirty="0"/>
              <a:t>An important thing to remember with reducers is to return a new state object instead of mutating the previous state</a:t>
            </a:r>
          </a:p>
          <a:p>
            <a:pPr lvl="1"/>
            <a:r>
              <a:rPr lang="en-US" dirty="0"/>
              <a:t>Reducers represent a way to split your data store into more specific parts of the state tree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96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React/Redux SPA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Project Details</a:t>
            </a:r>
          </a:p>
          <a:p>
            <a:pPr lvl="1"/>
            <a:r>
              <a:rPr lang="en-US" dirty="0"/>
              <a:t>React-Redux client that communicates with a </a:t>
            </a:r>
            <a:r>
              <a:rPr lang="en-US" dirty="0" err="1"/>
              <a:t>microservice</a:t>
            </a:r>
            <a:endParaRPr lang="en-US" dirty="0"/>
          </a:p>
          <a:p>
            <a:pPr lvl="1"/>
            <a:r>
              <a:rPr lang="en-US" dirty="0"/>
              <a:t>Rendering provided by React</a:t>
            </a:r>
          </a:p>
          <a:p>
            <a:pPr lvl="1"/>
            <a:r>
              <a:rPr lang="en-US" dirty="0"/>
              <a:t>UI elements component-</a:t>
            </a:r>
            <a:r>
              <a:rPr lang="en-US" dirty="0" err="1"/>
              <a:t>ized</a:t>
            </a:r>
            <a:endParaRPr lang="en-US" dirty="0"/>
          </a:p>
          <a:p>
            <a:pPr lvl="1"/>
            <a:r>
              <a:rPr lang="en-US" dirty="0" err="1"/>
              <a:t>Microservice</a:t>
            </a:r>
            <a:r>
              <a:rPr lang="en-US" dirty="0"/>
              <a:t> API proxy scripts downloaded and bundled into one bundle.js file that is imported into index.html</a:t>
            </a:r>
          </a:p>
          <a:p>
            <a:pPr lvl="1"/>
            <a:r>
              <a:rPr lang="en-US" dirty="0"/>
              <a:t>One entry point – index.html</a:t>
            </a:r>
          </a:p>
          <a:p>
            <a:pPr lvl="1"/>
            <a:r>
              <a:rPr lang="en-US" dirty="0"/>
              <a:t>Routing and browser history provided by React-Router</a:t>
            </a:r>
          </a:p>
          <a:p>
            <a:pPr lvl="1"/>
            <a:r>
              <a:rPr lang="en-US" dirty="0"/>
              <a:t>Client side data store provided by Redux</a:t>
            </a:r>
          </a:p>
          <a:p>
            <a:pPr lvl="1"/>
            <a:r>
              <a:rPr lang="en-US" dirty="0"/>
              <a:t>One way data flow provided by React-Redux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of the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1"/>
            <a:ext cx="8946541" cy="477740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Install Latest Node and NPM</a:t>
            </a:r>
          </a:p>
          <a:p>
            <a:pPr lvl="1"/>
            <a:r>
              <a:rPr lang="en-US" dirty="0">
                <a:hlinkClick r:id="rId3"/>
              </a:rPr>
              <a:t>https://nodejs.org/en/download/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https://docs.npmjs.com/getting-started/installing-node</a:t>
            </a:r>
            <a:r>
              <a:rPr lang="en-US" dirty="0"/>
              <a:t> </a:t>
            </a:r>
            <a:endParaRPr lang="en-US" sz="1600" dirty="0"/>
          </a:p>
          <a:p>
            <a:r>
              <a:rPr lang="en-US" dirty="0" smtClean="0"/>
              <a:t>.NET Core 1.0 - </a:t>
            </a:r>
            <a:r>
              <a:rPr lang="en-US" dirty="0" smtClean="0"/>
              <a:t> https://</a:t>
            </a:r>
            <a:r>
              <a:rPr lang="en-US" dirty="0" err="1" smtClean="0"/>
              <a:t>go.microsoft.com</a:t>
            </a:r>
            <a:r>
              <a:rPr lang="en-US" dirty="0" smtClean="0"/>
              <a:t>/</a:t>
            </a:r>
            <a:r>
              <a:rPr lang="en-US" dirty="0" err="1" smtClean="0"/>
              <a:t>fwlink</a:t>
            </a:r>
            <a:r>
              <a:rPr lang="en-US" dirty="0" smtClean="0"/>
              <a:t>/?</a:t>
            </a:r>
            <a:r>
              <a:rPr lang="en-US" dirty="0" err="1" smtClean="0"/>
              <a:t>LinkID</a:t>
            </a:r>
            <a:r>
              <a:rPr lang="en-US" dirty="0" smtClean="0"/>
              <a:t>=809124 (mac)</a:t>
            </a:r>
          </a:p>
          <a:p>
            <a:r>
              <a:rPr lang="en-US" dirty="0"/>
              <a:t>.NET Core 1.0 -  https://</a:t>
            </a:r>
            <a:r>
              <a:rPr lang="en-US" dirty="0" err="1"/>
              <a:t>go.microsoft.com</a:t>
            </a:r>
            <a:r>
              <a:rPr lang="en-US" dirty="0"/>
              <a:t>/</a:t>
            </a:r>
            <a:r>
              <a:rPr lang="en-US" dirty="0" err="1"/>
              <a:t>fwlink</a:t>
            </a:r>
            <a:r>
              <a:rPr lang="en-US" dirty="0"/>
              <a:t>/?</a:t>
            </a:r>
            <a:r>
              <a:rPr lang="en-US" dirty="0" err="1" smtClean="0"/>
              <a:t>LinkID</a:t>
            </a:r>
            <a:r>
              <a:rPr lang="en-US" dirty="0" smtClean="0"/>
              <a:t>=809122 (win)</a:t>
            </a:r>
          </a:p>
          <a:p>
            <a:r>
              <a:rPr lang="en-US" dirty="0"/>
              <a:t>https://</a:t>
            </a:r>
            <a:r>
              <a:rPr lang="en-US" dirty="0" err="1"/>
              <a:t>dotnetfringeslack.herokuapp.com</a:t>
            </a:r>
            <a:r>
              <a:rPr lang="en-US" dirty="0"/>
              <a:t>/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Client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Kraken (Recommended) – </a:t>
            </a:r>
            <a:r>
              <a:rPr lang="en-US" dirty="0">
                <a:hlinkClick r:id="rId5"/>
              </a:rPr>
              <a:t>https://www.gitkraken.com/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GitHub Desktop – </a:t>
            </a:r>
            <a:r>
              <a:rPr lang="en-US" dirty="0">
                <a:hlinkClick r:id="rId6"/>
              </a:rPr>
              <a:t>https://desktop.github.com/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Bash (Installed with VS Community)</a:t>
            </a:r>
          </a:p>
          <a:p>
            <a:r>
              <a:rPr lang="en-US" dirty="0"/>
              <a:t>Client IDEs</a:t>
            </a:r>
          </a:p>
          <a:p>
            <a:pPr lvl="1"/>
            <a:r>
              <a:rPr lang="en-US" dirty="0"/>
              <a:t>Atom - </a:t>
            </a:r>
            <a:r>
              <a:rPr lang="en-US" dirty="0">
                <a:hlinkClick r:id="rId7"/>
              </a:rPr>
              <a:t>https://atom.io/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Brackets - </a:t>
            </a:r>
            <a:r>
              <a:rPr lang="en-US" dirty="0">
                <a:hlinkClick r:id="rId8"/>
              </a:rPr>
              <a:t>http://brackets.io/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WebStorm</a:t>
            </a:r>
            <a:r>
              <a:rPr lang="en-US" dirty="0"/>
              <a:t> ($$$) - </a:t>
            </a:r>
            <a:r>
              <a:rPr lang="en-US" dirty="0">
                <a:hlinkClick r:id="rId9"/>
              </a:rPr>
              <a:t>https://www.jetbrains.com/webstorm/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Visual Studio Code - </a:t>
            </a:r>
            <a:r>
              <a:rPr lang="en-US" dirty="0">
                <a:latin typeface="Century Gothic" charset="0"/>
                <a:hlinkClick r:id="rId10"/>
              </a:rPr>
              <a:t>https://code.visualstudio.com/</a:t>
            </a:r>
            <a:endParaRPr lang="en-US" dirty="0">
              <a:latin typeface="Century Gothic" charset="0"/>
            </a:endParaRPr>
          </a:p>
          <a:p>
            <a:r>
              <a:rPr lang="en-US" dirty="0"/>
              <a:t>You can use Visual Studio but you will need</a:t>
            </a:r>
          </a:p>
          <a:p>
            <a:pPr lvl="1" indent="-342900"/>
            <a:r>
              <a:rPr lang="en-US" dirty="0">
                <a:latin typeface="Century Gothic" charset="0"/>
              </a:rPr>
              <a:t>Visual Studio - </a:t>
            </a:r>
            <a:r>
              <a:rPr lang="en-US" dirty="0">
                <a:latin typeface="Century Gothic" charset="0"/>
                <a:hlinkClick r:id="rId11"/>
              </a:rPr>
              <a:t>https://www.visualstudio.com/en-us/products/visual-studio-community-vs.aspx</a:t>
            </a:r>
            <a:r>
              <a:rPr lang="en-US" dirty="0">
                <a:latin typeface="Calibri" charset="0"/>
              </a:rPr>
              <a:t> </a:t>
            </a:r>
          </a:p>
          <a:p>
            <a:pPr lvl="1" indent="-342900"/>
            <a:r>
              <a:rPr lang="en-US" dirty="0">
                <a:latin typeface="Century Gothic" charset="0"/>
              </a:rPr>
              <a:t>Visual Studio Update 3 - </a:t>
            </a:r>
            <a:r>
              <a:rPr lang="en-US" dirty="0">
                <a:latin typeface="Century Gothic" charset="0"/>
                <a:hlinkClick r:id="rId12"/>
              </a:rPr>
              <a:t>https://www.visualstudio.com/news/releasenotes/vs2015-update3-vs</a:t>
            </a:r>
            <a:endParaRPr lang="en-US" dirty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React/Redux </a:t>
            </a:r>
            <a:r>
              <a:rPr lang="en-US" dirty="0" smtClean="0"/>
              <a:t>SPA – </a:t>
            </a:r>
            <a:r>
              <a:rPr lang="en-US" sz="3200" i="1" dirty="0" smtClean="0"/>
              <a:t>UI Diagram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2332" y="1202635"/>
            <a:ext cx="8947521" cy="54665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Index.html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32203" y="1590261"/>
            <a:ext cx="8687780" cy="497950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Provider (Store)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2024" y="1989603"/>
            <a:ext cx="8468139" cy="444101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6018" y="2335696"/>
            <a:ext cx="8260151" cy="39760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 (route ‘/’)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8083" y="2749101"/>
            <a:ext cx="7992214" cy="412679"/>
          </a:xfrm>
          <a:prstGeom prst="rect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79509" y="3235084"/>
            <a:ext cx="7993168" cy="2917237"/>
          </a:xfrm>
          <a:prstGeom prst="rect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 Children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09529" y="3650818"/>
            <a:ext cx="3820317" cy="23463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RandomQuote</a:t>
            </a:r>
            <a:r>
              <a:rPr lang="en-US" dirty="0" smtClean="0"/>
              <a:t> (‘/’)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36527" y="3650818"/>
            <a:ext cx="3759666" cy="23463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QuoteList</a:t>
            </a:r>
            <a:r>
              <a:rPr lang="en-US" dirty="0" smtClean="0"/>
              <a:t> (‘/list’)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03678" y="4150658"/>
            <a:ext cx="3568147" cy="473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28046" y="4150382"/>
            <a:ext cx="3415345" cy="473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28046" y="4763013"/>
            <a:ext cx="3415345" cy="473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28046" y="5367615"/>
            <a:ext cx="3415345" cy="473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React/Redux SPA- </a:t>
            </a:r>
            <a:r>
              <a:rPr lang="en-US" sz="3200" i="1" dirty="0" err="1"/>
              <a:t>Startup.cs</a:t>
            </a:r>
            <a:r>
              <a:rPr lang="en-US" sz="3200" i="1" dirty="0"/>
              <a:t/>
            </a:r>
            <a:br>
              <a:rPr lang="en-US" sz="3200" i="1" dirty="0"/>
            </a:b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ILoggerFactory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loggerFactory.AddConsole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app.UseSpaMode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app.UseDefaultFiles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app.UseStaticFiles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React/Redux SPA- </a:t>
            </a:r>
            <a:r>
              <a:rPr lang="en-US" sz="3200" i="1" dirty="0" err="1"/>
              <a:t>Program.cs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host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UseKestrel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UseContentRoot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Directory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.GetCurrentDirectory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.Build();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host.Run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324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React/Redux SPA – </a:t>
            </a:r>
            <a:r>
              <a:rPr lang="en-US" sz="3200" i="1" dirty="0"/>
              <a:t>Containers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AppRoot.js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2232"/>
            <a:ext cx="8946541" cy="4820652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React, {Component,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bindActionCreators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'redux'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connect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'react-redux'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AppActionCreators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'../actions/App'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'../components/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Component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appData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PropTypes.object.isRequired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children: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PropTypes.object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dispatch: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PropTypes.func.isRequired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render()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children,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appData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dispatch } =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appActions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bindActionCreators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AppActionCreators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dispatch);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{children &amp;&amp;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React.cloneElement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(children,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appData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appActions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mapStateToProps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(state)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appData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state.appData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connect(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mapStateToProps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79454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React/Redux SPA – </a:t>
            </a:r>
            <a:r>
              <a:rPr lang="en-US" sz="3200" i="1" dirty="0"/>
              <a:t>Reducers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App.js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84421"/>
            <a:ext cx="8946541" cy="4876799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AppActionTypes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actionTypes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/App'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combineReducers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'redux'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initialize = () =&gt; ({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quotes: [],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loading: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App = (state = initialize(), action)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action.type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AppActionTypes.LOADING_QUOTES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loading: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AppActionTypes.LOADED_QUOTES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quotes: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action.data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loading: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AppActionTypes.LOADING_RANDOM_QUOTE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loading: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AppActionTypes.LOADED_RANDOM_QUOTE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action.data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loading: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state;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reducer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combineReducers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appData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reducer;</a:t>
            </a:r>
          </a:p>
        </p:txBody>
      </p:sp>
    </p:spTree>
    <p:extLst>
      <p:ext uri="{BB962C8B-B14F-4D97-AF65-F5344CB8AC3E}">
        <p14:creationId xmlns:p14="http://schemas.microsoft.com/office/powerpoint/2010/main" val="124883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React/Redux SPA – </a:t>
            </a:r>
            <a:r>
              <a:rPr lang="en-US" sz="3200" i="1" dirty="0"/>
              <a:t>Actions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App.js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3900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AppActionTypes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actionTypes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/App'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'../common/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/forge/services/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funnyQuote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loadQuotes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(dispatch)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dispatch({type: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AppActionTypes.LOADING_QUOTES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FunnyQuote.setOptions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baseUri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'http://dev-forge.api.hdquotecenter.com'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FunnyQuote.getAll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().then(quotes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dispatch({type: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AppActionTypes.LOADED_QUOTES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data: quotes});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(dispatch)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dispatch({type: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AppActionTypes.LOADING_RANDOM_QUOTE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FunnyQuote.setOptions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baseUri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'http://dev-forge.api.hdquotecenter.com'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.then(quote =&gt; dispatch({type: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AppActionTypes.LOADED_RANDOM_QUOTE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data: quote}));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706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React/Redux SPA – </a:t>
            </a:r>
            <a:r>
              <a:rPr lang="en-US" sz="3200" i="1" dirty="0" err="1"/>
              <a:t>ActionTypes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App.js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85872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LOADING_QUOTES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'App/LOADING_QUOTES'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LOADED_QUOTES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'App/LOADED_QUOTES'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LOADING_RANDOM_QUOTE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'App/LOADING_RANDOM_QUOTE'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LOADED_RANDOM_QUOTE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'App/LOADED_RANDOM_QUOTE'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5559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React/Redux SPA – </a:t>
            </a:r>
            <a:r>
              <a:rPr lang="en-US" sz="3200" i="1" dirty="0"/>
              <a:t>Store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CreateStore.js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7687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createStore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applyMiddleware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'redux'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thunk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'redux-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thunk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createLogger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'redux-logger'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appReducer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'./reducers/App'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logger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createLogger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createStore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appReducer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applyMiddleware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thunk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logger));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12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React/Redux SPA – </a:t>
            </a:r>
            <a:r>
              <a:rPr lang="en-US" sz="3200" i="1" dirty="0"/>
              <a:t>index.js</a:t>
            </a:r>
            <a:r>
              <a:rPr lang="en-US" dirty="0"/>
              <a:t/>
            </a:r>
            <a:br>
              <a:rPr lang="en-US" dirty="0"/>
            </a:b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{render}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Provider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'react-redux'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'./containers/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AppRoot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'./components/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RandomQuote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'./components/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QuoteList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Router, Route,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IndexRoute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browserHistory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'react-router'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ConfigureStore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CreateStore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(()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store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ConfigureStore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	render((&lt;Provider store = {store}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&lt;Router history={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browserHistory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&lt;Route path=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component={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IndexRoute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component={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&lt;Route path=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"/list"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component={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/Route&gt;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/Router&gt;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/Provider&gt;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193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React/Redux SPA – </a:t>
            </a:r>
            <a:r>
              <a:rPr lang="en-US" sz="3200" i="1" dirty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Navbar.js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Link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'react-router'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-inverse"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"container-fluid"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-header"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	&lt;Link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-brand"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to=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React Router Demo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/Link&gt;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"collapse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-collapse"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id=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"bs-example-navbar-collapse-1"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navbar-nav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&lt;li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location.pathname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}&gt;&lt;Link to=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&gt;Home&lt;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/Link&gt;&lt;/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&lt;li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location.pathname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'/list'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}&gt;&lt;Link to=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"/list"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&gt;Quotes&lt;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/Link&gt;&lt;/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4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471" y="1853248"/>
            <a:ext cx="9758917" cy="4195481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3"/>
              </a:rPr>
              <a:t>https://github.com/beaupalmquist-hdqc/microservice-client-workshop-2016</a:t>
            </a:r>
            <a:r>
              <a:rPr lang="en-US" dirty="0"/>
              <a:t> </a:t>
            </a:r>
          </a:p>
          <a:p>
            <a:r>
              <a:rPr lang="en-US" dirty="0"/>
              <a:t>The repo consists of four project categories</a:t>
            </a:r>
          </a:p>
          <a:p>
            <a:pPr lvl="1"/>
            <a:r>
              <a:rPr lang="en-US" dirty="0"/>
              <a:t>Vanilla JS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React-Router</a:t>
            </a:r>
          </a:p>
          <a:p>
            <a:pPr lvl="1"/>
            <a:r>
              <a:rPr lang="en-US" dirty="0"/>
              <a:t>Redux</a:t>
            </a:r>
          </a:p>
          <a:p>
            <a:r>
              <a:rPr lang="en-US" dirty="0"/>
              <a:t>Each project category contains two projects, one that is the complete project and the other that is the starter project</a:t>
            </a:r>
          </a:p>
          <a:p>
            <a:r>
              <a:rPr lang="en-US" dirty="0"/>
              <a:t>We will be working with the starter projects</a:t>
            </a:r>
          </a:p>
          <a:p>
            <a:r>
              <a:rPr lang="en-US" dirty="0"/>
              <a:t>.NET Core class library that contains middleware for hosting a SPA in .NET Core</a:t>
            </a:r>
          </a:p>
        </p:txBody>
      </p:sp>
    </p:spTree>
    <p:extLst>
      <p:ext uri="{BB962C8B-B14F-4D97-AF65-F5344CB8AC3E}">
        <p14:creationId xmlns:p14="http://schemas.microsoft.com/office/powerpoint/2010/main" val="28371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React/Redux SPA – </a:t>
            </a:r>
            <a:r>
              <a:rPr lang="en-US" sz="3200" i="1" dirty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RandomQuote.js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React, {Component}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'../common/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/forge/services/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funnyQuote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Quote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'./Quote'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Component{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state =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quote: undefined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componentWillMount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FunnyQuote.setOptions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baseUri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'http://dev-forge.api.hdquotecenter.com'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().then(quote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({quote: quote});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render(){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"container-fluid"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&lt;h2&gt;Random Quote&lt;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{Quote(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&lt;button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-primary"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.getRandomQuote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}&gt;Get Random Quote&lt;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778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React/Redux SPA – </a:t>
            </a:r>
            <a:r>
              <a:rPr lang="en-US" sz="3200" i="1" dirty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QuoteList.js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React, { Component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'../common/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/forge/services/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funnyQuote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Quote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'./Quote'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Component{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state =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quotes: 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componentWillMount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FunnyQuote.setOptions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baseUri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'http://dev-forge.api.hdquotecenter.com'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FunnyQuote.getAll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().then((quotes)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items = [];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quotes.forEach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((quote) =&gt;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key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quote_item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en-US" sz="1100" dirty="0">
                <a:solidFill>
                  <a:srgbClr val="3CB371"/>
                </a:solidFill>
                <a:latin typeface="Consolas" panose="020B0609020204030204" pitchFamily="49" charset="0"/>
              </a:rPr>
              <a:t>${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quote.Id</a:t>
            </a:r>
            <a:r>
              <a:rPr lang="en-US" sz="1100" dirty="0">
                <a:solidFill>
                  <a:srgbClr val="3CB371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items.push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(&lt;li key={key}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"list-group-item"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&gt;{Quote(quote)}&lt;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/li&gt;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({quotes: items});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render(){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"container-fluid"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&lt;h2&gt;All Quotes&lt;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"list-group"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.state.quotes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/div&gt;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033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React/Redux SPA – </a:t>
            </a:r>
            <a:r>
              <a:rPr lang="en-US" sz="3200" i="1" dirty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Quote.js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34763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React,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Quote = (quote)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`"</a:t>
            </a:r>
            <a:r>
              <a:rPr lang="en-US" sz="1100" dirty="0">
                <a:solidFill>
                  <a:srgbClr val="3CB371"/>
                </a:solidFill>
                <a:latin typeface="Consolas" panose="020B0609020204030204" pitchFamily="49" charset="0"/>
              </a:rPr>
              <a:t>${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quote ?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quote.Text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3CB371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"`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(&lt;div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"well well-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sm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&gt;&lt;p&gt;{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/p&gt;&lt;/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div&gt;);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Quote.propTypes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quote: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PropTypes.object.isRequired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Quote;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412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React/Redux SPA – </a:t>
            </a:r>
            <a:r>
              <a:rPr lang="en-US" sz="3200" i="1" dirty="0"/>
              <a:t>index.html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35715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="UTF-8"&gt;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Complete React Demo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="https://maxcdn.bootstrapcdn.com/bootstrap/3.3.6/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integrity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="sha384-1q8mTJOASx8j1Au+a5WDVnPi2lkFfwwEAa8hDDdjZlpLegxhjVME1fgjWPGmkzs7"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crossorigin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="anonymous"&gt;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="root"&gt;&lt;/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js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/bundle.js"&gt;&lt;/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542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React/Redux SPA - Weaknesses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Nothing – Redux is perfect and is the answer to all my dreams!!</a:t>
            </a:r>
          </a:p>
          <a:p>
            <a:r>
              <a:rPr lang="en-US" dirty="0"/>
              <a:t>Well, not quite…</a:t>
            </a:r>
          </a:p>
          <a:p>
            <a:pPr lvl="1"/>
            <a:r>
              <a:rPr lang="en-US" dirty="0"/>
              <a:t>There is a decent amount of overhead to setting up the entire Redux pipeline</a:t>
            </a:r>
          </a:p>
          <a:p>
            <a:pPr lvl="1"/>
            <a:r>
              <a:rPr lang="en-US" dirty="0"/>
              <a:t>The Redux concepts are not always easy to </a:t>
            </a:r>
            <a:r>
              <a:rPr lang="en-US" dirty="0" err="1"/>
              <a:t>grok</a:t>
            </a:r>
            <a:endParaRPr lang="en-US" dirty="0"/>
          </a:p>
          <a:p>
            <a:pPr lvl="2"/>
            <a:r>
              <a:rPr lang="en-US"/>
              <a:t>Dispatch, Actions and Reducers… </a:t>
            </a:r>
            <a:r>
              <a:rPr lang="en-US" dirty="0"/>
              <a:t>oh my!</a:t>
            </a:r>
          </a:p>
          <a:p>
            <a:pPr lvl="1"/>
            <a:r>
              <a:rPr lang="en-US" dirty="0"/>
              <a:t>Redux really shines when your application begins to grow, so using it comes down to how much your application will need to scale</a:t>
            </a:r>
          </a:p>
          <a:p>
            <a:pPr lvl="1"/>
            <a:r>
              <a:rPr lang="en-US" dirty="0"/>
              <a:t>I encourage you to wire up the Redux pipeline earlier in the development life cycle  rather than go back and retrofit your 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708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What did we learn?</a:t>
            </a:r>
          </a:p>
          <a:p>
            <a:pPr lvl="1"/>
            <a:r>
              <a:rPr lang="en-US" dirty="0"/>
              <a:t>It is easy to consume Forge .NET </a:t>
            </a:r>
            <a:r>
              <a:rPr lang="en-US" dirty="0" err="1"/>
              <a:t>microservices</a:t>
            </a:r>
            <a:r>
              <a:rPr lang="en-US" dirty="0"/>
              <a:t> from a pure JS client</a:t>
            </a:r>
          </a:p>
          <a:p>
            <a:pPr lvl="1"/>
            <a:r>
              <a:rPr lang="en-US" dirty="0"/>
              <a:t>React allows you to organize your views into discrete components and reduces UI redundancy</a:t>
            </a:r>
          </a:p>
          <a:p>
            <a:pPr lvl="1"/>
            <a:r>
              <a:rPr lang="en-US" dirty="0"/>
              <a:t>React-Router provides you with the tools required to make a responsive SPA with complete deep-link support</a:t>
            </a:r>
          </a:p>
          <a:p>
            <a:pPr lvl="1"/>
            <a:r>
              <a:rPr lang="en-US" dirty="0"/>
              <a:t>Redux provides a powerful data flow pipeline that makes it easier to provide data to the right parts of your 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188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encourage you all to learn more about </a:t>
            </a:r>
            <a:r>
              <a:rPr lang="en-US"/>
              <a:t>some </a:t>
            </a:r>
            <a:r>
              <a:rPr lang="en-US" dirty="0"/>
              <a:t>of</a:t>
            </a:r>
            <a:r>
              <a:rPr lang="en-US"/>
              <a:t> the </a:t>
            </a:r>
            <a:r>
              <a:rPr lang="en-US" dirty="0"/>
              <a:t>client tools and technologies that went into this workshop:</a:t>
            </a:r>
          </a:p>
          <a:p>
            <a:pPr lvl="1"/>
            <a:r>
              <a:rPr lang="en-US" dirty="0"/>
              <a:t>NPM - </a:t>
            </a:r>
            <a:r>
              <a:rPr lang="en-US" dirty="0">
                <a:hlinkClick r:id="rId3"/>
              </a:rPr>
              <a:t>https://docs.npmjs.com/getting-started/what-is-npm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http://webpack.github.io/docs/what-is-webpack.html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Babel – </a:t>
            </a:r>
            <a:r>
              <a:rPr lang="en-US" dirty="0">
                <a:hlinkClick r:id="rId5"/>
              </a:rPr>
              <a:t>https://babeljs.io/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Eslint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http://eslint.org/docs/about/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ECMAScript 2015</a:t>
            </a:r>
          </a:p>
          <a:p>
            <a:pPr lvl="2"/>
            <a:r>
              <a:rPr lang="en-US" dirty="0"/>
              <a:t>Starter - </a:t>
            </a:r>
            <a:r>
              <a:rPr lang="en-US" dirty="0">
                <a:hlinkClick r:id="rId7"/>
              </a:rPr>
              <a:t>https://babeljs.io/docs/learn-es2015/</a:t>
            </a:r>
            <a:endParaRPr lang="en-US" dirty="0"/>
          </a:p>
          <a:p>
            <a:pPr lvl="2"/>
            <a:r>
              <a:rPr lang="en-US" dirty="0"/>
              <a:t>Complete Reference - </a:t>
            </a:r>
            <a:r>
              <a:rPr lang="en-US" dirty="0">
                <a:hlinkClick r:id="rId8"/>
              </a:rPr>
              <a:t>http://www.ecma-international.org/ecma-262/6.0/</a:t>
            </a:r>
            <a:r>
              <a:rPr lang="en-US" dirty="0"/>
              <a:t> </a:t>
            </a:r>
          </a:p>
          <a:p>
            <a:r>
              <a:rPr lang="en-US" dirty="0" err="1"/>
              <a:t>Webpack</a:t>
            </a:r>
            <a:r>
              <a:rPr lang="en-US" dirty="0"/>
              <a:t> is by far the most powerful, but confusing weapon in this arsenal, so if you feel overwhelmed, ask questions often</a:t>
            </a:r>
          </a:p>
        </p:txBody>
      </p:sp>
    </p:spTree>
    <p:extLst>
      <p:ext uri="{BB962C8B-B14F-4D97-AF65-F5344CB8AC3E}">
        <p14:creationId xmlns:p14="http://schemas.microsoft.com/office/powerpoint/2010/main" val="42154124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now…?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more about the Forge .NET </a:t>
            </a:r>
            <a:r>
              <a:rPr lang="en-US" dirty="0" err="1"/>
              <a:t>Microservice</a:t>
            </a:r>
            <a:r>
              <a:rPr lang="en-US" dirty="0"/>
              <a:t> platform</a:t>
            </a:r>
          </a:p>
          <a:p>
            <a:r>
              <a:rPr lang="en-US" dirty="0"/>
              <a:t>Start building up your React component toolbox</a:t>
            </a:r>
          </a:p>
          <a:p>
            <a:r>
              <a:rPr lang="en-US" dirty="0"/>
              <a:t>Incorporate Unit Tests into your clients</a:t>
            </a:r>
          </a:p>
        </p:txBody>
      </p:sp>
    </p:spTree>
    <p:extLst>
      <p:ext uri="{BB962C8B-B14F-4D97-AF65-F5344CB8AC3E}">
        <p14:creationId xmlns:p14="http://schemas.microsoft.com/office/powerpoint/2010/main" val="247231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Monolithic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638"/>
            <a:ext cx="5422654" cy="4195762"/>
          </a:xfrm>
        </p:spPr>
        <p:txBody>
          <a:bodyPr/>
          <a:lstStyle/>
          <a:p>
            <a:r>
              <a:rPr lang="en-US" dirty="0"/>
              <a:t>One project to rule them all (contains):</a:t>
            </a:r>
          </a:p>
          <a:p>
            <a:pPr lvl="1"/>
            <a:r>
              <a:rPr lang="en-US" dirty="0"/>
              <a:t>Business Logic</a:t>
            </a:r>
          </a:p>
          <a:p>
            <a:pPr lvl="1"/>
            <a:r>
              <a:rPr lang="en-US" dirty="0"/>
              <a:t>Views</a:t>
            </a:r>
          </a:p>
          <a:p>
            <a:pPr lvl="1"/>
            <a:r>
              <a:rPr lang="en-US" dirty="0"/>
              <a:t>Controllers</a:t>
            </a:r>
          </a:p>
          <a:p>
            <a:pPr lvl="1"/>
            <a:r>
              <a:rPr lang="en-US" dirty="0"/>
              <a:t>Data Models</a:t>
            </a:r>
          </a:p>
          <a:p>
            <a:pPr lvl="1"/>
            <a:r>
              <a:rPr lang="en-US" dirty="0"/>
              <a:t>View Models</a:t>
            </a:r>
          </a:p>
          <a:p>
            <a:pPr lvl="1"/>
            <a:r>
              <a:rPr lang="en-US" dirty="0"/>
              <a:t>Scripts</a:t>
            </a:r>
          </a:p>
        </p:txBody>
      </p:sp>
      <p:pic>
        <p:nvPicPr>
          <p:cNvPr id="4" name="Picture 3" descr="2016-07-07_14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73" y="1379621"/>
            <a:ext cx="2935705" cy="52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React and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57300"/>
            <a:ext cx="69977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logically connected group of web APIs</a:t>
            </a:r>
          </a:p>
          <a:p>
            <a:r>
              <a:rPr lang="en-US" dirty="0"/>
              <a:t>Hosted independently from the consuming web app</a:t>
            </a:r>
          </a:p>
          <a:p>
            <a:r>
              <a:rPr lang="en-US" dirty="0"/>
              <a:t>More granular and scalable than a monolithic web </a:t>
            </a:r>
            <a:r>
              <a:rPr lang="en-US"/>
              <a:t>app back-end</a:t>
            </a:r>
          </a:p>
        </p:txBody>
      </p:sp>
    </p:spTree>
    <p:extLst>
      <p:ext uri="{BB962C8B-B14F-4D97-AF65-F5344CB8AC3E}">
        <p14:creationId xmlns:p14="http://schemas.microsoft.com/office/powerpoint/2010/main" val="33382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4704</TotalTime>
  <Words>4675</Words>
  <Application>Microsoft Macintosh PowerPoint</Application>
  <PresentationFormat>Widescreen</PresentationFormat>
  <Paragraphs>1130</Paragraphs>
  <Slides>67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Calibri</vt:lpstr>
      <vt:lpstr>Century Gothic</vt:lpstr>
      <vt:lpstr>Consolas</vt:lpstr>
      <vt:lpstr>Wingdings 3</vt:lpstr>
      <vt:lpstr>Arial</vt:lpstr>
      <vt:lpstr>Ion</vt:lpstr>
      <vt:lpstr>Building Smart .NET Microservice Clients</vt:lpstr>
      <vt:lpstr>Brief Introduction</vt:lpstr>
      <vt:lpstr>What will be covered</vt:lpstr>
      <vt:lpstr>What will not be covered</vt:lpstr>
      <vt:lpstr>Tools of the Trade</vt:lpstr>
      <vt:lpstr>GitHub Repo</vt:lpstr>
      <vt:lpstr>The Monolithic Web Application</vt:lpstr>
      <vt:lpstr>Why React and Microservices?</vt:lpstr>
      <vt:lpstr>What are Microservices</vt:lpstr>
      <vt:lpstr>Microservices in .NET</vt:lpstr>
      <vt:lpstr>Forge Microservice Framework</vt:lpstr>
      <vt:lpstr>Why React?</vt:lpstr>
      <vt:lpstr>Lab #1: Vanilla JS Web App</vt:lpstr>
      <vt:lpstr>Vanilla JS Web App</vt:lpstr>
      <vt:lpstr>Vanilla JS Web App - Startup.cs</vt:lpstr>
      <vt:lpstr>Vanilla JS Web App - Program.cs</vt:lpstr>
      <vt:lpstr>Vanilla JS Web App – Index.html Markup</vt:lpstr>
      <vt:lpstr>Vanilla JS Web App – Index.html Support and Service proxy scripts</vt:lpstr>
      <vt:lpstr>Vanilla JS Web App – UI Diagram</vt:lpstr>
      <vt:lpstr>Vanilla JS Web App - Weaknesses</vt:lpstr>
      <vt:lpstr>Lab #2: React Web App</vt:lpstr>
      <vt:lpstr>React Fundamentals</vt:lpstr>
      <vt:lpstr>React JS SPA</vt:lpstr>
      <vt:lpstr>React JS SPA - Startup.cs</vt:lpstr>
      <vt:lpstr>React JS SPA - Program.cs</vt:lpstr>
      <vt:lpstr>React JS SPA – Components App.js</vt:lpstr>
      <vt:lpstr>React JS SPA – Components Navbar.js</vt:lpstr>
      <vt:lpstr>React JS SPA – Components RandomQuote.js</vt:lpstr>
      <vt:lpstr>React JS SPA – Components QuoteList.js</vt:lpstr>
      <vt:lpstr>React JS SPA – Components Quote.js</vt:lpstr>
      <vt:lpstr>React JS SPA – index.js</vt:lpstr>
      <vt:lpstr>React JS SPA – index.html</vt:lpstr>
      <vt:lpstr>React JS SPA – UI Diagram</vt:lpstr>
      <vt:lpstr>React JS SPA - Weaknesses</vt:lpstr>
      <vt:lpstr>React-Router Fundamentals</vt:lpstr>
      <vt:lpstr>React-Router SPA</vt:lpstr>
      <vt:lpstr>React-Router SPA – UI Diagram</vt:lpstr>
      <vt:lpstr>React-Router SPA- Startup.cs</vt:lpstr>
      <vt:lpstr>React-Router SPA- Program.cs</vt:lpstr>
      <vt:lpstr>React-Router SPA – Components App.js</vt:lpstr>
      <vt:lpstr>React-Router SPA – Components Navbar.js</vt:lpstr>
      <vt:lpstr>React-Router SPA – Components RandomQuote.js</vt:lpstr>
      <vt:lpstr>React-Router SPA – Components QuoteList.js</vt:lpstr>
      <vt:lpstr>React-Router SPA – Components Quote.js</vt:lpstr>
      <vt:lpstr>React-Router SPA – index.js</vt:lpstr>
      <vt:lpstr>React-Router SPA – index.html</vt:lpstr>
      <vt:lpstr>React-Router SPA - Weaknesses</vt:lpstr>
      <vt:lpstr>Redux Fundamentals</vt:lpstr>
      <vt:lpstr>React/Redux SPA</vt:lpstr>
      <vt:lpstr>React/Redux SPA – UI Diagram</vt:lpstr>
      <vt:lpstr>React/Redux SPA- Startup.cs </vt:lpstr>
      <vt:lpstr>React/Redux SPA- Program.cs</vt:lpstr>
      <vt:lpstr>React/Redux SPA – Containers AppRoot.js</vt:lpstr>
      <vt:lpstr>React/Redux SPA – Reducers App.js</vt:lpstr>
      <vt:lpstr>React/Redux SPA – Actions App.js</vt:lpstr>
      <vt:lpstr>React/Redux SPA – ActionTypes App.js</vt:lpstr>
      <vt:lpstr>React/Redux SPA – Store CreateStore.js</vt:lpstr>
      <vt:lpstr>React/Redux SPA – index.js </vt:lpstr>
      <vt:lpstr>React/Redux SPA – Components Navbar.js</vt:lpstr>
      <vt:lpstr>React/Redux SPA – Components RandomQuote.js</vt:lpstr>
      <vt:lpstr>React/Redux SPA – Components QuoteList.js</vt:lpstr>
      <vt:lpstr>React/Redux SPA – Components Quote.js</vt:lpstr>
      <vt:lpstr>React/Redux SPA – index.html</vt:lpstr>
      <vt:lpstr>React/Redux SPA - Weaknesses</vt:lpstr>
      <vt:lpstr>Recap</vt:lpstr>
      <vt:lpstr>Client Tools and Technologies</vt:lpstr>
      <vt:lpstr>What now…?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Smart .NET Microservice Clients</dc:title>
  <dc:creator>Beau Palmquist</dc:creator>
  <cp:lastModifiedBy>Jared Schaab</cp:lastModifiedBy>
  <cp:revision>119</cp:revision>
  <dcterms:created xsi:type="dcterms:W3CDTF">2016-07-01T18:37:27Z</dcterms:created>
  <dcterms:modified xsi:type="dcterms:W3CDTF">2016-07-10T19:01:12Z</dcterms:modified>
</cp:coreProperties>
</file>