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Roboto"/>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obo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c681db45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c681db45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d1aab9f12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d1aab9f12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de5f836a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de5f836a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d1aab9f1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d1aab9f1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d1aab9f12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d1aab9f12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de5f836a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de5f836a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d1aab9f12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d1aab9f12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3de5f836a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3de5f836a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geeksforgeeks.org/introduction-and-approximate-solution-for-vertex-cover-problem/#" TargetMode="External"/><Relationship Id="rId4" Type="http://schemas.openxmlformats.org/officeDocument/2006/relationships/hyperlink" Target="https://www.geeksforgeeks.org/maximal-clique-problem-recursive-solution/" TargetMode="External"/><Relationship Id="rId5" Type="http://schemas.openxmlformats.org/officeDocument/2006/relationships/hyperlink" Target="https://mathworld.wolfram.com/MaximalClique.html" TargetMode="External"/><Relationship Id="rId6" Type="http://schemas.openxmlformats.org/officeDocument/2006/relationships/hyperlink" Target="https://math.stackexchange.com/questions/758263/whats-maximal-cliqu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Exact</a:t>
            </a:r>
            <a:r>
              <a:rPr lang="en"/>
              <a:t> </a:t>
            </a:r>
            <a:r>
              <a:rPr lang="en"/>
              <a:t>solution</a:t>
            </a:r>
            <a:r>
              <a:rPr lang="en"/>
              <a:t> to the max Clique</a:t>
            </a:r>
            <a:endParaRPr/>
          </a:p>
        </p:txBody>
      </p:sp>
      <p:sp>
        <p:nvSpPr>
          <p:cNvPr id="87" name="Google Shape;87;p13"/>
          <p:cNvSpPr txBox="1"/>
          <p:nvPr>
            <p:ph idx="1" type="subTitle"/>
          </p:nvPr>
        </p:nvSpPr>
        <p:spPr>
          <a:xfrm>
            <a:off x="727952" y="316495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Robert Zanetti</a:t>
            </a:r>
            <a:endParaRPr/>
          </a:p>
        </p:txBody>
      </p:sp>
      <p:pic>
        <p:nvPicPr>
          <p:cNvPr id="88" name="Google Shape;88;p13"/>
          <p:cNvPicPr preferRelativeResize="0"/>
          <p:nvPr/>
        </p:nvPicPr>
        <p:blipFill>
          <a:blip r:embed="rId3">
            <a:alphaModFix/>
          </a:blip>
          <a:stretch>
            <a:fillRect/>
          </a:stretch>
        </p:blipFill>
        <p:spPr>
          <a:xfrm>
            <a:off x="3590913" y="2676513"/>
            <a:ext cx="5553075" cy="2466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max clique</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simplest possible terms, the max </a:t>
            </a:r>
            <a:r>
              <a:rPr lang="en"/>
              <a:t>clique</a:t>
            </a:r>
            <a:r>
              <a:rPr lang="en"/>
              <a:t> problem seeks to find the largest group of </a:t>
            </a:r>
            <a:r>
              <a:rPr lang="en"/>
              <a:t>vertices</a:t>
            </a:r>
            <a:r>
              <a:rPr lang="en"/>
              <a:t> in an undirected graph in which each </a:t>
            </a:r>
            <a:r>
              <a:rPr lang="en"/>
              <a:t>individual</a:t>
            </a:r>
            <a:r>
              <a:rPr lang="en"/>
              <a:t> </a:t>
            </a:r>
            <a:r>
              <a:rPr lang="en"/>
              <a:t>vertex is connected to every other individual vertex within the group. Some examples are below. This problem is important in social media analysis as well forensics using genetics. </a:t>
            </a:r>
            <a:endParaRPr/>
          </a:p>
        </p:txBody>
      </p:sp>
      <p:pic>
        <p:nvPicPr>
          <p:cNvPr id="95" name="Google Shape;95;p14"/>
          <p:cNvPicPr preferRelativeResize="0"/>
          <p:nvPr/>
        </p:nvPicPr>
        <p:blipFill rotWithShape="1">
          <a:blip r:embed="rId3">
            <a:alphaModFix/>
          </a:blip>
          <a:srcRect b="0" l="0" r="31200" t="0"/>
          <a:stretch/>
        </p:blipFill>
        <p:spPr>
          <a:xfrm>
            <a:off x="3570125" y="2848900"/>
            <a:ext cx="4341400" cy="2294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a:t>
            </a:r>
            <a:r>
              <a:rPr lang="en"/>
              <a:t> vs optimization problem</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000000"/>
                </a:solidFill>
                <a:latin typeface="Arial"/>
                <a:ea typeface="Arial"/>
                <a:cs typeface="Arial"/>
                <a:sym typeface="Arial"/>
              </a:rPr>
              <a:t>The decision problem for the Maximum Clique Problem is: </a:t>
            </a:r>
            <a:r>
              <a:rPr lang="en" sz="1000">
                <a:solidFill>
                  <a:srgbClr val="000000"/>
                </a:solidFill>
                <a:latin typeface="Arial"/>
                <a:ea typeface="Arial"/>
                <a:cs typeface="Arial"/>
                <a:sym typeface="Arial"/>
              </a:rPr>
              <a:t>Given an undirected graph G and an integer k, does G have a clique of size at least k?</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The optimization problem for the Maximum Clique Problem is: </a:t>
            </a:r>
            <a:r>
              <a:rPr lang="en" sz="1000">
                <a:solidFill>
                  <a:srgbClr val="000000"/>
                </a:solidFill>
                <a:latin typeface="Arial"/>
                <a:ea typeface="Arial"/>
                <a:cs typeface="Arial"/>
                <a:sym typeface="Arial"/>
              </a:rPr>
              <a:t>Given an undirected graph G, find the largest clique in G (i.e., the clique with the maximum number of vertices).</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Runtime: </a:t>
            </a:r>
            <a:r>
              <a:rPr lang="en" sz="1000">
                <a:solidFill>
                  <a:srgbClr val="000000"/>
                </a:solidFill>
                <a:latin typeface="Arial"/>
                <a:ea typeface="Arial"/>
                <a:cs typeface="Arial"/>
                <a:sym typeface="Arial"/>
              </a:rPr>
              <a:t>The worst-case time complexity of the Bron-Kerbosch algorithm is O(3^(n/3))  (used in the find_cliques </a:t>
            </a:r>
            <a:r>
              <a:rPr lang="en" sz="1000">
                <a:solidFill>
                  <a:srgbClr val="000000"/>
                </a:solidFill>
                <a:latin typeface="Arial"/>
                <a:ea typeface="Arial"/>
                <a:cs typeface="Arial"/>
                <a:sym typeface="Arial"/>
              </a:rPr>
              <a:t>method</a:t>
            </a:r>
            <a:r>
              <a:rPr lang="en"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b="1" sz="1000">
              <a:solidFill>
                <a:srgbClr val="000000"/>
              </a:solidFill>
              <a:latin typeface="Arial"/>
              <a:ea typeface="Arial"/>
              <a:cs typeface="Arial"/>
              <a:sym typeface="Arial"/>
            </a:endParaRPr>
          </a:p>
          <a:p>
            <a:pPr indent="0" lvl="0" marL="0" rtl="0" algn="l">
              <a:spcBef>
                <a:spcPts val="150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l">
              <a:spcBef>
                <a:spcPts val="0"/>
              </a:spcBef>
              <a:spcAft>
                <a:spcPts val="12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Reduction</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solidFill>
                  <a:srgbClr val="000000"/>
                </a:solidFill>
                <a:latin typeface="Arial"/>
                <a:ea typeface="Arial"/>
                <a:cs typeface="Arial"/>
                <a:sym typeface="Arial"/>
              </a:rPr>
              <a:t>Vertex cover problem:</a:t>
            </a:r>
            <a:endParaRPr sz="1000">
              <a:solidFill>
                <a:srgbClr val="000000"/>
              </a:solidFill>
              <a:latin typeface="Arial"/>
              <a:ea typeface="Arial"/>
              <a:cs typeface="Arial"/>
              <a:sym typeface="Arial"/>
            </a:endParaRPr>
          </a:p>
        </p:txBody>
      </p:sp>
      <p:pic>
        <p:nvPicPr>
          <p:cNvPr id="108" name="Google Shape;108;p16"/>
          <p:cNvPicPr preferRelativeResize="0"/>
          <p:nvPr/>
        </p:nvPicPr>
        <p:blipFill>
          <a:blip r:embed="rId3">
            <a:alphaModFix/>
          </a:blip>
          <a:stretch>
            <a:fillRect/>
          </a:stretch>
        </p:blipFill>
        <p:spPr>
          <a:xfrm>
            <a:off x="3617407" y="1377500"/>
            <a:ext cx="2139845" cy="30646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 input</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input: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Output from my program:</a:t>
            </a:r>
            <a:endParaRPr/>
          </a:p>
        </p:txBody>
      </p:sp>
      <p:sp>
        <p:nvSpPr>
          <p:cNvPr id="115" name="Google Shape;115;p17"/>
          <p:cNvSpPr txBox="1"/>
          <p:nvPr/>
        </p:nvSpPr>
        <p:spPr>
          <a:xfrm>
            <a:off x="1526575" y="2078875"/>
            <a:ext cx="636300" cy="150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t>3</a:t>
            </a:r>
            <a:endParaRPr b="1" sz="1000"/>
          </a:p>
          <a:p>
            <a:pPr indent="0" lvl="0" marL="0" rtl="0" algn="l">
              <a:lnSpc>
                <a:spcPct val="115000"/>
              </a:lnSpc>
              <a:spcBef>
                <a:spcPts val="0"/>
              </a:spcBef>
              <a:spcAft>
                <a:spcPts val="0"/>
              </a:spcAft>
              <a:buNone/>
            </a:pPr>
            <a:r>
              <a:rPr b="1" lang="en" sz="1000"/>
              <a:t>A C</a:t>
            </a:r>
            <a:endParaRPr b="1" sz="1000"/>
          </a:p>
          <a:p>
            <a:pPr indent="0" lvl="0" marL="0" rtl="0" algn="l">
              <a:lnSpc>
                <a:spcPct val="115000"/>
              </a:lnSpc>
              <a:spcBef>
                <a:spcPts val="0"/>
              </a:spcBef>
              <a:spcAft>
                <a:spcPts val="0"/>
              </a:spcAft>
              <a:buNone/>
            </a:pPr>
            <a:r>
              <a:rPr b="1" lang="en" sz="1000"/>
              <a:t>C B</a:t>
            </a:r>
            <a:endParaRPr b="1" sz="1000"/>
          </a:p>
          <a:p>
            <a:pPr indent="0" lvl="0" marL="0" rtl="0" algn="l">
              <a:lnSpc>
                <a:spcPct val="115000"/>
              </a:lnSpc>
              <a:spcBef>
                <a:spcPts val="0"/>
              </a:spcBef>
              <a:spcAft>
                <a:spcPts val="0"/>
              </a:spcAft>
              <a:buNone/>
            </a:pPr>
            <a:r>
              <a:rPr b="1" lang="en" sz="1000"/>
              <a:t>B A</a:t>
            </a:r>
            <a:endParaRPr b="1" sz="1000"/>
          </a:p>
          <a:p>
            <a:pPr indent="0" lvl="0" marL="0" rtl="0" algn="l">
              <a:lnSpc>
                <a:spcPct val="115000"/>
              </a:lnSpc>
              <a:spcBef>
                <a:spcPts val="0"/>
              </a:spcBef>
              <a:spcAft>
                <a:spcPts val="0"/>
              </a:spcAft>
              <a:buNone/>
            </a:pPr>
            <a:r>
              <a:t/>
            </a:r>
            <a:endParaRPr b="1" sz="1000"/>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16" name="Google Shape;116;p17"/>
          <p:cNvPicPr preferRelativeResize="0"/>
          <p:nvPr/>
        </p:nvPicPr>
        <p:blipFill rotWithShape="1">
          <a:blip r:embed="rId3">
            <a:alphaModFix/>
          </a:blip>
          <a:srcRect b="17366" l="15089" r="17424" t="13663"/>
          <a:stretch/>
        </p:blipFill>
        <p:spPr>
          <a:xfrm>
            <a:off x="2113999" y="1900325"/>
            <a:ext cx="1371657" cy="1342850"/>
          </a:xfrm>
          <a:prstGeom prst="rect">
            <a:avLst/>
          </a:prstGeom>
          <a:noFill/>
          <a:ln>
            <a:noFill/>
          </a:ln>
        </p:spPr>
      </p:pic>
      <p:pic>
        <p:nvPicPr>
          <p:cNvPr id="117" name="Google Shape;117;p17"/>
          <p:cNvPicPr preferRelativeResize="0"/>
          <p:nvPr/>
        </p:nvPicPr>
        <p:blipFill>
          <a:blip r:embed="rId4">
            <a:alphaModFix/>
          </a:blip>
          <a:stretch>
            <a:fillRect/>
          </a:stretch>
        </p:blipFill>
        <p:spPr>
          <a:xfrm>
            <a:off x="5899850" y="1900325"/>
            <a:ext cx="1443575" cy="1342850"/>
          </a:xfrm>
          <a:prstGeom prst="rect">
            <a:avLst/>
          </a:prstGeom>
          <a:noFill/>
          <a:ln>
            <a:noFill/>
          </a:ln>
        </p:spPr>
      </p:pic>
      <p:sp>
        <p:nvSpPr>
          <p:cNvPr id="118" name="Google Shape;118;p17"/>
          <p:cNvSpPr txBox="1"/>
          <p:nvPr/>
        </p:nvSpPr>
        <p:spPr>
          <a:xfrm>
            <a:off x="4476600" y="2078875"/>
            <a:ext cx="2067300" cy="153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The input:</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accent1"/>
              </a:solidFill>
              <a:latin typeface="Lato"/>
              <a:ea typeface="Lato"/>
              <a:cs typeface="Lato"/>
              <a:sym typeface="Lato"/>
            </a:endParaRPr>
          </a:p>
          <a:p>
            <a:pPr indent="0" lvl="0" marL="0" rtl="0" algn="l">
              <a:lnSpc>
                <a:spcPct val="115000"/>
              </a:lnSpc>
              <a:spcBef>
                <a:spcPts val="1200"/>
              </a:spcBef>
              <a:spcAft>
                <a:spcPts val="0"/>
              </a:spcAft>
              <a:buNone/>
            </a:pPr>
            <a:r>
              <a:t/>
            </a:r>
            <a:endParaRPr sz="1300">
              <a:solidFill>
                <a:schemeClr val="accent1"/>
              </a:solidFill>
              <a:latin typeface="Lato"/>
              <a:ea typeface="Lato"/>
              <a:cs typeface="Lato"/>
              <a:sym typeface="Lato"/>
            </a:endParaRPr>
          </a:p>
          <a:p>
            <a:pPr indent="0" lvl="0" marL="0" rtl="0" algn="l">
              <a:lnSpc>
                <a:spcPct val="115000"/>
              </a:lnSpc>
              <a:spcBef>
                <a:spcPts val="1200"/>
              </a:spcBef>
              <a:spcAft>
                <a:spcPts val="1200"/>
              </a:spcAft>
              <a:buNone/>
            </a:pPr>
            <a:r>
              <a:rPr lang="en" sz="1300">
                <a:solidFill>
                  <a:schemeClr val="accent1"/>
                </a:solidFill>
                <a:latin typeface="Lato"/>
                <a:ea typeface="Lato"/>
                <a:cs typeface="Lato"/>
                <a:sym typeface="Lato"/>
              </a:rPr>
              <a:t>Output from my program:</a:t>
            </a:r>
            <a:endParaRPr>
              <a:latin typeface="Lato"/>
              <a:ea typeface="Lato"/>
              <a:cs typeface="Lato"/>
              <a:sym typeface="Lato"/>
            </a:endParaRPr>
          </a:p>
        </p:txBody>
      </p:sp>
      <p:sp>
        <p:nvSpPr>
          <p:cNvPr id="119" name="Google Shape;119;p17"/>
          <p:cNvSpPr txBox="1"/>
          <p:nvPr/>
        </p:nvSpPr>
        <p:spPr>
          <a:xfrm>
            <a:off x="5295525" y="2078875"/>
            <a:ext cx="3124800" cy="104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t>4</a:t>
            </a:r>
            <a:endParaRPr b="1" sz="1000"/>
          </a:p>
          <a:p>
            <a:pPr indent="0" lvl="0" marL="0" rtl="0" algn="l">
              <a:lnSpc>
                <a:spcPct val="115000"/>
              </a:lnSpc>
              <a:spcBef>
                <a:spcPts val="0"/>
              </a:spcBef>
              <a:spcAft>
                <a:spcPts val="0"/>
              </a:spcAft>
              <a:buNone/>
            </a:pPr>
            <a:r>
              <a:rPr b="1" lang="en" sz="1000"/>
              <a:t>A C</a:t>
            </a:r>
            <a:endParaRPr b="1" sz="1000"/>
          </a:p>
          <a:p>
            <a:pPr indent="0" lvl="0" marL="0" rtl="0" algn="l">
              <a:lnSpc>
                <a:spcPct val="115000"/>
              </a:lnSpc>
              <a:spcBef>
                <a:spcPts val="0"/>
              </a:spcBef>
              <a:spcAft>
                <a:spcPts val="0"/>
              </a:spcAft>
              <a:buNone/>
            </a:pPr>
            <a:r>
              <a:rPr b="1" lang="en" sz="1000"/>
              <a:t>C B</a:t>
            </a:r>
            <a:endParaRPr b="1" sz="1000"/>
          </a:p>
          <a:p>
            <a:pPr indent="0" lvl="0" marL="0" rtl="0" algn="l">
              <a:lnSpc>
                <a:spcPct val="115000"/>
              </a:lnSpc>
              <a:spcBef>
                <a:spcPts val="0"/>
              </a:spcBef>
              <a:spcAft>
                <a:spcPts val="0"/>
              </a:spcAft>
              <a:buNone/>
            </a:pPr>
            <a:r>
              <a:rPr b="1" lang="en" sz="1000"/>
              <a:t>B D</a:t>
            </a:r>
            <a:endParaRPr b="1" sz="1000"/>
          </a:p>
          <a:p>
            <a:pPr indent="0" lvl="0" marL="0" rtl="0" algn="l">
              <a:lnSpc>
                <a:spcPct val="115000"/>
              </a:lnSpc>
              <a:spcBef>
                <a:spcPts val="0"/>
              </a:spcBef>
              <a:spcAft>
                <a:spcPts val="0"/>
              </a:spcAft>
              <a:buNone/>
            </a:pPr>
            <a:r>
              <a:rPr b="1" lang="en" sz="1000"/>
              <a:t>D A</a:t>
            </a:r>
            <a:endParaRPr b="1">
              <a:latin typeface="Lato"/>
              <a:ea typeface="Lato"/>
              <a:cs typeface="Lato"/>
              <a:sym typeface="Lato"/>
            </a:endParaRPr>
          </a:p>
        </p:txBody>
      </p:sp>
      <p:sp>
        <p:nvSpPr>
          <p:cNvPr id="120" name="Google Shape;120;p17"/>
          <p:cNvSpPr txBox="1"/>
          <p:nvPr/>
        </p:nvSpPr>
        <p:spPr>
          <a:xfrm>
            <a:off x="5120625" y="4436825"/>
            <a:ext cx="347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Max clique would be any one of the sides in this case</a:t>
            </a:r>
            <a:endParaRPr>
              <a:latin typeface="Lato"/>
              <a:ea typeface="Lato"/>
              <a:cs typeface="Lato"/>
              <a:sym typeface="Lato"/>
            </a:endParaRPr>
          </a:p>
        </p:txBody>
      </p:sp>
      <p:sp>
        <p:nvSpPr>
          <p:cNvPr id="121" name="Google Shape;121;p17"/>
          <p:cNvSpPr txBox="1"/>
          <p:nvPr/>
        </p:nvSpPr>
        <p:spPr>
          <a:xfrm>
            <a:off x="333975" y="4565000"/>
            <a:ext cx="458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Max clique would be the whole triangle in this case</a:t>
            </a:r>
            <a:endParaRPr>
              <a:latin typeface="Lato"/>
              <a:ea typeface="Lato"/>
              <a:cs typeface="Lato"/>
              <a:sym typeface="Lato"/>
            </a:endParaRPr>
          </a:p>
        </p:txBody>
      </p:sp>
      <p:pic>
        <p:nvPicPr>
          <p:cNvPr id="122" name="Google Shape;122;p17"/>
          <p:cNvPicPr preferRelativeResize="0"/>
          <p:nvPr/>
        </p:nvPicPr>
        <p:blipFill>
          <a:blip r:embed="rId5">
            <a:alphaModFix/>
          </a:blip>
          <a:stretch>
            <a:fillRect/>
          </a:stretch>
        </p:blipFill>
        <p:spPr>
          <a:xfrm>
            <a:off x="6762925" y="3402475"/>
            <a:ext cx="1182050" cy="1131750"/>
          </a:xfrm>
          <a:prstGeom prst="rect">
            <a:avLst/>
          </a:prstGeom>
          <a:noFill/>
          <a:ln>
            <a:noFill/>
          </a:ln>
        </p:spPr>
      </p:pic>
      <p:pic>
        <p:nvPicPr>
          <p:cNvPr id="123" name="Google Shape;123;p17"/>
          <p:cNvPicPr preferRelativeResize="0"/>
          <p:nvPr/>
        </p:nvPicPr>
        <p:blipFill>
          <a:blip r:embed="rId6">
            <a:alphaModFix/>
          </a:blip>
          <a:stretch>
            <a:fillRect/>
          </a:stretch>
        </p:blipFill>
        <p:spPr>
          <a:xfrm>
            <a:off x="949225" y="3546281"/>
            <a:ext cx="2067300" cy="10767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complicated input</a:t>
            </a:r>
            <a:endParaRPr/>
          </a:p>
        </p:txBody>
      </p:sp>
      <p:sp>
        <p:nvSpPr>
          <p:cNvPr id="129" name="Google Shape;12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input: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Output from my program:</a:t>
            </a:r>
            <a:endParaRPr/>
          </a:p>
          <a:p>
            <a:pPr indent="0" lvl="0" marL="0" rtl="0" algn="l">
              <a:spcBef>
                <a:spcPts val="1200"/>
              </a:spcBef>
              <a:spcAft>
                <a:spcPts val="1200"/>
              </a:spcAft>
              <a:buNone/>
            </a:pPr>
            <a:r>
              <a:t/>
            </a:r>
            <a:endParaRPr/>
          </a:p>
        </p:txBody>
      </p:sp>
      <p:pic>
        <p:nvPicPr>
          <p:cNvPr id="130" name="Google Shape;130;p18"/>
          <p:cNvPicPr preferRelativeResize="0"/>
          <p:nvPr/>
        </p:nvPicPr>
        <p:blipFill>
          <a:blip r:embed="rId3">
            <a:alphaModFix/>
          </a:blip>
          <a:stretch>
            <a:fillRect/>
          </a:stretch>
        </p:blipFill>
        <p:spPr>
          <a:xfrm>
            <a:off x="4339353" y="879275"/>
            <a:ext cx="2904275" cy="4081350"/>
          </a:xfrm>
          <a:prstGeom prst="rect">
            <a:avLst/>
          </a:prstGeom>
          <a:noFill/>
          <a:ln>
            <a:noFill/>
          </a:ln>
        </p:spPr>
      </p:pic>
      <p:sp>
        <p:nvSpPr>
          <p:cNvPr id="131" name="Google Shape;131;p18"/>
          <p:cNvSpPr txBox="1"/>
          <p:nvPr/>
        </p:nvSpPr>
        <p:spPr>
          <a:xfrm>
            <a:off x="1622075" y="1853850"/>
            <a:ext cx="612300" cy="175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t>8</a:t>
            </a:r>
            <a:endParaRPr b="1" sz="1000"/>
          </a:p>
          <a:p>
            <a:pPr indent="0" lvl="0" marL="0" rtl="0" algn="l">
              <a:lnSpc>
                <a:spcPct val="115000"/>
              </a:lnSpc>
              <a:spcBef>
                <a:spcPts val="0"/>
              </a:spcBef>
              <a:spcAft>
                <a:spcPts val="0"/>
              </a:spcAft>
              <a:buNone/>
            </a:pPr>
            <a:r>
              <a:rPr b="1" lang="en" sz="1000"/>
              <a:t>A C</a:t>
            </a:r>
            <a:endParaRPr b="1" sz="1000"/>
          </a:p>
          <a:p>
            <a:pPr indent="0" lvl="0" marL="0" rtl="0" algn="l">
              <a:lnSpc>
                <a:spcPct val="115000"/>
              </a:lnSpc>
              <a:spcBef>
                <a:spcPts val="0"/>
              </a:spcBef>
              <a:spcAft>
                <a:spcPts val="0"/>
              </a:spcAft>
              <a:buNone/>
            </a:pPr>
            <a:r>
              <a:rPr b="1" lang="en" sz="1000"/>
              <a:t>C B</a:t>
            </a:r>
            <a:endParaRPr b="1" sz="1000"/>
          </a:p>
          <a:p>
            <a:pPr indent="0" lvl="0" marL="0" rtl="0" algn="l">
              <a:lnSpc>
                <a:spcPct val="115000"/>
              </a:lnSpc>
              <a:spcBef>
                <a:spcPts val="0"/>
              </a:spcBef>
              <a:spcAft>
                <a:spcPts val="0"/>
              </a:spcAft>
              <a:buNone/>
            </a:pPr>
            <a:r>
              <a:rPr b="1" lang="en" sz="1000"/>
              <a:t>B D</a:t>
            </a:r>
            <a:endParaRPr b="1" sz="1000"/>
          </a:p>
          <a:p>
            <a:pPr indent="0" lvl="0" marL="0" rtl="0" algn="l">
              <a:lnSpc>
                <a:spcPct val="115000"/>
              </a:lnSpc>
              <a:spcBef>
                <a:spcPts val="0"/>
              </a:spcBef>
              <a:spcAft>
                <a:spcPts val="0"/>
              </a:spcAft>
              <a:buNone/>
            </a:pPr>
            <a:r>
              <a:rPr b="1" lang="en" sz="1000"/>
              <a:t>D A</a:t>
            </a:r>
            <a:endParaRPr b="1" sz="1000"/>
          </a:p>
          <a:p>
            <a:pPr indent="0" lvl="0" marL="0" rtl="0" algn="l">
              <a:lnSpc>
                <a:spcPct val="115000"/>
              </a:lnSpc>
              <a:spcBef>
                <a:spcPts val="0"/>
              </a:spcBef>
              <a:spcAft>
                <a:spcPts val="0"/>
              </a:spcAft>
              <a:buNone/>
            </a:pPr>
            <a:r>
              <a:rPr b="1" lang="en" sz="1000"/>
              <a:t>B A</a:t>
            </a:r>
            <a:endParaRPr b="1" sz="1000"/>
          </a:p>
          <a:p>
            <a:pPr indent="0" lvl="0" marL="0" rtl="0" algn="l">
              <a:lnSpc>
                <a:spcPct val="115000"/>
              </a:lnSpc>
              <a:spcBef>
                <a:spcPts val="0"/>
              </a:spcBef>
              <a:spcAft>
                <a:spcPts val="0"/>
              </a:spcAft>
              <a:buNone/>
            </a:pPr>
            <a:r>
              <a:rPr b="1" lang="en" sz="1000"/>
              <a:t>D C</a:t>
            </a:r>
            <a:endParaRPr b="1" sz="1000"/>
          </a:p>
          <a:p>
            <a:pPr indent="0" lvl="0" marL="0" rtl="0" algn="l">
              <a:lnSpc>
                <a:spcPct val="115000"/>
              </a:lnSpc>
              <a:spcBef>
                <a:spcPts val="0"/>
              </a:spcBef>
              <a:spcAft>
                <a:spcPts val="0"/>
              </a:spcAft>
              <a:buNone/>
            </a:pPr>
            <a:r>
              <a:rPr b="1" lang="en" sz="1000"/>
              <a:t>B F</a:t>
            </a:r>
            <a:endParaRPr b="1" sz="1000"/>
          </a:p>
          <a:p>
            <a:pPr indent="0" lvl="0" marL="0" rtl="0" algn="l">
              <a:lnSpc>
                <a:spcPct val="115000"/>
              </a:lnSpc>
              <a:spcBef>
                <a:spcPts val="0"/>
              </a:spcBef>
              <a:spcAft>
                <a:spcPts val="0"/>
              </a:spcAft>
              <a:buNone/>
            </a:pPr>
            <a:r>
              <a:rPr b="1" lang="en" sz="1000"/>
              <a:t>C F</a:t>
            </a:r>
            <a:endParaRPr b="1">
              <a:latin typeface="Lato"/>
              <a:ea typeface="Lato"/>
              <a:cs typeface="Lato"/>
              <a:sym typeface="Lato"/>
            </a:endParaRPr>
          </a:p>
        </p:txBody>
      </p:sp>
      <p:sp>
        <p:nvSpPr>
          <p:cNvPr id="132" name="Google Shape;132;p18"/>
          <p:cNvSpPr txBox="1"/>
          <p:nvPr/>
        </p:nvSpPr>
        <p:spPr>
          <a:xfrm>
            <a:off x="4500450" y="479075"/>
            <a:ext cx="458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6 Cliques exist on this graph</a:t>
            </a:r>
            <a:endParaRPr>
              <a:latin typeface="Lato"/>
              <a:ea typeface="Lato"/>
              <a:cs typeface="Lato"/>
              <a:sym typeface="Lato"/>
            </a:endParaRPr>
          </a:p>
        </p:txBody>
      </p:sp>
      <p:pic>
        <p:nvPicPr>
          <p:cNvPr id="133" name="Google Shape;133;p18"/>
          <p:cNvPicPr preferRelativeResize="0"/>
          <p:nvPr/>
        </p:nvPicPr>
        <p:blipFill>
          <a:blip r:embed="rId4">
            <a:alphaModFix/>
          </a:blip>
          <a:stretch>
            <a:fillRect/>
          </a:stretch>
        </p:blipFill>
        <p:spPr>
          <a:xfrm>
            <a:off x="885125" y="3829425"/>
            <a:ext cx="1746750" cy="1266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Inputs and </a:t>
            </a:r>
            <a:r>
              <a:rPr lang="en"/>
              <a:t>corresponding</a:t>
            </a:r>
            <a:r>
              <a:rPr lang="en"/>
              <a:t> runtimes</a:t>
            </a:r>
            <a:endParaRPr/>
          </a:p>
        </p:txBody>
      </p:sp>
      <p:pic>
        <p:nvPicPr>
          <p:cNvPr id="139" name="Google Shape;139;p19"/>
          <p:cNvPicPr preferRelativeResize="0"/>
          <p:nvPr/>
        </p:nvPicPr>
        <p:blipFill>
          <a:blip r:embed="rId3">
            <a:alphaModFix/>
          </a:blip>
          <a:stretch>
            <a:fillRect/>
          </a:stretch>
        </p:blipFill>
        <p:spPr>
          <a:xfrm>
            <a:off x="6000750" y="525075"/>
            <a:ext cx="3020225" cy="4478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t>
            </a:r>
            <a:r>
              <a:rPr lang="en"/>
              <a:t>ketch</a:t>
            </a:r>
            <a:endParaRPr/>
          </a:p>
        </p:txBody>
      </p:sp>
      <p:sp>
        <p:nvSpPr>
          <p:cNvPr id="145" name="Google Shape;145;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lnSpcReduction="20000"/>
          </a:bodyPr>
          <a:lstStyle/>
          <a:p>
            <a:pPr indent="-304341" lvl="0" marL="457200" rtl="0" algn="l">
              <a:spcBef>
                <a:spcPts val="1200"/>
              </a:spcBef>
              <a:spcAft>
                <a:spcPts val="0"/>
              </a:spcAft>
              <a:buClr>
                <a:srgbClr val="000000"/>
              </a:buClr>
              <a:buSzPct val="100000"/>
              <a:buFont typeface="Arial"/>
              <a:buAutoNum type="arabicPeriod"/>
            </a:pPr>
            <a:r>
              <a:rPr lang="en" sz="4771">
                <a:solidFill>
                  <a:srgbClr val="000000"/>
                </a:solidFill>
                <a:latin typeface="Arial"/>
                <a:ea typeface="Arial"/>
                <a:cs typeface="Arial"/>
                <a:sym typeface="Arial"/>
              </a:rPr>
              <a:t>find_cliques(graph): This function finds all the cliques in the graph using a depth-first search approach with backtracking. It has two nested functions: expand and search.</a:t>
            </a:r>
            <a:endParaRPr sz="4771">
              <a:solidFill>
                <a:srgbClr val="000000"/>
              </a:solidFill>
              <a:latin typeface="Arial"/>
              <a:ea typeface="Arial"/>
              <a:cs typeface="Arial"/>
              <a:sym typeface="Arial"/>
            </a:endParaRPr>
          </a:p>
          <a:p>
            <a:pPr indent="-304341" lvl="1" marL="914400" rtl="0" algn="l">
              <a:spcBef>
                <a:spcPts val="0"/>
              </a:spcBef>
              <a:spcAft>
                <a:spcPts val="0"/>
              </a:spcAft>
              <a:buClr>
                <a:srgbClr val="000000"/>
              </a:buClr>
              <a:buSzPct val="100000"/>
              <a:buFont typeface="Arial"/>
              <a:buChar char="●"/>
            </a:pPr>
            <a:r>
              <a:rPr lang="en" sz="4771">
                <a:solidFill>
                  <a:srgbClr val="000000"/>
                </a:solidFill>
                <a:latin typeface="Arial"/>
                <a:ea typeface="Arial"/>
                <a:cs typeface="Arial"/>
                <a:sym typeface="Arial"/>
              </a:rPr>
              <a:t>expand(clique, candidates): When called, This function generates new cliques by adding nodes from the candidates list to the given clique its building, only if the node is adjacent to all the nodes in the current clique.</a:t>
            </a:r>
            <a:endParaRPr sz="4771">
              <a:solidFill>
                <a:srgbClr val="000000"/>
              </a:solidFill>
              <a:latin typeface="Arial"/>
              <a:ea typeface="Arial"/>
              <a:cs typeface="Arial"/>
              <a:sym typeface="Arial"/>
            </a:endParaRPr>
          </a:p>
          <a:p>
            <a:pPr indent="-304341" lvl="1" marL="914400" rtl="0" algn="l">
              <a:spcBef>
                <a:spcPts val="0"/>
              </a:spcBef>
              <a:spcAft>
                <a:spcPts val="0"/>
              </a:spcAft>
              <a:buClr>
                <a:srgbClr val="000000"/>
              </a:buClr>
              <a:buSzPct val="100000"/>
              <a:buFont typeface="Arial"/>
              <a:buChar char="●"/>
            </a:pPr>
            <a:r>
              <a:rPr lang="en" sz="4771">
                <a:solidFill>
                  <a:srgbClr val="000000"/>
                </a:solidFill>
                <a:latin typeface="Arial"/>
                <a:ea typeface="Arial"/>
                <a:cs typeface="Arial"/>
                <a:sym typeface="Arial"/>
              </a:rPr>
              <a:t>search(cliques, candidates): This function is the main part of the depth-first search process. It takes the current list of cliques and a list of candidates for the max clique. It calls expand to generate new cliques and then recursively calls itself with the updated candidates list, which contains only the neighbors of the last node in the current clique. The search process stops when there are no more candidates left.</a:t>
            </a:r>
            <a:endParaRPr sz="4771">
              <a:solidFill>
                <a:srgbClr val="000000"/>
              </a:solidFill>
              <a:latin typeface="Arial"/>
              <a:ea typeface="Arial"/>
              <a:cs typeface="Arial"/>
              <a:sym typeface="Arial"/>
            </a:endParaRPr>
          </a:p>
          <a:p>
            <a:pPr indent="-304341" lvl="0" marL="457200" rtl="0" algn="l">
              <a:spcBef>
                <a:spcPts val="0"/>
              </a:spcBef>
              <a:spcAft>
                <a:spcPts val="0"/>
              </a:spcAft>
              <a:buClr>
                <a:srgbClr val="000000"/>
              </a:buClr>
              <a:buSzPct val="100000"/>
              <a:buFont typeface="Arial"/>
              <a:buAutoNum type="arabicPeriod"/>
            </a:pPr>
            <a:r>
              <a:rPr lang="en" sz="4771">
                <a:solidFill>
                  <a:srgbClr val="000000"/>
                </a:solidFill>
                <a:latin typeface="Arial"/>
                <a:ea typeface="Arial"/>
                <a:cs typeface="Arial"/>
                <a:sym typeface="Arial"/>
              </a:rPr>
              <a:t>max_clique(graph): This function finds the maximum clique in the graph. It first calls find_cliques to get all the cliques, and then it returns the clique with the maximum length (i.e., the maximum clique).</a:t>
            </a:r>
            <a:endParaRPr sz="4771">
              <a:solidFill>
                <a:srgbClr val="000000"/>
              </a:solidFill>
              <a:latin typeface="Arial"/>
              <a:ea typeface="Arial"/>
              <a:cs typeface="Arial"/>
              <a:sym typeface="Arial"/>
            </a:endParaRPr>
          </a:p>
          <a:p>
            <a:pPr indent="0" lvl="0" marL="0" rtl="0" algn="l">
              <a:spcBef>
                <a:spcPts val="1200"/>
              </a:spcBef>
              <a:spcAft>
                <a:spcPts val="0"/>
              </a:spcAft>
              <a:buNone/>
            </a:pPr>
            <a:r>
              <a:t/>
            </a:r>
            <a:endParaRPr sz="1000">
              <a:solidFill>
                <a:srgbClr val="000000"/>
              </a:solidFill>
              <a:latin typeface="Arial"/>
              <a:ea typeface="Arial"/>
              <a:cs typeface="Arial"/>
              <a:sym typeface="Arial"/>
            </a:endParaRPr>
          </a:p>
          <a:p>
            <a:pPr indent="0" lvl="0" marL="0" rtl="0" algn="l">
              <a:spcBef>
                <a:spcPts val="1500"/>
              </a:spcBef>
              <a:spcAft>
                <a:spcPts val="0"/>
              </a:spcAft>
              <a:buNone/>
            </a:pPr>
            <a:r>
              <a:t/>
            </a:r>
            <a:endParaRPr sz="1050">
              <a:solidFill>
                <a:srgbClr val="188038"/>
              </a:solidFill>
              <a:highlight>
                <a:srgbClr val="444654"/>
              </a:highlight>
              <a:latin typeface="Courier New"/>
              <a:ea typeface="Courier New"/>
              <a:cs typeface="Courier New"/>
              <a:sym typeface="Courier New"/>
            </a:endParaRPr>
          </a:p>
          <a:p>
            <a:pPr indent="0" lvl="0" marL="0" rtl="0" algn="l">
              <a:spcBef>
                <a:spcPts val="1500"/>
              </a:spcBef>
              <a:spcAft>
                <a:spcPts val="0"/>
              </a:spcAft>
              <a:buNone/>
            </a:pPr>
            <a:r>
              <a:t/>
            </a:r>
            <a:endParaRPr/>
          </a:p>
          <a:p>
            <a:pPr indent="0" lvl="0" marL="0" rtl="0" algn="l">
              <a:spcBef>
                <a:spcPts val="1200"/>
              </a:spcBef>
              <a:spcAft>
                <a:spcPts val="1200"/>
              </a:spcAft>
              <a:buNone/>
            </a:pPr>
            <a:r>
              <a:t/>
            </a:r>
            <a:endParaRPr/>
          </a:p>
        </p:txBody>
      </p:sp>
      <p:pic>
        <p:nvPicPr>
          <p:cNvPr id="146" name="Google Shape;146;p20"/>
          <p:cNvPicPr preferRelativeResize="0"/>
          <p:nvPr/>
        </p:nvPicPr>
        <p:blipFill>
          <a:blip r:embed="rId3">
            <a:alphaModFix/>
          </a:blip>
          <a:stretch>
            <a:fillRect/>
          </a:stretch>
        </p:blipFill>
        <p:spPr>
          <a:xfrm>
            <a:off x="2870500" y="668976"/>
            <a:ext cx="4885801" cy="1409900"/>
          </a:xfrm>
          <a:prstGeom prst="rect">
            <a:avLst/>
          </a:prstGeom>
          <a:noFill/>
          <a:ln>
            <a:noFill/>
          </a:ln>
        </p:spPr>
      </p:pic>
      <p:pic>
        <p:nvPicPr>
          <p:cNvPr id="147" name="Google Shape;147;p20"/>
          <p:cNvPicPr preferRelativeResize="0"/>
          <p:nvPr/>
        </p:nvPicPr>
        <p:blipFill>
          <a:blip r:embed="rId4">
            <a:alphaModFix/>
          </a:blip>
          <a:stretch>
            <a:fillRect/>
          </a:stretch>
        </p:blipFill>
        <p:spPr>
          <a:xfrm>
            <a:off x="4448600" y="4292625"/>
            <a:ext cx="2845799" cy="789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88"/>
              <a:t>sources</a:t>
            </a:r>
            <a:endParaRPr sz="2288"/>
          </a:p>
        </p:txBody>
      </p:sp>
      <p:sp>
        <p:nvSpPr>
          <p:cNvPr id="153" name="Google Shape;153;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u="sng">
                <a:solidFill>
                  <a:schemeClr val="hlink"/>
                </a:solidFill>
                <a:hlinkClick r:id="rId3"/>
              </a:rPr>
              <a:t>https://www.geeksforgeeks.org/introduction-and-approximate-solution-for-vertex-cover-problem/#</a:t>
            </a:r>
            <a:endParaRPr/>
          </a:p>
          <a:p>
            <a:pPr indent="0" lvl="0" marL="0" rtl="0" algn="l">
              <a:spcBef>
                <a:spcPts val="1200"/>
              </a:spcBef>
              <a:spcAft>
                <a:spcPts val="0"/>
              </a:spcAft>
              <a:buNone/>
            </a:pPr>
            <a:r>
              <a:rPr lang="en" u="sng">
                <a:solidFill>
                  <a:schemeClr val="hlink"/>
                </a:solidFill>
                <a:hlinkClick r:id="rId4"/>
              </a:rPr>
              <a:t>https://www.geeksforgeeks.org/maximal-clique-problem-recursive-solution/</a:t>
            </a:r>
            <a:endParaRPr/>
          </a:p>
          <a:p>
            <a:pPr indent="0" lvl="0" marL="0" rtl="0" algn="l">
              <a:spcBef>
                <a:spcPts val="1200"/>
              </a:spcBef>
              <a:spcAft>
                <a:spcPts val="0"/>
              </a:spcAft>
              <a:buNone/>
            </a:pPr>
            <a:r>
              <a:rPr lang="en" u="sng">
                <a:solidFill>
                  <a:schemeClr val="hlink"/>
                </a:solidFill>
                <a:hlinkClick r:id="rId5"/>
              </a:rPr>
              <a:t>https://mathworld.wolfram.com/MaximalClique.html</a:t>
            </a:r>
            <a:endParaRPr/>
          </a:p>
          <a:p>
            <a:pPr indent="0" lvl="0" marL="0" rtl="0" algn="l">
              <a:spcBef>
                <a:spcPts val="1200"/>
              </a:spcBef>
              <a:spcAft>
                <a:spcPts val="0"/>
              </a:spcAft>
              <a:buNone/>
            </a:pPr>
            <a:r>
              <a:rPr lang="en" u="sng">
                <a:solidFill>
                  <a:schemeClr val="hlink"/>
                </a:solidFill>
                <a:hlinkClick r:id="rId6"/>
              </a:rPr>
              <a:t>https://math.stackexchange.com/questions/758263/whats-maximal-clique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