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2075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03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30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028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595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39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268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60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144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271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85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43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242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0395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788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790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105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758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36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805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39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813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00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02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76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58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40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28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16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7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27087" y="3357562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9687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687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687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9687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9687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687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87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687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687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2587" indent="-22383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1837" indent="-1793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1887" indent="-138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89087" indent="-1539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46286" indent="-15398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3487" indent="-1095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0687" indent="-1095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7887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087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9687" marR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687" marR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687" marR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9687" marR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9687" marR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687" marR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87" marR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9687" marR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687" marR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2587" marR="0" indent="-22383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1837" marR="0" indent="-1793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31887" marR="0" indent="-1381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89087" marR="0" indent="-1539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46286" marR="0" indent="-15398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03487" marR="0" indent="-1095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0687" marR="0" indent="-1095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17887" marR="0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75087" marR="0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7485061" y="6399212"/>
            <a:ext cx="26828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27087" y="3357562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</a:t>
            </a:r>
          </a:p>
        </p:txBody>
      </p:sp>
      <p:sp>
        <p:nvSpPr>
          <p:cNvPr id="13" name="Shape 13"/>
          <p:cNvSpPr/>
          <p:nvPr/>
        </p:nvSpPr>
        <p:spPr>
          <a:xfrm>
            <a:off x="3132136" y="404812"/>
            <a:ext cx="2735261" cy="27368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" name="Shape 14"/>
          <p:cNvSpPr txBox="1"/>
          <p:nvPr/>
        </p:nvSpPr>
        <p:spPr>
          <a:xfrm>
            <a:off x="4211637" y="4797425"/>
            <a:ext cx="1093787" cy="381000"/>
          </a:xfrm>
          <a:prstGeom prst="rect">
            <a:avLst/>
          </a:prstGeom>
          <a:noFill/>
          <a:ln>
            <a:noFill/>
          </a:ln>
        </p:spPr>
        <p:txBody>
          <a:bodyPr lIns="0" tIns="0" rIns="40625" bIns="0" anchor="t" anchorCtr="0">
            <a:noAutofit/>
          </a:bodyPr>
          <a:lstStyle/>
          <a:p>
            <a: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Лекция III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241623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основа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flow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Большая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кода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иначе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является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реакцией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условно-асинхронны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событий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глубоко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интегрирована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среду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исполнения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38" y="4941007"/>
            <a:ext cx="5600000" cy="17428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898865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364511" cy="496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ru-RU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</a:t>
            </a:r>
            <a:r>
              <a:rPr lang="en-US" sz="3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EventEmitter</a:t>
            </a:r>
            <a:endParaRPr lang="ru-RU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Обработчик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событий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добавляется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функцией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addEventListener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event_id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handler_function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e_capture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,…)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добавить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несколько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обработчиков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событие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Удаляется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помощи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removeEventListener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Простейшие события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68300" y="1790700"/>
            <a:ext cx="8197849" cy="1828800"/>
          </a:xfrm>
          <a:prstGeom prst="rect">
            <a:avLst/>
          </a:prstGeom>
          <a:noFill/>
          <a:ln>
            <a:noFill/>
          </a:ln>
        </p:spPr>
        <p:txBody>
          <a:bodyPr lIns="0" tIns="0" rIns="40625" bIns="0" anchor="t" anchorCtr="0">
            <a:noAutofit/>
          </a:bodyPr>
          <a:lstStyle/>
          <a:p>
            <a: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t:Timer = new Timer(1000,10);</a:t>
            </a:r>
          </a:p>
          <a:p>
            <a: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t.addEventListener(TimerEvent.TIMER,on_timer);</a:t>
            </a:r>
          </a:p>
          <a:p>
            <a: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t.start();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485061" y="6399212"/>
            <a:ext cx="26828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44500" y="3962400"/>
            <a:ext cx="8532900" cy="1117500"/>
          </a:xfrm>
          <a:prstGeom prst="rect">
            <a:avLst/>
          </a:prstGeom>
          <a:noFill/>
          <a:ln>
            <a:noFill/>
          </a:ln>
        </p:spPr>
        <p:txBody>
          <a:bodyPr lIns="0" tIns="0" rIns="40625" bIns="0" anchor="t" anchorCtr="0">
            <a:noAutofit/>
          </a:bodyPr>
          <a:lstStyle/>
          <a:p>
            <a: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function on_timer(event:TimerEvent):void {       </a:t>
            </a:r>
          </a:p>
          <a:p>
            <a: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trace("timer")  </a:t>
            </a:r>
          </a:p>
          <a:p>
            <a: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для графа сцены	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 событий и граф сцены глубоко интегрированы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стадии event flow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Capturing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Targeting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объект не участвует в дисплей-листе, то только targeting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7450" y="1700211"/>
            <a:ext cx="7129462" cy="45513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 делают не все эвенты, а только те, что имеют свойство bubbles=true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Текущую фазу можно узнать из свойства eventPhase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 – из свойств target  и currentTarget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остановить распространение события: stop(Immediate)Propagation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71612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Рендеринг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indent="-344487">
              <a:buSzPct val="98958"/>
            </a:pPr>
            <a:r>
              <a:rPr lang="en-US" dirty="0" err="1"/>
              <a:t>Обновление</a:t>
            </a:r>
            <a:r>
              <a:rPr lang="en-US" dirty="0"/>
              <a:t> </a:t>
            </a:r>
            <a:r>
              <a:rPr lang="en-US" dirty="0" err="1"/>
              <a:t>экрана</a:t>
            </a:r>
            <a:r>
              <a:rPr lang="en-US" dirty="0"/>
              <a:t> </a:t>
            </a:r>
            <a:r>
              <a:rPr lang="en-US" dirty="0" err="1"/>
              <a:t>осуществляется</a:t>
            </a:r>
            <a:r>
              <a:rPr lang="en-US" dirty="0"/>
              <a:t> в </a:t>
            </a:r>
            <a:r>
              <a:rPr lang="en-US" dirty="0" err="1"/>
              <a:t>соответствии</a:t>
            </a:r>
            <a:r>
              <a:rPr lang="en-US" dirty="0"/>
              <a:t> с </a:t>
            </a:r>
            <a:r>
              <a:rPr lang="en-US" dirty="0" err="1"/>
              <a:t>установленным</a:t>
            </a:r>
            <a:r>
              <a:rPr lang="en-US" dirty="0"/>
              <a:t> </a:t>
            </a:r>
            <a:r>
              <a:rPr lang="en-US" dirty="0" smtClean="0"/>
              <a:t>fps</a:t>
            </a:r>
            <a:endParaRPr lang="en-US" sz="3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Event.ENTER_FRAME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Event.RENDER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Анимация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Через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таймеры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Event.ENTER_FRAME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0946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MovieClip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32151" y="2297244"/>
            <a:ext cx="8229600" cy="3256612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indent="-344487">
              <a:buSzPct val="98958"/>
            </a:pPr>
            <a:r>
              <a:rPr lang="ru-RU" dirty="0" smtClean="0"/>
              <a:t>Может экспортироваться из отдельного </a:t>
            </a:r>
            <a:r>
              <a:rPr lang="en-US" dirty="0" err="1" smtClean="0"/>
              <a:t>swf</a:t>
            </a:r>
            <a:r>
              <a:rPr lang="en-US" dirty="0" smtClean="0"/>
              <a:t> </a:t>
            </a:r>
            <a:endParaRPr lang="ru-RU" dirty="0" smtClean="0"/>
          </a:p>
          <a:p>
            <a:pPr indent="-344487">
              <a:buSzPct val="98958"/>
            </a:pPr>
            <a:r>
              <a:rPr lang="en-US" dirty="0" err="1" smtClean="0"/>
              <a:t>DisplayObjectContainer</a:t>
            </a:r>
            <a:endParaRPr lang="en-US" dirty="0" smtClean="0"/>
          </a:p>
          <a:p>
            <a:pPr indent="-344487">
              <a:buSzPct val="98958"/>
            </a:pPr>
            <a:r>
              <a:rPr lang="ru-RU" sz="2800" dirty="0" smtClean="0"/>
              <a:t>Имеет собственную анимацию, </a:t>
            </a:r>
            <a:r>
              <a:rPr lang="ru-RU" sz="2800" dirty="0" smtClean="0"/>
              <a:t>проигрывается синхронно с основным потоком кадров (один </a:t>
            </a:r>
            <a:r>
              <a:rPr lang="en-US" sz="2800" dirty="0" smtClean="0"/>
              <a:t>fps</a:t>
            </a:r>
            <a:r>
              <a:rPr lang="ru-RU" sz="2800" dirty="0" smtClean="0"/>
              <a:t> на всех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31473236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Анимация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On_enter_frame(){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для всех объектов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вычислить время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определить, нужно ли действие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и выполнить его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Сборка мусора	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памятью автоматическое, что не спасает от проблем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Утечки памяти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Высокая нагрузка (частый вызов gc)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Высокая нагрузка (выполнение лишних действий)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Нарушение логики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.swf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 Flash Player(2 шт) или AIR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Flex SDK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ActionScript3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AVM2, JIT-компилятор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Сборка мусора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z:Object = new Object;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a:Array = [z]</a:t>
            </a: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ссылки на z</a:t>
            </a: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z=null; a=[];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можно удалить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Сборка мусора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Сборка мусора выполняется автоматически в неопределенный момент времени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Даже если сборка мусора выполнилась, нет гарантий, что конкретный объект бужет собран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 объект не собран, он полностью жив, несмотря на отсутствие ссылок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GC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вида памяти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(числа, параметры методов и т.п.)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Куча (все что создается через new, в т.ч. неявно)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 работает с кучей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GC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алгоритма</a:t>
            </a:r>
          </a:p>
          <a:p>
            <a:pPr marL="731837" marR="0" lvl="1" indent="-287337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Подсчет ссылок</a:t>
            </a:r>
          </a:p>
          <a:p>
            <a:pPr marL="731837" marR="0" lvl="1" indent="-287337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  <a:p>
            <a:pPr marL="382587" marR="0" lvl="0" indent="-34448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Подсчет ссылок</a:t>
            </a:r>
          </a:p>
          <a:p>
            <a:pPr marL="731837" marR="0" lvl="1" indent="-287337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Просто и быстро, однако проблема с циклическими ссылками:</a:t>
            </a:r>
          </a:p>
          <a:p>
            <a:pPr marL="1131887" marR="0" lvl="2" indent="-2301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a.something = b</a:t>
            </a:r>
          </a:p>
          <a:p>
            <a:pPr marL="1131887" marR="0" lvl="2" indent="-2301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b.something = a</a:t>
            </a:r>
          </a:p>
          <a:p>
            <a:pPr marL="731837" marR="0" lvl="1" indent="-287337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Если счетчик ссылок нулевой, то объект точно можно собирать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GC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27461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9999"/>
              <a:buFont typeface="Arial"/>
              <a:buChar char="•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99358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Начиная с корневых объектов проходит по графу ссылоки помечает их как доступные (mark)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99358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Удаляет все объекты, которые не были помечены(sweep)</a:t>
            </a:r>
          </a:p>
        </p:txBody>
      </p:sp>
      <p:sp>
        <p:nvSpPr>
          <p:cNvPr id="177" name="Shape 177"/>
          <p:cNvSpPr/>
          <p:nvPr/>
        </p:nvSpPr>
        <p:spPr>
          <a:xfrm>
            <a:off x="4357687" y="1557337"/>
            <a:ext cx="4324350" cy="3400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GC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27625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 работает инкрементально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 использует консервативный GC -&gt; возможна фрагментация памяти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Вызвать GC руками нельзя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функция System.gc, которая ничего не делает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115886"/>
            <a:ext cx="8229600" cy="687387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Tri-color marking</a:t>
            </a:r>
          </a:p>
        </p:txBody>
      </p:sp>
      <p:sp>
        <p:nvSpPr>
          <p:cNvPr id="189" name="Shape 189"/>
          <p:cNvSpPr/>
          <p:nvPr/>
        </p:nvSpPr>
        <p:spPr>
          <a:xfrm>
            <a:off x="762000" y="9271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676767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</a:p>
        </p:txBody>
      </p:sp>
      <p:sp>
        <p:nvSpPr>
          <p:cNvPr id="190" name="Shape 190"/>
          <p:cNvSpPr/>
          <p:nvPr/>
        </p:nvSpPr>
        <p:spPr>
          <a:xfrm>
            <a:off x="762000" y="19939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sp>
        <p:nvSpPr>
          <p:cNvPr id="191" name="Shape 191"/>
          <p:cNvSpPr/>
          <p:nvPr/>
        </p:nvSpPr>
        <p:spPr>
          <a:xfrm>
            <a:off x="1981200" y="19939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1206500" y="1460499"/>
            <a:ext cx="38099" cy="4572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1371599" y="1473200"/>
            <a:ext cx="774700" cy="4317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4" name="Shape 194"/>
          <p:cNvSpPr/>
          <p:nvPr/>
        </p:nvSpPr>
        <p:spPr>
          <a:xfrm>
            <a:off x="762000" y="30607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cxnSp>
        <p:nvCxnSpPr>
          <p:cNvPr id="195" name="Shape 195"/>
          <p:cNvCxnSpPr/>
          <p:nvPr/>
        </p:nvCxnSpPr>
        <p:spPr>
          <a:xfrm rot="10800000" flipH="1">
            <a:off x="1079500" y="2539999"/>
            <a:ext cx="38099" cy="4572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4876800" y="9271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000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</a:p>
        </p:txBody>
      </p:sp>
      <p:sp>
        <p:nvSpPr>
          <p:cNvPr id="197" name="Shape 197"/>
          <p:cNvSpPr/>
          <p:nvPr/>
        </p:nvSpPr>
        <p:spPr>
          <a:xfrm>
            <a:off x="4876800" y="19939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676767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sp>
        <p:nvSpPr>
          <p:cNvPr id="198" name="Shape 198"/>
          <p:cNvSpPr/>
          <p:nvPr/>
        </p:nvSpPr>
        <p:spPr>
          <a:xfrm>
            <a:off x="6096000" y="19939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676767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cxnSp>
        <p:nvCxnSpPr>
          <p:cNvPr id="199" name="Shape 199"/>
          <p:cNvCxnSpPr/>
          <p:nvPr/>
        </p:nvCxnSpPr>
        <p:spPr>
          <a:xfrm rot="10800000" flipH="1">
            <a:off x="5321300" y="1460499"/>
            <a:ext cx="38099" cy="4572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5486399" y="1473200"/>
            <a:ext cx="774700" cy="4317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01" name="Shape 201"/>
          <p:cNvSpPr/>
          <p:nvPr/>
        </p:nvSpPr>
        <p:spPr>
          <a:xfrm>
            <a:off x="4876800" y="30607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cxnSp>
        <p:nvCxnSpPr>
          <p:cNvPr id="202" name="Shape 202"/>
          <p:cNvCxnSpPr/>
          <p:nvPr/>
        </p:nvCxnSpPr>
        <p:spPr>
          <a:xfrm rot="10800000" flipH="1">
            <a:off x="5194300" y="2539999"/>
            <a:ext cx="38099" cy="4572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3429000" y="1892300"/>
            <a:ext cx="1117599" cy="673099"/>
          </a:xfrm>
          <a:prstGeom prst="rightArrow">
            <a:avLst>
              <a:gd name="adj1" fmla="val 10800"/>
              <a:gd name="adj2" fmla="val 7344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774700" y="41275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000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</a:p>
        </p:txBody>
      </p:sp>
      <p:sp>
        <p:nvSpPr>
          <p:cNvPr id="205" name="Shape 205"/>
          <p:cNvSpPr/>
          <p:nvPr/>
        </p:nvSpPr>
        <p:spPr>
          <a:xfrm>
            <a:off x="774700" y="51943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000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sp>
        <p:nvSpPr>
          <p:cNvPr id="206" name="Shape 206"/>
          <p:cNvSpPr/>
          <p:nvPr/>
        </p:nvSpPr>
        <p:spPr>
          <a:xfrm>
            <a:off x="1993900" y="51943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000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cxnSp>
        <p:nvCxnSpPr>
          <p:cNvPr id="207" name="Shape 207"/>
          <p:cNvCxnSpPr/>
          <p:nvPr/>
        </p:nvCxnSpPr>
        <p:spPr>
          <a:xfrm rot="10800000" flipH="1">
            <a:off x="1219200" y="4660899"/>
            <a:ext cx="38099" cy="4572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1384299" y="4673600"/>
            <a:ext cx="774700" cy="4317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09" name="Shape 209"/>
          <p:cNvSpPr/>
          <p:nvPr/>
        </p:nvSpPr>
        <p:spPr>
          <a:xfrm>
            <a:off x="774700" y="62611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676767"/>
          </a:solidFill>
          <a:ln w="9525" cap="flat">
            <a:solidFill>
              <a:srgbClr val="6767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cxnSp>
        <p:nvCxnSpPr>
          <p:cNvPr id="210" name="Shape 210"/>
          <p:cNvCxnSpPr/>
          <p:nvPr/>
        </p:nvCxnSpPr>
        <p:spPr>
          <a:xfrm rot="10800000" flipH="1">
            <a:off x="1092200" y="5740399"/>
            <a:ext cx="38099" cy="4572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11" name="Shape 211"/>
          <p:cNvCxnSpPr/>
          <p:nvPr/>
        </p:nvCxnSpPr>
        <p:spPr>
          <a:xfrm>
            <a:off x="381000" y="3898900"/>
            <a:ext cx="8242300" cy="635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Shape 212"/>
          <p:cNvSpPr/>
          <p:nvPr/>
        </p:nvSpPr>
        <p:spPr>
          <a:xfrm>
            <a:off x="5041900" y="41275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000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E6E6E6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</a:p>
        </p:txBody>
      </p:sp>
      <p:sp>
        <p:nvSpPr>
          <p:cNvPr id="213" name="Shape 213"/>
          <p:cNvSpPr/>
          <p:nvPr/>
        </p:nvSpPr>
        <p:spPr>
          <a:xfrm>
            <a:off x="5041900" y="51943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000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sp>
        <p:nvSpPr>
          <p:cNvPr id="214" name="Shape 214"/>
          <p:cNvSpPr/>
          <p:nvPr/>
        </p:nvSpPr>
        <p:spPr>
          <a:xfrm>
            <a:off x="6261100" y="51943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0000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cxnSp>
        <p:nvCxnSpPr>
          <p:cNvPr id="215" name="Shape 215"/>
          <p:cNvCxnSpPr/>
          <p:nvPr/>
        </p:nvCxnSpPr>
        <p:spPr>
          <a:xfrm rot="10800000" flipH="1">
            <a:off x="5486400" y="4660899"/>
            <a:ext cx="38099" cy="4572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16" name="Shape 216"/>
          <p:cNvCxnSpPr/>
          <p:nvPr/>
        </p:nvCxnSpPr>
        <p:spPr>
          <a:xfrm rot="10800000">
            <a:off x="5651499" y="4673600"/>
            <a:ext cx="774700" cy="4317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17" name="Shape 217"/>
          <p:cNvSpPr/>
          <p:nvPr/>
        </p:nvSpPr>
        <p:spPr>
          <a:xfrm>
            <a:off x="5041900" y="62611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000000"/>
          </a:solidFill>
          <a:ln w="9525" cap="flat">
            <a:solidFill>
              <a:srgbClr val="67676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cxnSp>
        <p:nvCxnSpPr>
          <p:cNvPr id="218" name="Shape 218"/>
          <p:cNvCxnSpPr/>
          <p:nvPr/>
        </p:nvCxnSpPr>
        <p:spPr>
          <a:xfrm rot="10800000" flipH="1">
            <a:off x="5359400" y="5740399"/>
            <a:ext cx="38099" cy="4572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19" name="Shape 219"/>
          <p:cNvSpPr/>
          <p:nvPr/>
        </p:nvSpPr>
        <p:spPr>
          <a:xfrm>
            <a:off x="3517900" y="5092700"/>
            <a:ext cx="1117599" cy="673099"/>
          </a:xfrm>
          <a:prstGeom prst="rightArrow">
            <a:avLst>
              <a:gd name="adj1" fmla="val 10800"/>
              <a:gd name="adj2" fmla="val 7344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171700" y="30607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sp>
        <p:nvSpPr>
          <p:cNvPr id="221" name="Shape 221"/>
          <p:cNvSpPr/>
          <p:nvPr/>
        </p:nvSpPr>
        <p:spPr>
          <a:xfrm>
            <a:off x="6286500" y="30607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sp>
        <p:nvSpPr>
          <p:cNvPr id="222" name="Shape 222"/>
          <p:cNvSpPr/>
          <p:nvPr/>
        </p:nvSpPr>
        <p:spPr>
          <a:xfrm>
            <a:off x="2171700" y="62611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sp>
        <p:nvSpPr>
          <p:cNvPr id="223" name="Shape 223"/>
          <p:cNvSpPr/>
          <p:nvPr/>
        </p:nvSpPr>
        <p:spPr>
          <a:xfrm>
            <a:off x="6400800" y="6273800"/>
            <a:ext cx="1117599" cy="469899"/>
          </a:xfrm>
          <a:prstGeom prst="roundRect">
            <a:avLst>
              <a:gd name="adj" fmla="val 8756"/>
            </a:avLst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485061" y="6399212"/>
            <a:ext cx="268286" cy="2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92275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Слабые ссылки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5013325"/>
            <a:ext cx="8229600" cy="1844674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участвуют в маркировке</a:t>
            </a:r>
          </a:p>
        </p:txBody>
      </p:sp>
      <p:sp>
        <p:nvSpPr>
          <p:cNvPr id="231" name="Shape 231"/>
          <p:cNvSpPr/>
          <p:nvPr/>
        </p:nvSpPr>
        <p:spPr>
          <a:xfrm>
            <a:off x="1908175" y="1341437"/>
            <a:ext cx="4591050" cy="32861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Слабые ссылки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Используются для событий (последний параметр addEventListener)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Ключи в Dictionary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195386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Слабые ссылки в обработчиках событий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28600" y="1562100"/>
            <a:ext cx="8674100" cy="2730500"/>
          </a:xfrm>
          <a:prstGeom prst="rect">
            <a:avLst/>
          </a:prstGeom>
          <a:noFill/>
          <a:ln>
            <a:noFill/>
          </a:ln>
        </p:spPr>
        <p:txBody>
          <a:bodyPr lIns="0" tIns="0" rIns="40625" bIns="0" anchor="t" anchorCtr="0">
            <a:noAutofit/>
          </a:bodyPr>
          <a:lstStyle/>
          <a:p>
            <a: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Player extends MovieClip {  </a:t>
            </a:r>
          </a:p>
          <a:p>
            <a:pPr marL="4968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function initPlayer():void {</a:t>
            </a:r>
          </a:p>
          <a:p>
            <a:pPr marL="4968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stage.addEventListener(KeyboardEvent.KEY_DOWN, onKeyDown);  } </a:t>
            </a:r>
          </a:p>
          <a:p>
            <a:endParaRPr lang="en-US" sz="1800" b="0" i="0" u="none" strike="noStrike" cap="none" baseline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968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function onKeyDown(e:Event):void { /* ... */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44" name="Shape 244"/>
          <p:cNvSpPr/>
          <p:nvPr/>
        </p:nvSpPr>
        <p:spPr>
          <a:xfrm>
            <a:off x="1003300" y="4368800"/>
            <a:ext cx="1460500" cy="647700"/>
          </a:xfrm>
          <a:prstGeom prst="roundRect">
            <a:avLst>
              <a:gd name="adj" fmla="val 6352"/>
            </a:avLst>
          </a:prstGeom>
          <a:solidFill>
            <a:schemeClr val="accen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</a:p>
        </p:txBody>
      </p:sp>
      <p:sp>
        <p:nvSpPr>
          <p:cNvPr id="245" name="Shape 245"/>
          <p:cNvSpPr/>
          <p:nvPr/>
        </p:nvSpPr>
        <p:spPr>
          <a:xfrm>
            <a:off x="3187700" y="4368800"/>
            <a:ext cx="1460500" cy="647700"/>
          </a:xfrm>
          <a:prstGeom prst="roundRect">
            <a:avLst>
              <a:gd name="adj" fmla="val 6352"/>
            </a:avLst>
          </a:prstGeom>
          <a:solidFill>
            <a:schemeClr val="accen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40625" bIns="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>
            <a:off x="2552700" y="4673600"/>
            <a:ext cx="546099" cy="23812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47" name="Shape 247"/>
          <p:cNvSpPr txBox="1"/>
          <p:nvPr/>
        </p:nvSpPr>
        <p:spPr>
          <a:xfrm>
            <a:off x="419100" y="5600700"/>
            <a:ext cx="7535862" cy="381000"/>
          </a:xfrm>
          <a:prstGeom prst="rect">
            <a:avLst/>
          </a:prstGeom>
          <a:noFill/>
          <a:ln>
            <a:noFill/>
          </a:ln>
        </p:spPr>
        <p:txBody>
          <a:bodyPr lIns="0" tIns="0" rIns="40625" bIns="0" anchor="t" anchorCtr="0">
            <a:noAutofit/>
          </a:bodyPr>
          <a:lstStyle/>
          <a:p>
            <a: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stage.addEventListener(KeyboardEvent.KEY_DOWN, onKeyDown, false, 0, </a:t>
            </a:r>
            <a:r>
              <a:rPr lang="en-US" sz="1800" b="0" i="0" u="none" strike="noStrike" cap="none" baseline="0">
                <a:solidFill>
                  <a:srgbClr val="CE3B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90486"/>
            <a:ext cx="8229600" cy="1509711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Используем  flex SDK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Flash Player debugger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Требования: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Точка входа в безымянном package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Точка входа – единственный публичный класс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Точка входа – наследник Sprite или MovieClip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320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95287" y="908050"/>
            <a:ext cx="8229600" cy="594994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package {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flash.display.Sprite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flash.text.TextField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HelloWorldAs3 extends Sprite {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public function HelloWorldAs3() {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textField:TextField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TextField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textField.text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"Hello, World";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addChild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textField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}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71612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classes</a:t>
            </a:r>
          </a:p>
        </p:txBody>
      </p:sp>
      <p:sp>
        <p:nvSpPr>
          <p:cNvPr id="38" name="Shape 38"/>
          <p:cNvSpPr/>
          <p:nvPr/>
        </p:nvSpPr>
        <p:spPr>
          <a:xfrm>
            <a:off x="1258887" y="1412875"/>
            <a:ext cx="6838950" cy="464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 сцены</a:t>
            </a:r>
          </a:p>
        </p:txBody>
      </p:sp>
      <p:grpSp>
        <p:nvGrpSpPr>
          <p:cNvPr id="44" name="Shape 44"/>
          <p:cNvGrpSpPr/>
          <p:nvPr/>
        </p:nvGrpSpPr>
        <p:grpSpPr>
          <a:xfrm>
            <a:off x="3635375" y="1268412"/>
            <a:ext cx="1512886" cy="914400"/>
            <a:chOff x="0" y="0"/>
            <a:chExt cx="1512886" cy="914400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1512886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endParaRPr/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222250" y="279400"/>
              <a:ext cx="1066799" cy="3556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78025" bIns="38100" anchor="ctr" anchorCtr="0">
              <a:noAutofit/>
            </a:bodyPr>
            <a:lstStyle/>
            <a:p>
              <a:pPr marL="1587" marR="0" lvl="0" indent="-1587" algn="ctr" rtl="0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stage</a:t>
              </a:r>
            </a:p>
          </p:txBody>
        </p:sp>
      </p:grpSp>
      <p:cxnSp>
        <p:nvCxnSpPr>
          <p:cNvPr id="47" name="Shape 47"/>
          <p:cNvCxnSpPr/>
          <p:nvPr/>
        </p:nvCxnSpPr>
        <p:spPr>
          <a:xfrm rot="10800000" flipH="1">
            <a:off x="4392612" y="2182811"/>
            <a:ext cx="1587" cy="669925"/>
          </a:xfrm>
          <a:prstGeom prst="straightConnector1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8" name="Shape 48"/>
          <p:cNvGrpSpPr/>
          <p:nvPr/>
        </p:nvGrpSpPr>
        <p:grpSpPr>
          <a:xfrm>
            <a:off x="1114425" y="2517775"/>
            <a:ext cx="1873250" cy="914400"/>
            <a:chOff x="0" y="0"/>
            <a:chExt cx="1871662" cy="9144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1871662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274637" y="298450"/>
              <a:ext cx="13208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78025" bIns="38100" anchor="ctr" anchorCtr="0">
              <a:noAutofit/>
            </a:bodyPr>
            <a:lstStyle/>
            <a:p>
              <a:pPr marL="1587" marR="0" lvl="0" indent="-1587" algn="ctr" rtl="0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US" sz="16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DisplayObject</a:t>
              </a:r>
            </a:p>
          </p:txBody>
        </p:sp>
      </p:grpSp>
      <p:grpSp>
        <p:nvGrpSpPr>
          <p:cNvPr id="51" name="Shape 51"/>
          <p:cNvGrpSpPr/>
          <p:nvPr/>
        </p:nvGrpSpPr>
        <p:grpSpPr>
          <a:xfrm>
            <a:off x="3384550" y="2852736"/>
            <a:ext cx="2016124" cy="914400"/>
            <a:chOff x="0" y="0"/>
            <a:chExt cx="2016124" cy="9144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016124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296862" y="177800"/>
              <a:ext cx="1422400" cy="558799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78025" bIns="38100" anchor="ctr" anchorCtr="0">
              <a:noAutofit/>
            </a:bodyPr>
            <a:lstStyle/>
            <a:p>
              <a:pPr marL="1587" marR="0" lvl="0" indent="-1587" algn="ctr" rtl="0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US" sz="16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DisplayObjectContainer</a:t>
              </a:r>
            </a:p>
          </p:txBody>
        </p:sp>
      </p:grpSp>
      <p:grpSp>
        <p:nvGrpSpPr>
          <p:cNvPr id="54" name="Shape 54"/>
          <p:cNvGrpSpPr/>
          <p:nvPr/>
        </p:nvGrpSpPr>
        <p:grpSpPr>
          <a:xfrm>
            <a:off x="5940425" y="2486025"/>
            <a:ext cx="1944687" cy="914400"/>
            <a:chOff x="0" y="0"/>
            <a:chExt cx="1944687" cy="914400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1944687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285750" y="298450"/>
              <a:ext cx="1371599" cy="3175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78025" bIns="38100" anchor="ctr" anchorCtr="0">
              <a:noAutofit/>
            </a:bodyPr>
            <a:lstStyle/>
            <a:p>
              <a:pPr marL="1587" marR="0" lvl="0" indent="-1587" algn="ctr" rtl="0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US" sz="16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DisplayObject</a:t>
              </a:r>
            </a:p>
          </p:txBody>
        </p:sp>
      </p:grpSp>
      <p:cxnSp>
        <p:nvCxnSpPr>
          <p:cNvPr id="57" name="Shape 57"/>
          <p:cNvCxnSpPr/>
          <p:nvPr/>
        </p:nvCxnSpPr>
        <p:spPr>
          <a:xfrm rot="10800000" flipH="1">
            <a:off x="2411411" y="2049462"/>
            <a:ext cx="1446211" cy="658812"/>
          </a:xfrm>
          <a:prstGeom prst="straightConnector1">
            <a:avLst/>
          </a:pr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8" name="Shape 58"/>
          <p:cNvSpPr/>
          <p:nvPr/>
        </p:nvSpPr>
        <p:spPr>
          <a:xfrm rot="10800000">
            <a:off x="4391024" y="1725611"/>
            <a:ext cx="2520950" cy="1216024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2406650" y="4941887"/>
            <a:ext cx="1873249" cy="914400"/>
            <a:chOff x="0" y="0"/>
            <a:chExt cx="1873249" cy="914400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1873249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endParaRPr/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276225" y="298450"/>
              <a:ext cx="13208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78025" bIns="38100" anchor="ctr" anchorCtr="0">
              <a:noAutofit/>
            </a:bodyPr>
            <a:lstStyle/>
            <a:p>
              <a:pPr marL="1587" marR="0" lvl="0" indent="-1587" algn="ctr" rtl="0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US" sz="16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DisplayObject</a:t>
              </a:r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4640262" y="4941887"/>
            <a:ext cx="1871662" cy="914400"/>
            <a:chOff x="0" y="0"/>
            <a:chExt cx="1871662" cy="914400"/>
          </a:xfrm>
        </p:grpSpPr>
        <p:sp>
          <p:nvSpPr>
            <p:cNvPr id="63" name="Shape 63"/>
            <p:cNvSpPr/>
            <p:nvPr/>
          </p:nvSpPr>
          <p:spPr>
            <a:xfrm>
              <a:off x="0" y="0"/>
              <a:ext cx="1871662" cy="91440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274637" y="298450"/>
              <a:ext cx="13208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78025" bIns="38100" anchor="ctr" anchorCtr="0">
              <a:noAutofit/>
            </a:bodyPr>
            <a:lstStyle/>
            <a:p>
              <a:pPr marL="1587" marR="0" lvl="0" indent="-1587" algn="ctr" rtl="0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US" sz="16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DisplayObject</a:t>
              </a:r>
            </a:p>
          </p:txBody>
        </p:sp>
      </p:grpSp>
      <p:sp>
        <p:nvSpPr>
          <p:cNvPr id="65" name="Shape 65"/>
          <p:cNvSpPr/>
          <p:nvPr/>
        </p:nvSpPr>
        <p:spPr>
          <a:xfrm rot="10800000" flipH="1">
            <a:off x="3343275" y="3309937"/>
            <a:ext cx="1049337" cy="208915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4392611" y="3309937"/>
            <a:ext cx="1182687" cy="208915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>
            <a:solidFill>
              <a:srgbClr val="4A7EBB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3200"/>
            <a:ext cx="8229600" cy="993774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 сцены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5661024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addChild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добавляет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removeChild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удаляет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Свойство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parent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Свойство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stage: null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дисплей-листе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Каждому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объекту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сопоставлена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«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глубина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32714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Z-order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68312" y="3860800"/>
            <a:ext cx="8229600" cy="299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addChildAt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get/setChildIndex</a:t>
            </a:r>
          </a:p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глубины идут подряд!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x="2994025" y="2060575"/>
            <a:ext cx="1800225" cy="936624"/>
            <a:chOff x="0" y="0"/>
            <a:chExt cx="1800225" cy="936624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1800225" cy="936624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265112" y="290512"/>
              <a:ext cx="12700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78025" bIns="38100" anchor="ctr" anchorCtr="0">
              <a:noAutofit/>
            </a:bodyPr>
            <a:lstStyle/>
            <a:p>
              <a:pPr marL="1587" marR="0" lvl="0" indent="-1587" algn="ctr" rtl="0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82" name="Shape 82"/>
          <p:cNvGrpSpPr/>
          <p:nvPr/>
        </p:nvGrpSpPr>
        <p:grpSpPr>
          <a:xfrm>
            <a:off x="4217987" y="1844675"/>
            <a:ext cx="1152525" cy="1512886"/>
            <a:chOff x="0" y="0"/>
            <a:chExt cx="1152525" cy="1512886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152525" cy="1512886"/>
            </a:xfrm>
            <a:prstGeom prst="ellipse">
              <a:avLst/>
            </a:prstGeom>
            <a:solidFill>
              <a:srgbClr val="C0504D"/>
            </a:solidFill>
            <a:ln w="25400" cap="flat">
              <a:solidFill>
                <a:srgbClr val="8C38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169861" y="577850"/>
              <a:ext cx="812799" cy="3556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78025" bIns="38100" anchor="ctr" anchorCtr="0">
              <a:noAutofit/>
            </a:bodyPr>
            <a:lstStyle/>
            <a:p>
              <a:pPr marL="1587" marR="0" lvl="0" indent="-1587" algn="ctr" rtl="0">
                <a:lnSpc>
                  <a:spcPct val="100000"/>
                </a:lnSpc>
                <a:spcBef>
                  <a:spcPts val="0"/>
                </a:spcBef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726478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ctr" anchorCtr="0">
            <a:noAutofit/>
          </a:bodyPr>
          <a:lstStyle/>
          <a:p>
            <a:pPr marL="39687" marR="0" lvl="0" indent="-1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флеш-плеера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891915"/>
            <a:ext cx="8229600" cy="5786203"/>
          </a:xfrm>
          <a:prstGeom prst="rect">
            <a:avLst/>
          </a:prstGeom>
          <a:noFill/>
          <a:ln>
            <a:noFill/>
          </a:ln>
        </p:spPr>
        <p:txBody>
          <a:bodyPr lIns="91425" tIns="45700" rIns="132075" bIns="45700" anchor="t" anchorCtr="0">
            <a:noAutofit/>
          </a:bodyPr>
          <a:lstStyle/>
          <a:p>
            <a:pPr marL="382587" marR="0" lvl="0" indent="-344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Работает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одном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потоке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асинхронными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вызовами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Никакой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параллельной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обработки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11.4)</a:t>
            </a: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выполняется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синхронный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ничего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происходит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выполняется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дольше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фиксированного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времени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исключение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1837" marR="0" lvl="1" indent="-28733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ru-RU" dirty="0" smtClean="0"/>
              <a:t>Кадры фиксированной длины</a:t>
            </a:r>
          </a:p>
          <a:p>
            <a:pPr lvl="2" indent="-287337">
              <a:spcBef>
                <a:spcPts val="700"/>
              </a:spcBef>
              <a:buSzPct val="101190"/>
            </a:pPr>
            <a:r>
              <a:rPr lang="ru-RU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Этап</a:t>
            </a:r>
            <a:r>
              <a:rPr lang="ru-RU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обработки событий</a:t>
            </a:r>
          </a:p>
          <a:p>
            <a:pPr lvl="2" indent="-287337">
              <a:spcBef>
                <a:spcPts val="700"/>
              </a:spcBef>
              <a:buSzPct val="101190"/>
            </a:pPr>
            <a:r>
              <a:rPr lang="ru-RU" baseline="0" dirty="0" smtClean="0"/>
              <a:t>Рендер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4F81BD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638</Words>
  <Application>Microsoft Office PowerPoint</Application>
  <PresentationFormat>On-screen Show (4:3)</PresentationFormat>
  <Paragraphs>184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/>
      <vt:lpstr>Flash</vt:lpstr>
      <vt:lpstr>Flash</vt:lpstr>
      <vt:lpstr>Hello World</vt:lpstr>
      <vt:lpstr>Hello World</vt:lpstr>
      <vt:lpstr>Display classes</vt:lpstr>
      <vt:lpstr>Граф сцены</vt:lpstr>
      <vt:lpstr>Граф сцены</vt:lpstr>
      <vt:lpstr>Z-order</vt:lpstr>
      <vt:lpstr>Работа флеш-плеера </vt:lpstr>
      <vt:lpstr>События</vt:lpstr>
      <vt:lpstr>Event flow</vt:lpstr>
      <vt:lpstr>Простейшие события</vt:lpstr>
      <vt:lpstr>События для графа сцены </vt:lpstr>
      <vt:lpstr>Event flow</vt:lpstr>
      <vt:lpstr>Event flow</vt:lpstr>
      <vt:lpstr>Рендеринг </vt:lpstr>
      <vt:lpstr>MovieClip </vt:lpstr>
      <vt:lpstr>Анимация</vt:lpstr>
      <vt:lpstr>Сборка мусора </vt:lpstr>
      <vt:lpstr>Сборка мусора</vt:lpstr>
      <vt:lpstr>Сборка мусора</vt:lpstr>
      <vt:lpstr>Работа GC</vt:lpstr>
      <vt:lpstr>Работа GC</vt:lpstr>
      <vt:lpstr>Работа GC</vt:lpstr>
      <vt:lpstr>Работа GC</vt:lpstr>
      <vt:lpstr> Tri-color marking</vt:lpstr>
      <vt:lpstr>Слабые ссылки</vt:lpstr>
      <vt:lpstr>Слабые ссылки</vt:lpstr>
      <vt:lpstr>Слабые ссылки в обработчиках событий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</dc:title>
  <dc:creator>sergey</dc:creator>
  <cp:lastModifiedBy>sergey</cp:lastModifiedBy>
  <cp:revision>3</cp:revision>
  <dcterms:modified xsi:type="dcterms:W3CDTF">2014-09-16T20:35:19Z</dcterms:modified>
</cp:coreProperties>
</file>