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4"/><Relationship Target="../media/image09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945124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Работа с БД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Лекция VIII</a:t>
            </a:r>
          </a:p>
        </p:txBody>
      </p:sp>
      <p:sp>
        <p:nvSpPr>
          <p:cNvPr id="25" name="Shape 25"/>
          <p:cNvSpPr/>
          <p:nvPr/>
        </p:nvSpPr>
        <p:spPr>
          <a:xfrm>
            <a:off y="351998" x="3334398"/>
            <a:ext cy="2311599" cx="23335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74643" x="457200"/>
            <a:ext cy="570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Индексы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077900" x="457200"/>
            <a:ext cy="5490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CREATE INDEX CONCURRENTLY index_user_transactions_after_date_on_created_at ON user_transactions USING btree (created_at) WHERE created_at &gt; '2012-06-01 00:00:00'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Различные типы индексов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b-tree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hash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пространственные (R-tree, GiST)</a:t>
            </a:r>
          </a:p>
          <a:p>
            <a:pPr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74646" x="457200"/>
            <a:ext cy="7716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Индексы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119825" x="457200"/>
            <a:ext cy="5447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Для операций со всей таблицей индексы не нужны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Для максимально быстрого поиска нужно чтобы данные были упорядочены относительно индекса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В  postgresql операция  CLUSTER</a:t>
            </a:r>
          </a:p>
          <a:p>
            <a:pPr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Со временем согласованность данных ухудшается, необходимо делать регулярно</a:t>
            </a:r>
          </a:p>
        </p:txBody>
      </p:sp>
      <p:sp>
        <p:nvSpPr>
          <p:cNvPr id="98" name="Shape 98"/>
          <p:cNvSpPr/>
          <p:nvPr/>
        </p:nvSpPr>
        <p:spPr>
          <a:xfrm>
            <a:off y="3793725" x="1714500"/>
            <a:ext cy="2057400" cx="5715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74649" x="457200"/>
            <a:ext cy="769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Кэширование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312650" x="457200"/>
            <a:ext cy="5255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Основная нагрузка ложится на диск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Полезно держать кэш в памяти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 memcached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Широко используется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Работает по сети, может находиться на отдельном сервере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хранит пары ключ-значение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хорошо масштабируется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Нет возможности восстановления данных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Может возникать проблема синхронизации данных между кешем и базой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74647" x="457200"/>
            <a:ext cy="940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Хранение данных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1408625" x="457200"/>
            <a:ext cy="894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Реляционное</a:t>
            </a:r>
          </a:p>
        </p:txBody>
      </p:sp>
      <p:sp>
        <p:nvSpPr>
          <p:cNvPr id="111" name="Shape 111"/>
          <p:cNvSpPr/>
          <p:nvPr/>
        </p:nvSpPr>
        <p:spPr>
          <a:xfrm>
            <a:off y="2303525" x="1022662"/>
            <a:ext cy="4229100" cx="74199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74646" x="457200"/>
            <a:ext cy="773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Хранение данных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Преимущества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Простота реализации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Простота анализа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Множество средств работы с БД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Недостатки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Высокая нагрузка на БД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74645" x="457200"/>
            <a:ext cy="7418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Хранение данных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293450" x="457200"/>
            <a:ext cy="1229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Гибридное: хранение нереляционных данных в реляционной БД</a:t>
            </a:r>
          </a:p>
        </p:txBody>
      </p:sp>
      <p:sp>
        <p:nvSpPr>
          <p:cNvPr id="124" name="Shape 124"/>
          <p:cNvSpPr/>
          <p:nvPr/>
        </p:nvSpPr>
        <p:spPr>
          <a:xfrm>
            <a:off y="2429750" x="804850"/>
            <a:ext cy="4191000" cx="75342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274651" x="457200"/>
            <a:ext cy="6548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Хранение данных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1282975" x="457200"/>
            <a:ext cy="52848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Премущество</a:t>
            </a:r>
          </a:p>
          <a:p>
            <a:pPr rtl="0" lvl="0">
              <a:buNone/>
            </a:pPr>
            <a:r>
              <a:rPr sz="2400" lang="en"/>
              <a:t>	Меньшая нагрузка на базу</a:t>
            </a:r>
          </a:p>
          <a:p>
            <a:pPr rtl="0" lvl="0">
              <a:buNone/>
            </a:pPr>
            <a:r>
              <a:rPr sz="2400" lang="en"/>
              <a:t>Недостаток</a:t>
            </a:r>
          </a:p>
          <a:p>
            <a:pPr rtl="0" lvl="0">
              <a:buNone/>
            </a:pPr>
            <a:r>
              <a:rPr sz="2400" lang="en"/>
              <a:t>	Более сложный и трудоемкий анализ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Современные БД поддерживают гибридную модель</a:t>
            </a:r>
          </a:p>
          <a:p>
            <a:pPr rtl="0" lvl="0">
              <a:buNone/>
            </a:pPr>
            <a:r>
              <a:rPr sz="2400" lang="en"/>
              <a:t>тип JSON в Postgresql</a:t>
            </a:r>
          </a:p>
          <a:p>
            <a:pPr rtl="0" lvl="0">
              <a:buNone/>
            </a:pPr>
            <a:r>
              <a:rPr sz="2400" lang="en"/>
              <a:t>Можно манипулировать JSON-данными в запросах:</a:t>
            </a:r>
          </a:p>
          <a:p>
            <a:r>
              <a:t/>
            </a:r>
          </a:p>
          <a:p>
            <a:pPr>
              <a:buNone/>
            </a:pPr>
            <a:r>
              <a:rPr sz="2400" lang="en">
                <a:latin typeface="Verdana"/>
                <a:ea typeface="Verdana"/>
                <a:cs typeface="Verdana"/>
                <a:sym typeface="Verdana"/>
              </a:rPr>
              <a:t>'{"a":[1,2,3],"b":[4,5,6]}'::json#&gt;'{a,2}'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156324" x="457200"/>
            <a:ext cy="8603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Работа с данными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1115450" x="457200"/>
            <a:ext cy="5452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ORM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ActiveRecord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Строке таблицы соответсвует instance объекта  ORM-модели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Объект соответсвующий таблице содержит набор CRUD-методов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User.find(:all,:conditions=&gt;”user_id=42”,:select=&gt;”level”)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Работа с SQL  напрямую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Небезопасно (sql-injection итп)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нет проверки ошибок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требует дополнительного кода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однако иногда нужно для обеспечения производительности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274646" x="457200"/>
            <a:ext cy="7799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NoSQL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1292525" x="457200"/>
            <a:ext cy="5275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БД с нереляционной моделью хранения данных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key-value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document-oriented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…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Преимущества: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Высокая производитеьность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горизонтальная масштабируемость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274646" x="457200"/>
            <a:ext cy="766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MongoDB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1040850" x="457200"/>
            <a:ext cy="5526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Документно-ориентированная БД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Данные представлены в вдие коллекций документов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Коллекция - аналог таблицы RDBMS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Нет единой схемы коллекции (документы могут содержать разные поля)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Данные представлены в виде BSON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Поддерживаются индексы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Собственный язык запросов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416920" x="457200"/>
            <a:ext cy="710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Общая структура</a:t>
            </a:r>
          </a:p>
        </p:txBody>
      </p:sp>
      <p:sp>
        <p:nvSpPr>
          <p:cNvPr id="31" name="Shape 31"/>
          <p:cNvSpPr/>
          <p:nvPr/>
        </p:nvSpPr>
        <p:spPr>
          <a:xfrm>
            <a:off y="1665475" x="457200"/>
            <a:ext cy="2182248" cx="7992539"/>
          </a:xfrm>
          <a:prstGeom prst="cloud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2" name="Shape 32"/>
          <p:cNvSpPr/>
          <p:nvPr/>
        </p:nvSpPr>
        <p:spPr>
          <a:xfrm>
            <a:off y="2273950" x="2741550"/>
            <a:ext cy="894899" cx="1509000"/>
          </a:xfrm>
          <a:prstGeom prst="rect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Клиент </a:t>
            </a:r>
          </a:p>
        </p:txBody>
      </p:sp>
      <p:sp>
        <p:nvSpPr>
          <p:cNvPr id="33" name="Shape 33"/>
          <p:cNvSpPr/>
          <p:nvPr/>
        </p:nvSpPr>
        <p:spPr>
          <a:xfrm>
            <a:off y="2273950" x="4471375"/>
            <a:ext cy="894899" cx="1509000"/>
          </a:xfrm>
          <a:prstGeom prst="rect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Клиент </a:t>
            </a:r>
          </a:p>
        </p:txBody>
      </p:sp>
      <p:sp>
        <p:nvSpPr>
          <p:cNvPr id="34" name="Shape 34"/>
          <p:cNvSpPr/>
          <p:nvPr/>
        </p:nvSpPr>
        <p:spPr>
          <a:xfrm>
            <a:off y="2273950" x="6150600"/>
            <a:ext cy="894899" cx="1509000"/>
          </a:xfrm>
          <a:prstGeom prst="rect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Клиент </a:t>
            </a:r>
          </a:p>
        </p:txBody>
      </p:sp>
      <p:sp>
        <p:nvSpPr>
          <p:cNvPr id="35" name="Shape 35"/>
          <p:cNvSpPr/>
          <p:nvPr/>
        </p:nvSpPr>
        <p:spPr>
          <a:xfrm>
            <a:off y="2273950" x="963350"/>
            <a:ext cy="894899" cx="1509000"/>
          </a:xfrm>
          <a:prstGeom prst="rect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Клиент </a:t>
            </a:r>
          </a:p>
        </p:txBody>
      </p:sp>
      <p:sp>
        <p:nvSpPr>
          <p:cNvPr id="36" name="Shape 36"/>
          <p:cNvSpPr/>
          <p:nvPr/>
        </p:nvSpPr>
        <p:spPr>
          <a:xfrm>
            <a:off y="4644875" x="3750025"/>
            <a:ext cy="894899" cx="1509000"/>
          </a:xfrm>
          <a:prstGeom prst="rect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Сервер</a:t>
            </a:r>
          </a:p>
        </p:txBody>
      </p:sp>
      <p:sp>
        <p:nvSpPr>
          <p:cNvPr id="37" name="Shape 37"/>
          <p:cNvSpPr/>
          <p:nvPr/>
        </p:nvSpPr>
        <p:spPr>
          <a:xfrm>
            <a:off y="4440700" x="6900475"/>
            <a:ext cy="1216200" cx="914400"/>
          </a:xfrm>
          <a:prstGeom prst="can">
            <a:avLst>
              <a:gd fmla="val 25000" name="adj"/>
            </a:avLst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БД</a:t>
            </a:r>
          </a:p>
        </p:txBody>
      </p:sp>
      <p:sp>
        <p:nvSpPr>
          <p:cNvPr id="38" name="Shape 38"/>
          <p:cNvSpPr/>
          <p:nvPr/>
        </p:nvSpPr>
        <p:spPr>
          <a:xfrm>
            <a:off y="4904650" x="5534225"/>
            <a:ext cy="457200" cx="1143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39" name="Shape 39"/>
          <p:cNvCxnSpPr/>
          <p:nvPr/>
        </p:nvCxnSpPr>
        <p:spPr>
          <a:xfrm>
            <a:off y="3168875" x="1717825"/>
            <a:ext cy="1476000" cx="278670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0" name="Shape 40"/>
          <p:cNvCxnSpPr/>
          <p:nvPr/>
        </p:nvCxnSpPr>
        <p:spPr>
          <a:xfrm>
            <a:off y="3168875" x="3495925"/>
            <a:ext cy="1476000" cx="1008599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1" name="Shape 41"/>
          <p:cNvCxnSpPr>
            <a:stCxn id="33" idx="2"/>
            <a:endCxn id="36" idx="0"/>
          </p:cNvCxnSpPr>
          <p:nvPr/>
        </p:nvCxnSpPr>
        <p:spPr>
          <a:xfrm flipH="1">
            <a:off y="3168849" x="4504525"/>
            <a:ext cy="1476025" cx="72135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2" name="Shape 42"/>
          <p:cNvCxnSpPr>
            <a:endCxn id="36" idx="0"/>
          </p:cNvCxnSpPr>
          <p:nvPr/>
        </p:nvCxnSpPr>
        <p:spPr>
          <a:xfrm flipH="1">
            <a:off y="3168874" x="4504525"/>
            <a:ext cy="1476000" cx="236760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y="274646" x="457200"/>
            <a:ext cy="7799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MongoDB</a:t>
            </a:r>
          </a:p>
        </p:txBody>
      </p:sp>
      <p:sp>
        <p:nvSpPr>
          <p:cNvPr id="154" name="Shape 154"/>
          <p:cNvSpPr/>
          <p:nvPr/>
        </p:nvSpPr>
        <p:spPr>
          <a:xfrm>
            <a:off y="1825887" x="690562"/>
            <a:ext cy="3667125" cx="77628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y="274647" x="457200"/>
            <a:ext cy="876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MongoDB</a:t>
            </a:r>
          </a:p>
        </p:txBody>
      </p:sp>
      <p:sp>
        <p:nvSpPr>
          <p:cNvPr id="160" name="Shape 160"/>
          <p:cNvSpPr/>
          <p:nvPr/>
        </p:nvSpPr>
        <p:spPr>
          <a:xfrm>
            <a:off y="1316927" x="0"/>
            <a:ext cy="4740294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/>
          <p:nvPr/>
        </p:nvSpPr>
        <p:spPr>
          <a:xfrm>
            <a:off y="377406" x="76200"/>
            <a:ext cy="6251987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274645" x="457200"/>
            <a:ext cy="709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Индексы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4333025" x="457200"/>
            <a:ext cy="2234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различные типы индексов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простые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составные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текстовые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хэш-индексы</a:t>
            </a:r>
          </a:p>
          <a:p>
            <a:pPr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...</a:t>
            </a:r>
          </a:p>
        </p:txBody>
      </p:sp>
      <p:sp>
        <p:nvSpPr>
          <p:cNvPr id="172" name="Shape 172"/>
          <p:cNvSpPr/>
          <p:nvPr/>
        </p:nvSpPr>
        <p:spPr>
          <a:xfrm>
            <a:off y="900727" x="1154737"/>
            <a:ext cy="3370424" cx="68345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y="274644" x="457200"/>
            <a:ext cy="648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Шардинг в MongoDB</a:t>
            </a:r>
          </a:p>
        </p:txBody>
      </p:sp>
      <p:sp>
        <p:nvSpPr>
          <p:cNvPr id="178" name="Shape 178"/>
          <p:cNvSpPr/>
          <p:nvPr/>
        </p:nvSpPr>
        <p:spPr>
          <a:xfrm>
            <a:off y="1377450" x="714375"/>
            <a:ext cy="5181600" cx="77152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y="274644" x="457200"/>
            <a:ext cy="5979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Шардинг в MongoDB</a:t>
            </a:r>
          </a:p>
        </p:txBody>
      </p:sp>
      <p:sp>
        <p:nvSpPr>
          <p:cNvPr id="184" name="Shape 184"/>
          <p:cNvSpPr/>
          <p:nvPr/>
        </p:nvSpPr>
        <p:spPr>
          <a:xfrm>
            <a:off y="922775" x="476250"/>
            <a:ext cy="2609850" cx="8191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85" name="Shape 185"/>
          <p:cNvSpPr/>
          <p:nvPr/>
        </p:nvSpPr>
        <p:spPr>
          <a:xfrm>
            <a:off y="3713637" x="347650"/>
            <a:ext cy="3019425" cx="84486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y="274647" x="457200"/>
            <a:ext cy="8655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Работа с MongoDB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1218625" x="457200"/>
            <a:ext cy="5349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Существуют библиотеки для разных языков</a:t>
            </a:r>
          </a:p>
          <a:p>
            <a:pPr rtl="0" lvl="0">
              <a:buNone/>
            </a:pPr>
            <a:r>
              <a:rPr lang="en"/>
              <a:t>пример (scala)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solidFill>
                  <a:srgbClr val="674EA7"/>
                </a:solidFill>
              </a:rPr>
              <a:t>&gt; a={n:16,w:"item_16"}</a:t>
            </a:r>
          </a:p>
          <a:p>
            <a:pPr rtl="0" lvl="0">
              <a:buNone/>
            </a:pPr>
            <a:r>
              <a:rPr sz="1800" lang="en">
                <a:solidFill>
                  <a:srgbClr val="674EA7"/>
                </a:solidFill>
              </a:rPr>
              <a:t>&gt; b={n:42,w:"item_42"}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 import com.mongodb.casbah.Imports._</a:t>
            </a:r>
          </a:p>
          <a:p>
            <a:pPr rtl="0" lvl="0"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 ...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 val data =  MongoClient()("test1")("testData")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 var res = data.find("n" $gt 20)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 res.map(x=&gt;x("w")).foreach(println(_))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y="274645" x="457200"/>
            <a:ext cy="709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Column-oriented DBs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1166575" x="457200"/>
            <a:ext cy="3204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RDBMS хранят данные по строкам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Эффективно выполянять запросы относительно строк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Можно хранить данные по столбцам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эффективно выполнять запросы над столбцами</a:t>
            </a:r>
          </a:p>
          <a:p>
            <a:r>
              <a:t/>
            </a:r>
          </a:p>
        </p:txBody>
      </p:sp>
      <p:sp>
        <p:nvSpPr>
          <p:cNvPr id="198" name="Shape 198"/>
          <p:cNvSpPr/>
          <p:nvPr/>
        </p:nvSpPr>
        <p:spPr>
          <a:xfrm>
            <a:off y="4065775" x="10800"/>
            <a:ext cy="2552700" cx="90868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y="274643" x="457200"/>
            <a:ext cy="538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Column-oriented DBs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1084750" x="457200"/>
            <a:ext cy="5483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Использование: анализ больших объемов данных.</a:t>
            </a:r>
          </a:p>
          <a:p>
            <a:pPr rtl="0" lvl="0">
              <a:buNone/>
            </a:pPr>
            <a:r>
              <a:rPr lang="en"/>
              <a:t>Преимущества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При анализе столбца целиком не читаются лишние данные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Возможна эффективная компрессия данных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Упрощается параллельная обработка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45" x="457200"/>
            <a:ext cy="7589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Работа с БД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346050" x="457200"/>
            <a:ext cy="52217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Высокая нагрузка (много запросов)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Высокая интенсивность записи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Простые запросы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Необходимо малое время отклика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Большое количество записей (миллиарды)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49470" x="557800"/>
            <a:ext cy="6711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Базы данных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019225" x="457200"/>
            <a:ext cy="55487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SQL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Postgesql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MySQL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Sqlite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…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NoSQL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MongoDB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Cassandra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74645" x="457200"/>
            <a:ext cy="7463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Требования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3750" x="457200"/>
            <a:ext cy="5364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Высокая производительность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Возможность восстановления после сбоев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Незначительную часть операций можно потерять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База должна оставаться целостной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Транзакции как правило не используются(сильно снижают производительность)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Требуется обеспечивать физическую запись на диск на случай отказа оборудования (fsync)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Больше памяти - лучше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74647" x="457200"/>
            <a:ext cy="8807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Шардинг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337925" x="457200"/>
            <a:ext cy="5229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Один сервер не в состоянии обеспечить нужную производительность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Требуется разделить базу на несколько серверов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Разделить можно 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Вертикально (каждая таблица отдельно)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Arial"/>
              <a:buChar char="■"/>
            </a:pPr>
            <a:r>
              <a:rPr lang="en"/>
              <a:t>Не более количества таблиц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Arial"/>
              <a:buChar char="■"/>
            </a:pPr>
            <a:r>
              <a:rPr lang="en"/>
              <a:t>Таблицы от рождения не равны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Горизонтально</a:t>
            </a:r>
          </a:p>
          <a:p>
            <a:pPr lvl="2" indent="-381000" marL="1371600">
              <a:buClr>
                <a:schemeClr val="dk1"/>
              </a:buClr>
              <a:buSzPct val="80000"/>
              <a:buFont typeface="Arial"/>
              <a:buChar char="■"/>
            </a:pPr>
            <a:r>
              <a:rPr lang="en"/>
              <a:t>В каждой базе все таблицы, но часть строк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74644" x="457200"/>
            <a:ext cy="653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Шардинг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061800" x="457200"/>
            <a:ext cy="2263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Каждая база называется шард (shard)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Требуется функция отображения строки на номер шарда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Простейший вариант  f = id % N</a:t>
            </a:r>
          </a:p>
          <a:p>
            <a:r>
              <a:t/>
            </a:r>
          </a:p>
        </p:txBody>
      </p:sp>
      <p:sp>
        <p:nvSpPr>
          <p:cNvPr id="73" name="Shape 73"/>
          <p:cNvSpPr/>
          <p:nvPr/>
        </p:nvSpPr>
        <p:spPr>
          <a:xfrm>
            <a:off y="3249100" x="1661350"/>
            <a:ext cy="3364349" cx="53431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74645" x="457200"/>
            <a:ext cy="710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Шардинг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984750" x="457200"/>
            <a:ext cy="5582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Поддерживается приложением (БД как правило не знает о существовании других шард)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Сложно перераспределить строки между шардами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Поэтому используются виртуальные шарды - много мелких БД на одном сервере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Запросы между шардами не работают, reduce нужно делать программно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74645" x="457200"/>
            <a:ext cy="721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Индексы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178500" x="457200"/>
            <a:ext cy="5389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Для быстрого доступа необходим набор индексов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Индекс существенно ускоряет поиск элементов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Однако индекс увеличивает время вставки и размер базы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Некоторые БД поддерживают индексы на подмножества элементов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И индексы с составными условиями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