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1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1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3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B167-A4B6-4B28-8B43-8C322C7A997A}" type="datetimeFigureOut">
              <a:rPr lang="ru-RU" smtClean="0"/>
              <a:t>09.09.2013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504-ECEF-4418-B37A-C704F3D07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02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429000"/>
            <a:ext cx="7772400" cy="1470025"/>
          </a:xfrm>
        </p:spPr>
        <p:txBody>
          <a:bodyPr/>
          <a:lstStyle/>
          <a:p>
            <a:r>
              <a:rPr lang="en-US" dirty="0" smtClean="0"/>
              <a:t>Flash II</a:t>
            </a:r>
            <a:br>
              <a:rPr lang="en-US" dirty="0" smtClean="0"/>
            </a:b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III</a:t>
            </a:r>
            <a:endParaRPr lang="ru-RU" dirty="0"/>
          </a:p>
        </p:txBody>
      </p:sp>
      <p:pic>
        <p:nvPicPr>
          <p:cNvPr id="7170" name="Picture 2" descr="Z:\Dropbox\Private\alpine_cow_skier_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7647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3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</a:t>
            </a:r>
            <a:endParaRPr lang="ru-RU" dirty="0"/>
          </a:p>
        </p:txBody>
      </p:sp>
      <p:pic>
        <p:nvPicPr>
          <p:cNvPr id="4" name="Picture 2" descr="Z:\tmp\MWSnap0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005806"/>
            <a:ext cx="58197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7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Событие проходит по всему пути от корня графа до цели дважды</a:t>
            </a:r>
          </a:p>
          <a:p>
            <a:pPr lvl="1"/>
            <a:r>
              <a:rPr lang="ru-RU" dirty="0" smtClean="0"/>
              <a:t>Избегать глубоких графов сцены</a:t>
            </a:r>
          </a:p>
          <a:p>
            <a:pPr lvl="2"/>
            <a:r>
              <a:rPr lang="ru-RU" dirty="0" smtClean="0"/>
              <a:t>Может быть в сторонней </a:t>
            </a:r>
            <a:r>
              <a:rPr lang="en-US" dirty="0" err="1" smtClean="0"/>
              <a:t>swf</a:t>
            </a:r>
            <a:endParaRPr lang="ru-RU" dirty="0" smtClean="0"/>
          </a:p>
          <a:p>
            <a:pPr lvl="1"/>
            <a:r>
              <a:rPr lang="ru-RU" dirty="0" smtClean="0"/>
              <a:t>Рассылать минимум событий</a:t>
            </a:r>
            <a:endParaRPr lang="en-US" dirty="0" smtClean="0"/>
          </a:p>
          <a:p>
            <a:pPr lvl="1"/>
            <a:r>
              <a:rPr lang="ru-RU" dirty="0" smtClean="0"/>
              <a:t>Отписываться от событий как только они не нужны (объект ушел из графа, из области видимости или вообще ушел)</a:t>
            </a:r>
            <a:endParaRPr lang="en-US" dirty="0" smtClean="0"/>
          </a:p>
          <a:p>
            <a:r>
              <a:rPr lang="ru-RU" dirty="0" smtClean="0"/>
              <a:t>Следование за </a:t>
            </a:r>
            <a:r>
              <a:rPr lang="en-US" dirty="0" smtClean="0"/>
              <a:t>event flow </a:t>
            </a:r>
            <a:r>
              <a:rPr lang="ru-RU" dirty="0" smtClean="0"/>
              <a:t>эффективнее двух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55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событий мыши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MouseEvent.MOUSE_MOVE</a:t>
            </a:r>
            <a:r>
              <a:rPr lang="en-US" dirty="0" smtClean="0"/>
              <a:t>, </a:t>
            </a:r>
            <a:r>
              <a:rPr lang="en-US" dirty="0" err="1" smtClean="0"/>
              <a:t>MouseEvent.MOUSE_CLICK</a:t>
            </a:r>
            <a:r>
              <a:rPr lang="en-US" dirty="0" smtClean="0"/>
              <a:t>  </a:t>
            </a:r>
            <a:r>
              <a:rPr lang="ru-RU" dirty="0" smtClean="0"/>
              <a:t>и </a:t>
            </a:r>
            <a:r>
              <a:rPr lang="ru-RU" dirty="0" err="1" smtClean="0"/>
              <a:t>т.п</a:t>
            </a:r>
            <a:endParaRPr lang="ru-RU" dirty="0" smtClean="0"/>
          </a:p>
          <a:p>
            <a:r>
              <a:rPr lang="en-US" dirty="0" smtClean="0"/>
              <a:t>Bubbling</a:t>
            </a:r>
          </a:p>
          <a:p>
            <a:r>
              <a:rPr lang="ru-RU" dirty="0" err="1" smtClean="0"/>
              <a:t>Рантайм</a:t>
            </a:r>
            <a:r>
              <a:rPr lang="ru-RU" dirty="0" smtClean="0"/>
              <a:t> должен определить нужный объект</a:t>
            </a:r>
          </a:p>
          <a:p>
            <a:r>
              <a:rPr lang="ru-RU" dirty="0" smtClean="0"/>
              <a:t>Свойства </a:t>
            </a:r>
            <a:r>
              <a:rPr lang="en-US" dirty="0" err="1" smtClean="0"/>
              <a:t>mouseEnabled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mouseChildren</a:t>
            </a:r>
            <a:endParaRPr lang="en-US" dirty="0" smtClean="0"/>
          </a:p>
          <a:p>
            <a:r>
              <a:rPr lang="ru-RU" dirty="0" smtClean="0"/>
              <a:t>Свой </a:t>
            </a:r>
            <a:r>
              <a:rPr lang="en-US" dirty="0" err="1" smtClean="0"/>
              <a:t>hitTest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70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Оптимизации</a:t>
            </a:r>
            <a:r>
              <a:rPr lang="en-US" dirty="0" smtClean="0"/>
              <a:t> as3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использовать максимальную типизацию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x:* = new Sprite() //</a:t>
            </a:r>
            <a:r>
              <a:rPr lang="ru-RU" dirty="0" smtClean="0"/>
              <a:t>плохо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x:Sprite = new Sprite //</a:t>
            </a:r>
            <a:r>
              <a:rPr lang="ru-RU" dirty="0" smtClean="0"/>
              <a:t>хорошо</a:t>
            </a:r>
          </a:p>
          <a:p>
            <a:r>
              <a:rPr lang="ru-RU" dirty="0" smtClean="0"/>
              <a:t>Увеличивает и производительность, и качество кода</a:t>
            </a:r>
          </a:p>
          <a:p>
            <a:r>
              <a:rPr lang="en-US" dirty="0" smtClean="0"/>
              <a:t>Dynamic </a:t>
            </a:r>
            <a:r>
              <a:rPr lang="ru-RU" dirty="0" smtClean="0"/>
              <a:t>классы существенно медленнее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ru-RU" dirty="0" smtClean="0"/>
              <a:t>почти всегда быстрее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a.&lt;Number&gt; = new Vector.&lt;Number&gt;();</a:t>
            </a:r>
          </a:p>
          <a:p>
            <a:r>
              <a:rPr lang="en-US" dirty="0" smtClean="0"/>
              <a:t>Array – </a:t>
            </a:r>
            <a:r>
              <a:rPr lang="ru-RU" dirty="0" smtClean="0"/>
              <a:t>не массив:</a:t>
            </a:r>
          </a:p>
          <a:p>
            <a:pPr lvl="1"/>
            <a:r>
              <a:rPr lang="ru-RU" dirty="0" smtClean="0"/>
              <a:t>Ключи – не обязательно числа</a:t>
            </a:r>
          </a:p>
          <a:p>
            <a:pPr lvl="1"/>
            <a:r>
              <a:rPr lang="ru-RU" dirty="0" smtClean="0"/>
              <a:t>Могут быть пропуски</a:t>
            </a:r>
            <a:endParaRPr lang="en-US" dirty="0" smtClean="0"/>
          </a:p>
          <a:p>
            <a:pPr lvl="1"/>
            <a:r>
              <a:rPr lang="ru-RU" dirty="0" smtClean="0"/>
              <a:t>Объекты могут быть разного типа (все равно получаем </a:t>
            </a:r>
            <a:r>
              <a:rPr lang="en-US" dirty="0" smtClean="0"/>
              <a:t>Object</a:t>
            </a:r>
            <a:r>
              <a:rPr lang="ru-RU" dirty="0" smtClean="0"/>
              <a:t>)</a:t>
            </a:r>
          </a:p>
          <a:p>
            <a:r>
              <a:rPr lang="en-US" dirty="0" smtClean="0"/>
              <a:t>Vector  - </a:t>
            </a:r>
            <a:r>
              <a:rPr lang="ru-RU" dirty="0" smtClean="0"/>
              <a:t>массив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6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Вызов функций достаточно дорогостоящая операция (в цикле) </a:t>
            </a:r>
          </a:p>
          <a:p>
            <a:r>
              <a:rPr lang="ru-RU" dirty="0" smtClean="0"/>
              <a:t>Автоматической </a:t>
            </a:r>
            <a:r>
              <a:rPr lang="en-US" dirty="0" smtClean="0"/>
              <a:t>inline-</a:t>
            </a:r>
            <a:r>
              <a:rPr lang="ru-RU" dirty="0" smtClean="0"/>
              <a:t>подстановки нет (почти)</a:t>
            </a:r>
          </a:p>
          <a:p>
            <a:r>
              <a:rPr lang="ru-RU" dirty="0" smtClean="0"/>
              <a:t>Замена </a:t>
            </a:r>
            <a:r>
              <a:rPr lang="en-US" dirty="0" smtClean="0"/>
              <a:t>getter </a:t>
            </a:r>
            <a:r>
              <a:rPr lang="ru-RU" dirty="0" smtClean="0"/>
              <a:t>на обращение к переменной может дать существенный прирост в производительности</a:t>
            </a:r>
          </a:p>
          <a:p>
            <a:r>
              <a:rPr lang="ru-RU" dirty="0" smtClean="0"/>
              <a:t>Обращение к полю класса быстрее метода, к локальной переменной еще быстрее</a:t>
            </a:r>
          </a:p>
        </p:txBody>
      </p:sp>
    </p:spTree>
    <p:extLst>
      <p:ext uri="{BB962C8B-B14F-4D97-AF65-F5344CB8AC3E}">
        <p14:creationId xmlns:p14="http://schemas.microsoft.com/office/powerpoint/2010/main" val="40450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do_something</a:t>
            </a:r>
            <a:r>
              <a:rPr lang="en-US" sz="2000" dirty="0" smtClean="0"/>
              <a:t>():</a:t>
            </a:r>
            <a:r>
              <a:rPr lang="en-US" sz="2000" dirty="0" err="1" smtClean="0"/>
              <a:t>int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result:int</a:t>
            </a:r>
            <a:r>
              <a:rPr lang="en-US" sz="2000" dirty="0" smtClean="0"/>
              <a:t> = 0;</a:t>
            </a:r>
          </a:p>
          <a:p>
            <a:pPr marL="0" indent="0"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var</a:t>
            </a:r>
            <a:r>
              <a:rPr lang="en-US" sz="2000" dirty="0" smtClean="0"/>
              <a:t> i:int = 0; i &lt; </a:t>
            </a:r>
            <a:r>
              <a:rPr lang="en-US" sz="2000" dirty="0" err="1" smtClean="0"/>
              <a:t>foo.max_i</a:t>
            </a:r>
            <a:r>
              <a:rPr lang="en-US" sz="2000" dirty="0" smtClean="0"/>
              <a:t>; ++i){</a:t>
            </a:r>
          </a:p>
          <a:p>
            <a:pPr marL="0" indent="0">
              <a:buNone/>
            </a:pPr>
            <a:r>
              <a:rPr lang="en-US" sz="2000" dirty="0" smtClean="0"/>
              <a:t>		result += </a:t>
            </a:r>
            <a:r>
              <a:rPr lang="en-US" sz="2000" dirty="0" err="1" smtClean="0"/>
              <a:t>do_something_great</a:t>
            </a:r>
            <a:r>
              <a:rPr lang="en-US" sz="2000" dirty="0" smtClean="0"/>
              <a:t>(i)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do_something</a:t>
            </a:r>
            <a:r>
              <a:rPr lang="en-US" sz="2000" dirty="0" smtClean="0"/>
              <a:t>():</a:t>
            </a:r>
            <a:r>
              <a:rPr lang="en-US" sz="2000" dirty="0" err="1" smtClean="0"/>
              <a:t>int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max_i:int</a:t>
            </a:r>
            <a:r>
              <a:rPr lang="en-US" sz="2000" dirty="0" smtClean="0"/>
              <a:t> = </a:t>
            </a:r>
            <a:r>
              <a:rPr lang="en-US" sz="2000" dirty="0" err="1" smtClean="0"/>
              <a:t>foo.max_i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result:int</a:t>
            </a:r>
            <a:r>
              <a:rPr lang="en-US" sz="2000" dirty="0" smtClean="0"/>
              <a:t> = 0;</a:t>
            </a:r>
          </a:p>
          <a:p>
            <a:pPr marL="0" indent="0"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var</a:t>
            </a:r>
            <a:r>
              <a:rPr lang="en-US" sz="2000" dirty="0" smtClean="0"/>
              <a:t> i:int = 0; i &lt; </a:t>
            </a:r>
            <a:r>
              <a:rPr lang="en-US" sz="2000" dirty="0" err="1" smtClean="0"/>
              <a:t>max_i</a:t>
            </a:r>
            <a:r>
              <a:rPr lang="en-US" sz="2000" dirty="0" smtClean="0"/>
              <a:t>; ++i){</a:t>
            </a:r>
          </a:p>
          <a:p>
            <a:pPr marL="0" indent="0">
              <a:buNone/>
            </a:pPr>
            <a:r>
              <a:rPr lang="en-US" sz="2000" dirty="0" smtClean="0"/>
              <a:t>		result += </a:t>
            </a:r>
            <a:r>
              <a:rPr lang="en-US" sz="2000" dirty="0" err="1" smtClean="0"/>
              <a:t>do_something_great</a:t>
            </a:r>
            <a:r>
              <a:rPr lang="en-US" sz="2000" dirty="0" smtClean="0"/>
              <a:t>(i)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016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узких местах можно заменить простые стандартные функции</a:t>
            </a:r>
          </a:p>
          <a:p>
            <a:pPr lvl="1"/>
            <a:r>
              <a:rPr lang="en-US" dirty="0" err="1" smtClean="0"/>
              <a:t>Math.min</a:t>
            </a:r>
            <a:endParaRPr lang="en-US" dirty="0" smtClean="0"/>
          </a:p>
          <a:p>
            <a:pPr lvl="1"/>
            <a:r>
              <a:rPr lang="en-US" dirty="0" err="1" smtClean="0"/>
              <a:t>Rectangle.intersects</a:t>
            </a:r>
            <a:endParaRPr lang="en-US" dirty="0" smtClean="0"/>
          </a:p>
          <a:p>
            <a:pPr lvl="1"/>
            <a:r>
              <a:rPr lang="ru-RU" dirty="0" smtClean="0"/>
              <a:t>И </a:t>
            </a:r>
            <a:r>
              <a:rPr lang="ru-RU" dirty="0" err="1" smtClean="0"/>
              <a:t>т.д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31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Константы не подставляются и работают медленнее переменных</a:t>
            </a:r>
          </a:p>
          <a:p>
            <a:r>
              <a:rPr lang="en-US" dirty="0"/>
              <a:t>a</a:t>
            </a:r>
            <a:r>
              <a:rPr lang="en-US" dirty="0" smtClean="0"/>
              <a:t> = new Array() </a:t>
            </a:r>
            <a:r>
              <a:rPr lang="ru-RU" dirty="0" smtClean="0"/>
              <a:t>медленнее </a:t>
            </a:r>
            <a:r>
              <a:rPr lang="en-US" dirty="0" smtClean="0"/>
              <a:t>a = []</a:t>
            </a:r>
          </a:p>
          <a:p>
            <a:r>
              <a:rPr lang="en-US" dirty="0" smtClean="0"/>
              <a:t>a = new Object() </a:t>
            </a:r>
            <a:r>
              <a:rPr lang="ru-RU" dirty="0" smtClean="0"/>
              <a:t>медленнее </a:t>
            </a:r>
            <a:r>
              <a:rPr lang="en-US" dirty="0" smtClean="0"/>
              <a:t>a</a:t>
            </a:r>
            <a:r>
              <a:rPr lang="en-US" dirty="0" smtClean="0"/>
              <a:t>={}</a:t>
            </a:r>
          </a:p>
          <a:p>
            <a:r>
              <a:rPr lang="ru-RU" dirty="0" smtClean="0"/>
              <a:t>Нет операции целочисленного деления</a:t>
            </a:r>
          </a:p>
          <a:p>
            <a:r>
              <a:rPr lang="ru-RU" dirty="0" smtClean="0"/>
              <a:t>Конструкторы классов интерпретируются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99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collector </a:t>
            </a:r>
            <a:r>
              <a:rPr lang="ru-RU" dirty="0" smtClean="0"/>
              <a:t>может существенно замедлять работу</a:t>
            </a:r>
          </a:p>
          <a:p>
            <a:r>
              <a:rPr lang="ru-RU" dirty="0" smtClean="0"/>
              <a:t>Нельзя непосредственно им управлять, но можно облегчить ему работу</a:t>
            </a:r>
          </a:p>
          <a:p>
            <a:r>
              <a:rPr lang="ru-RU" dirty="0" smtClean="0"/>
              <a:t>Основной принцип – не плодить объекты</a:t>
            </a:r>
          </a:p>
          <a:p>
            <a:r>
              <a:rPr lang="ru-RU" dirty="0" smtClean="0"/>
              <a:t>Множество объектов затрудняет </a:t>
            </a:r>
            <a:r>
              <a:rPr lang="en-US" dirty="0" smtClean="0"/>
              <a:t>mark-n-sweep</a:t>
            </a:r>
            <a:r>
              <a:rPr lang="ru-RU" dirty="0" smtClean="0"/>
              <a:t>, частые </a:t>
            </a:r>
            <a:r>
              <a:rPr lang="ru-RU" dirty="0" err="1" smtClean="0"/>
              <a:t>аллокации</a:t>
            </a:r>
            <a:r>
              <a:rPr lang="ru-RU" dirty="0" smtClean="0"/>
              <a:t> фрагментируют память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 </a:t>
            </a:r>
            <a:r>
              <a:rPr lang="en-US" dirty="0" smtClean="0"/>
              <a:t>Flash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ru-RU" dirty="0" smtClean="0"/>
              <a:t>прост в использовании</a:t>
            </a:r>
          </a:p>
          <a:p>
            <a:r>
              <a:rPr lang="ru-RU" dirty="0" smtClean="0"/>
              <a:t>Виртуальная машина снижает производительность</a:t>
            </a:r>
          </a:p>
          <a:p>
            <a:r>
              <a:rPr lang="ru-RU" dirty="0" smtClean="0"/>
              <a:t>Компилятор генерирует крайне неэффективный код</a:t>
            </a:r>
          </a:p>
          <a:p>
            <a:r>
              <a:rPr lang="ru-RU" dirty="0" smtClean="0"/>
              <a:t>Архитектура рассчитана на </a:t>
            </a:r>
            <a:r>
              <a:rPr lang="ru-RU" dirty="0" smtClean="0"/>
              <a:t>удо</a:t>
            </a:r>
            <a:r>
              <a:rPr lang="ru-RU" dirty="0"/>
              <a:t>б</a:t>
            </a:r>
            <a:r>
              <a:rPr lang="ru-RU" dirty="0" smtClean="0"/>
              <a:t>ство </a:t>
            </a:r>
            <a:r>
              <a:rPr lang="ru-RU" dirty="0" smtClean="0"/>
              <a:t>использования, а не на производительность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3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area:Rectangle</a:t>
            </a:r>
            <a:r>
              <a:rPr lang="en-US" sz="1800" dirty="0" smtClean="0"/>
              <a:t>; </a:t>
            </a:r>
          </a:p>
          <a:p>
            <a:pPr marL="0" indent="0"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var:int</a:t>
            </a:r>
            <a:r>
              <a:rPr lang="en-US" sz="1800" dirty="0" smtClean="0"/>
              <a:t> = 0; i &lt; MAX_NUM; i++) 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     area = new Rectangle(i,0,1,10);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myBitmapData.fillRect</a:t>
            </a:r>
            <a:r>
              <a:rPr lang="en-US" sz="1800" dirty="0" smtClean="0"/>
              <a:t>(</a:t>
            </a:r>
            <a:r>
              <a:rPr lang="en-US" sz="1800" dirty="0" err="1" smtClean="0"/>
              <a:t>area,COLOR</a:t>
            </a:r>
            <a:r>
              <a:rPr lang="en-US" sz="1800" dirty="0" smtClean="0"/>
              <a:t>);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area:Rectangle</a:t>
            </a:r>
            <a:r>
              <a:rPr lang="en-US" sz="1800" dirty="0" smtClean="0"/>
              <a:t> = new Rectangle(0,0,1,10); </a:t>
            </a:r>
          </a:p>
          <a:p>
            <a:pPr marL="0" indent="0">
              <a:buNone/>
            </a:pPr>
            <a:r>
              <a:rPr lang="en-US" sz="1800" dirty="0" smtClean="0"/>
              <a:t>for (</a:t>
            </a:r>
            <a:r>
              <a:rPr lang="en-US" sz="1800" dirty="0" err="1" smtClean="0"/>
              <a:t>var:int</a:t>
            </a:r>
            <a:r>
              <a:rPr lang="en-US" sz="1800" dirty="0" smtClean="0"/>
              <a:t> = 0; i &lt; MAX_NUM; i++) 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area.x</a:t>
            </a:r>
            <a:r>
              <a:rPr lang="en-US" sz="1800" dirty="0" smtClean="0"/>
              <a:t> = i;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myBitmapData.fillRect</a:t>
            </a:r>
            <a:r>
              <a:rPr lang="en-US" sz="1800" dirty="0" smtClean="0"/>
              <a:t>(</a:t>
            </a:r>
            <a:r>
              <a:rPr lang="en-US" sz="1800" dirty="0" err="1" smtClean="0"/>
              <a:t>area,COLOR</a:t>
            </a:r>
            <a:r>
              <a:rPr lang="en-US" sz="1800" dirty="0" smtClean="0"/>
              <a:t>); </a:t>
            </a:r>
          </a:p>
          <a:p>
            <a:pPr marL="0" indent="0">
              <a:buNone/>
            </a:pPr>
            <a:r>
              <a:rPr lang="en-US" sz="1800" dirty="0" smtClean="0"/>
              <a:t>}  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334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работы с памятью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get_data</a:t>
            </a:r>
            <a:r>
              <a:rPr lang="en-US" sz="1800" dirty="0" smtClean="0"/>
              <a:t>():Array{</a:t>
            </a:r>
          </a:p>
          <a:p>
            <a:pPr marL="0" indent="0">
              <a:buNone/>
            </a:pPr>
            <a:r>
              <a:rPr lang="en-US" sz="1800" dirty="0" smtClean="0"/>
              <a:t>	return [1,2,3];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------------------------------------------</a:t>
            </a:r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_</a:t>
            </a:r>
            <a:r>
              <a:rPr lang="en-US" sz="1800" dirty="0" err="1" smtClean="0"/>
              <a:t>data:Array</a:t>
            </a:r>
            <a:r>
              <a:rPr lang="en-US" sz="1800" dirty="0" smtClean="0"/>
              <a:t> = [1,2,3];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get_data</a:t>
            </a:r>
            <a:r>
              <a:rPr lang="en-US" sz="1800" dirty="0" smtClean="0"/>
              <a:t>():Array{</a:t>
            </a:r>
          </a:p>
          <a:p>
            <a:pPr marL="0" indent="0">
              <a:buNone/>
            </a:pPr>
            <a:r>
              <a:rPr lang="en-US" sz="1800" dirty="0" smtClean="0"/>
              <a:t>	return _data;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8681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Берем на себя выделение и удаление памяти</a:t>
            </a:r>
          </a:p>
          <a:p>
            <a:r>
              <a:rPr lang="ru-RU" dirty="0" smtClean="0"/>
              <a:t>Берем объекты из пула вместо </a:t>
            </a:r>
            <a:r>
              <a:rPr lang="en-US" dirty="0" smtClean="0"/>
              <a:t>new</a:t>
            </a:r>
          </a:p>
          <a:p>
            <a:r>
              <a:rPr lang="ru-RU" dirty="0" smtClean="0"/>
              <a:t>Возвращаем объект в пул когда он больше не нужен</a:t>
            </a:r>
          </a:p>
          <a:p>
            <a:r>
              <a:rPr lang="ru-RU" dirty="0" smtClean="0"/>
              <a:t>Пул содержит ссылки на незанятые объекты – </a:t>
            </a:r>
            <a:r>
              <a:rPr lang="en-US" dirty="0" err="1" smtClean="0"/>
              <a:t>gc</a:t>
            </a:r>
            <a:r>
              <a:rPr lang="en-US" dirty="0" smtClean="0"/>
              <a:t> </a:t>
            </a:r>
            <a:r>
              <a:rPr lang="ru-RU" dirty="0" smtClean="0"/>
              <a:t>для них не вызывается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8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 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 err="1" smtClean="0"/>
              <a:t>SpritePool.initialize</a:t>
            </a:r>
            <a:r>
              <a:rPr lang="en-US" sz="3700" dirty="0" smtClean="0"/>
              <a:t> ( MAX_SPRITES, GROWTH_VALUE ); </a:t>
            </a:r>
          </a:p>
          <a:p>
            <a:pPr marL="0" indent="0">
              <a:buNone/>
            </a:pPr>
            <a:r>
              <a:rPr lang="en-US" sz="3700" dirty="0" err="1" smtClean="0"/>
              <a:t>var</a:t>
            </a:r>
            <a:r>
              <a:rPr lang="en-US" sz="3700" dirty="0" smtClean="0"/>
              <a:t> </a:t>
            </a:r>
            <a:r>
              <a:rPr lang="en-US" sz="3700" dirty="0" err="1" smtClean="0"/>
              <a:t>currentSprite:Sprite</a:t>
            </a:r>
            <a:r>
              <a:rPr lang="en-US" sz="3700" dirty="0" smtClean="0"/>
              <a:t>; </a:t>
            </a:r>
          </a:p>
          <a:p>
            <a:pPr marL="0" indent="0">
              <a:buNone/>
            </a:pPr>
            <a:r>
              <a:rPr lang="en-US" sz="3700" dirty="0" err="1" smtClean="0"/>
              <a:t>var</a:t>
            </a:r>
            <a:r>
              <a:rPr lang="en-US" sz="3700" dirty="0" smtClean="0"/>
              <a:t> </a:t>
            </a:r>
            <a:r>
              <a:rPr lang="en-US" sz="3700" dirty="0" err="1" smtClean="0"/>
              <a:t>container:Sprite</a:t>
            </a:r>
            <a:r>
              <a:rPr lang="en-US" sz="3700" dirty="0" smtClean="0"/>
              <a:t> = </a:t>
            </a:r>
            <a:r>
              <a:rPr lang="en-US" sz="3700" dirty="0" err="1" smtClean="0"/>
              <a:t>SpritePool.getSprite</a:t>
            </a:r>
            <a:r>
              <a:rPr lang="en-US" sz="3700" dirty="0" smtClean="0"/>
              <a:t>(); </a:t>
            </a:r>
          </a:p>
          <a:p>
            <a:pPr marL="0" indent="0">
              <a:buNone/>
            </a:pPr>
            <a:r>
              <a:rPr lang="en-US" sz="3700" dirty="0" err="1" smtClean="0"/>
              <a:t>addChild</a:t>
            </a:r>
            <a:r>
              <a:rPr lang="en-US" sz="3700" dirty="0" smtClean="0"/>
              <a:t> ( container ); </a:t>
            </a:r>
          </a:p>
          <a:p>
            <a:pPr marL="0" indent="0">
              <a:buNone/>
            </a:pPr>
            <a:r>
              <a:rPr lang="en-US" sz="3700" dirty="0" smtClean="0"/>
              <a:t>for ( </a:t>
            </a:r>
            <a:r>
              <a:rPr lang="en-US" sz="3700" dirty="0" err="1" smtClean="0"/>
              <a:t>var</a:t>
            </a:r>
            <a:r>
              <a:rPr lang="en-US" sz="3700" dirty="0" smtClean="0"/>
              <a:t> i:int = 0; i&lt; MAX_NUM; i++ ) </a:t>
            </a:r>
          </a:p>
          <a:p>
            <a:pPr marL="0" indent="0">
              <a:buNone/>
            </a:pPr>
            <a:r>
              <a:rPr lang="en-US" sz="3700" dirty="0" smtClean="0"/>
              <a:t>{ </a:t>
            </a:r>
          </a:p>
          <a:p>
            <a:pPr marL="0" indent="0">
              <a:buNone/>
            </a:pPr>
            <a:r>
              <a:rPr lang="en-US" sz="3700" dirty="0" smtClean="0"/>
              <a:t>	for ( </a:t>
            </a:r>
            <a:r>
              <a:rPr lang="en-US" sz="3700" dirty="0" err="1" smtClean="0"/>
              <a:t>var</a:t>
            </a:r>
            <a:r>
              <a:rPr lang="en-US" sz="3700" dirty="0" smtClean="0"/>
              <a:t> j:int = 0; j&lt; MAX_NUM; j++ ) </a:t>
            </a:r>
          </a:p>
          <a:p>
            <a:pPr marL="0" indent="0">
              <a:buNone/>
            </a:pPr>
            <a:r>
              <a:rPr lang="en-US" sz="3700" dirty="0" smtClean="0"/>
              <a:t>	{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</a:t>
            </a:r>
            <a:r>
              <a:rPr lang="en-US" sz="3700" dirty="0" smtClean="0"/>
              <a:t> = </a:t>
            </a:r>
            <a:r>
              <a:rPr lang="en-US" sz="3700" dirty="0" err="1" smtClean="0"/>
              <a:t>SpritePool.getSprite</a:t>
            </a:r>
            <a:r>
              <a:rPr lang="en-US" sz="3700" dirty="0" smtClean="0"/>
              <a:t>();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currentSprite.graphics.beginFill</a:t>
            </a:r>
            <a:r>
              <a:rPr lang="en-US" sz="3700" dirty="0" smtClean="0"/>
              <a:t> ( 0x990000 );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currentSprite.graphics.drawCircle</a:t>
            </a:r>
            <a:r>
              <a:rPr lang="en-US" sz="3700" dirty="0" smtClean="0"/>
              <a:t> ( 10, 10, 10 );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currentSprite.x</a:t>
            </a:r>
            <a:r>
              <a:rPr lang="en-US" sz="3700" dirty="0" smtClean="0"/>
              <a:t> = j * (</a:t>
            </a:r>
            <a:r>
              <a:rPr lang="en-US" sz="3700" dirty="0" err="1" smtClean="0"/>
              <a:t>currentSprite.width</a:t>
            </a:r>
            <a:r>
              <a:rPr lang="en-US" sz="3700" dirty="0" smtClean="0"/>
              <a:t> + 5);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currentSprite.y</a:t>
            </a:r>
            <a:r>
              <a:rPr lang="en-US" sz="3700" dirty="0" smtClean="0"/>
              <a:t> = i * (</a:t>
            </a:r>
            <a:r>
              <a:rPr lang="en-US" sz="3700" dirty="0" err="1" smtClean="0"/>
              <a:t>currentSprite.width</a:t>
            </a:r>
            <a:r>
              <a:rPr lang="en-US" sz="3700" dirty="0" smtClean="0"/>
              <a:t> + 5);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container.addChild</a:t>
            </a:r>
            <a:r>
              <a:rPr lang="en-US" sz="3700" dirty="0" smtClean="0"/>
              <a:t> ( </a:t>
            </a:r>
            <a:r>
              <a:rPr lang="en-US" sz="3700" dirty="0" err="1" smtClean="0"/>
              <a:t>currentSprite</a:t>
            </a:r>
            <a:r>
              <a:rPr lang="en-US" sz="3700" dirty="0" smtClean="0"/>
              <a:t> ); </a:t>
            </a:r>
          </a:p>
          <a:p>
            <a:pPr marL="0" indent="0">
              <a:buNone/>
            </a:pPr>
            <a:r>
              <a:rPr lang="en-US" sz="3700" dirty="0" smtClean="0"/>
              <a:t>	} </a:t>
            </a:r>
          </a:p>
          <a:p>
            <a:pPr marL="0" indent="0">
              <a:buNone/>
            </a:pPr>
            <a:r>
              <a:rPr lang="en-US" sz="3700" dirty="0" smtClean="0"/>
              <a:t>}</a:t>
            </a:r>
          </a:p>
          <a:p>
            <a:pPr marL="0" indent="0">
              <a:buNone/>
            </a:pPr>
            <a:endParaRPr lang="en-US" sz="3700" dirty="0" smtClean="0"/>
          </a:p>
          <a:p>
            <a:pPr marL="0" indent="0">
              <a:buNone/>
            </a:pPr>
            <a:r>
              <a:rPr lang="en-US" sz="3700" dirty="0" err="1" smtClean="0"/>
              <a:t>stage.addEventListener</a:t>
            </a:r>
            <a:r>
              <a:rPr lang="en-US" sz="3700" dirty="0" smtClean="0"/>
              <a:t> ( </a:t>
            </a:r>
            <a:r>
              <a:rPr lang="en-US" sz="3700" dirty="0" err="1" smtClean="0"/>
              <a:t>MouseEvent.CLICK</a:t>
            </a:r>
            <a:r>
              <a:rPr lang="en-US" sz="3700" dirty="0" smtClean="0"/>
              <a:t>, </a:t>
            </a:r>
            <a:r>
              <a:rPr lang="en-US" sz="3700" dirty="0" err="1" smtClean="0"/>
              <a:t>removeDots</a:t>
            </a:r>
            <a:r>
              <a:rPr lang="en-US" sz="3700" dirty="0" smtClean="0"/>
              <a:t> ); </a:t>
            </a:r>
          </a:p>
          <a:p>
            <a:pPr marL="0" indent="0">
              <a:buNone/>
            </a:pPr>
            <a:r>
              <a:rPr lang="en-US" sz="3700" dirty="0" smtClean="0"/>
              <a:t>function </a:t>
            </a:r>
            <a:r>
              <a:rPr lang="en-US" sz="3700" dirty="0" err="1" smtClean="0"/>
              <a:t>removeDots</a:t>
            </a:r>
            <a:r>
              <a:rPr lang="en-US" sz="3700" dirty="0" smtClean="0"/>
              <a:t> ( e:MouseEvent ):void </a:t>
            </a:r>
          </a:p>
          <a:p>
            <a:pPr marL="0" indent="0">
              <a:buNone/>
            </a:pPr>
            <a:r>
              <a:rPr lang="en-US" sz="3700" dirty="0" smtClean="0"/>
              <a:t>{ </a:t>
            </a:r>
          </a:p>
          <a:p>
            <a:pPr marL="0" indent="0">
              <a:buNone/>
            </a:pPr>
            <a:r>
              <a:rPr lang="en-US" sz="3700" dirty="0" smtClean="0"/>
              <a:t>	while (</a:t>
            </a:r>
            <a:r>
              <a:rPr lang="en-US" sz="3700" dirty="0" err="1" smtClean="0"/>
              <a:t>container.numChildren</a:t>
            </a:r>
            <a:r>
              <a:rPr lang="en-US" sz="3700" dirty="0" smtClean="0"/>
              <a:t> &gt; 0 ) </a:t>
            </a:r>
          </a:p>
          <a:p>
            <a:pPr marL="0" indent="0">
              <a:buNone/>
            </a:pPr>
            <a:r>
              <a:rPr lang="en-US" sz="3700" dirty="0" smtClean="0"/>
              <a:t>		</a:t>
            </a:r>
            <a:r>
              <a:rPr lang="en-US" sz="3700" dirty="0" err="1" smtClean="0"/>
              <a:t>SpritePool.disposeSprite</a:t>
            </a:r>
            <a:r>
              <a:rPr lang="en-US" sz="3700" dirty="0" smtClean="0"/>
              <a:t> (</a:t>
            </a:r>
            <a:r>
              <a:rPr lang="en-US" sz="3700" dirty="0" err="1" smtClean="0"/>
              <a:t>container.removeChildAt</a:t>
            </a:r>
            <a:r>
              <a:rPr lang="en-US" sz="3700" dirty="0" smtClean="0"/>
              <a:t>(0) as Sprite 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67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</a:p>
          <a:p>
            <a:pPr lvl="1"/>
            <a:r>
              <a:rPr lang="en-US" dirty="0" err="1" smtClean="0"/>
              <a:t>getTimer</a:t>
            </a:r>
            <a:endParaRPr lang="en-US" dirty="0" smtClean="0"/>
          </a:p>
          <a:p>
            <a:pPr lvl="1"/>
            <a:r>
              <a:rPr lang="en-US" dirty="0" err="1" smtClean="0"/>
              <a:t>System.totalMemory</a:t>
            </a:r>
            <a:endParaRPr lang="en-US" dirty="0" smtClean="0"/>
          </a:p>
          <a:p>
            <a:r>
              <a:rPr lang="en-US" dirty="0" smtClean="0"/>
              <a:t>Flash Player Debugger</a:t>
            </a:r>
          </a:p>
          <a:p>
            <a:r>
              <a:rPr lang="en-US" dirty="0" smtClean="0"/>
              <a:t>Adobe Scout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99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scout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advanced_telemetry</a:t>
            </a:r>
            <a:endParaRPr lang="en-US" dirty="0" smtClean="0"/>
          </a:p>
          <a:p>
            <a:r>
              <a:rPr lang="ru-RU" dirty="0" smtClean="0"/>
              <a:t>Не поддерживается </a:t>
            </a:r>
            <a:r>
              <a:rPr lang="en-US" dirty="0" smtClean="0"/>
              <a:t>flex</a:t>
            </a:r>
            <a:endParaRPr lang="ru-RU" dirty="0" smtClean="0"/>
          </a:p>
          <a:p>
            <a:r>
              <a:rPr lang="ru-RU" dirty="0" smtClean="0"/>
              <a:t>Поддержку можно добавить в скомпилированную  </a:t>
            </a:r>
            <a:r>
              <a:rPr lang="en-US" dirty="0" err="1" smtClean="0"/>
              <a:t>swf</a:t>
            </a:r>
            <a:r>
              <a:rPr lang="ru-RU" dirty="0" smtClean="0"/>
              <a:t>: есть питон-скрипт и приложения с графическим интерфейсом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264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Scout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Компилируем приложение</a:t>
            </a:r>
          </a:p>
          <a:p>
            <a:r>
              <a:rPr lang="ru-RU" dirty="0" smtClean="0"/>
              <a:t>-</a:t>
            </a:r>
            <a:r>
              <a:rPr lang="en-US" dirty="0" err="1" smtClean="0"/>
              <a:t>target_player</a:t>
            </a:r>
            <a:r>
              <a:rPr lang="en-US" dirty="0" smtClean="0"/>
              <a:t>=11.4, -</a:t>
            </a:r>
            <a:r>
              <a:rPr lang="en-US" dirty="0" err="1" smtClean="0"/>
              <a:t>swf_version</a:t>
            </a:r>
            <a:r>
              <a:rPr lang="en-US" dirty="0" smtClean="0"/>
              <a:t>=13</a:t>
            </a:r>
          </a:p>
          <a:p>
            <a:r>
              <a:rPr lang="en-US" dirty="0" smtClean="0"/>
              <a:t>Flash player debugger 11</a:t>
            </a:r>
            <a:r>
              <a:rPr lang="ru-RU" dirty="0" smtClean="0"/>
              <a:t>.5</a:t>
            </a:r>
          </a:p>
          <a:p>
            <a:r>
              <a:rPr lang="ru-RU" dirty="0" smtClean="0"/>
              <a:t>Запускаем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Scout  </a:t>
            </a:r>
            <a:r>
              <a:rPr lang="ru-RU" dirty="0" smtClean="0"/>
              <a:t>автоматически начинает новую сессию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0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Z:\Downloads\_Farm-debug.swf - Adobe Scout 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8" y="1196752"/>
            <a:ext cx="906145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3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2050" name="Picture 2" descr="Z:\Downloads\_Farm-debug.swf - Adobe Scout CC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7" y="1988840"/>
            <a:ext cx="8134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4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6146" name="Picture 2" descr="Z:\Downloads\_Farm-debug.swf - Adobe Scout C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8197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Объективное</a:t>
            </a:r>
            <a:r>
              <a:rPr lang="en-US" dirty="0" smtClean="0"/>
              <a:t>/</a:t>
            </a:r>
            <a:r>
              <a:rPr lang="ru-RU" dirty="0" smtClean="0"/>
              <a:t>Субъективное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Объективное быстродействие – время выполнения того или иного участка кода</a:t>
            </a:r>
          </a:p>
          <a:p>
            <a:r>
              <a:rPr lang="ru-RU" dirty="0" smtClean="0"/>
              <a:t>Субъективное быстродействие – то, что видит пользователь: время реакции на действия, плавность анимации и т.</a:t>
            </a:r>
            <a:r>
              <a:rPr lang="en-US" dirty="0" smtClean="0"/>
              <a:t> </a:t>
            </a:r>
            <a:r>
              <a:rPr lang="ru-RU" dirty="0" smtClean="0"/>
              <a:t>п</a:t>
            </a:r>
          </a:p>
          <a:p>
            <a:r>
              <a:rPr lang="ru-RU" dirty="0" smtClean="0"/>
              <a:t>Для пользователя важнее субъективное быстродействие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4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3074" name="Picture 2" descr="Z:\Downloads\_Farm-debug.swf - Adobe Scout CC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8" y="1844824"/>
            <a:ext cx="8734426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97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4098" name="Picture 2" descr="Z:\Downloads\_Farm-debug.swf - Adobe Scout CC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86826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0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</a:t>
            </a:r>
            <a:endParaRPr lang="ru-RU" dirty="0"/>
          </a:p>
        </p:txBody>
      </p:sp>
      <p:pic>
        <p:nvPicPr>
          <p:cNvPr id="5122" name="Picture 2" descr="Z:\Downloads\_Farm-debug.swf - Adobe Scout CC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962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7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</a:t>
            </a:r>
            <a:r>
              <a:rPr lang="en-US" dirty="0" err="1"/>
              <a:t>h</a:t>
            </a:r>
            <a:r>
              <a:rPr lang="en-US" dirty="0" err="1" smtClean="0"/>
              <a:t>tung</a:t>
            </a:r>
            <a:r>
              <a:rPr lang="en-US" dirty="0" smtClean="0"/>
              <a:t>!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Преждевременная оптимизация корень всех зол</a:t>
            </a:r>
          </a:p>
          <a:p>
            <a:r>
              <a:rPr lang="ru-RU" dirty="0" smtClean="0"/>
              <a:t>Оптимизация существенно ухудшает качество кода</a:t>
            </a:r>
          </a:p>
          <a:p>
            <a:r>
              <a:rPr lang="ru-RU" dirty="0" smtClean="0"/>
              <a:t>Оптимизировать только то что объективно тормозит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8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направления оптимизации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Оптимизация рендеринга</a:t>
            </a:r>
          </a:p>
          <a:p>
            <a:r>
              <a:rPr lang="ru-RU" dirty="0" smtClean="0"/>
              <a:t>Оптимизация событий</a:t>
            </a:r>
          </a:p>
          <a:p>
            <a:r>
              <a:rPr lang="ru-RU" dirty="0" smtClean="0"/>
              <a:t>Оптимизация управления памятью</a:t>
            </a:r>
          </a:p>
          <a:p>
            <a:r>
              <a:rPr lang="ru-RU" dirty="0" smtClean="0"/>
              <a:t>Низкоуровневая оптимизация</a:t>
            </a:r>
          </a:p>
          <a:p>
            <a:r>
              <a:rPr lang="ru-RU" dirty="0" smtClean="0"/>
              <a:t>Алгоритмическая оптимизация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рендеринга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редко меняющихся векторных объектов </a:t>
            </a:r>
            <a:r>
              <a:rPr lang="en-US" dirty="0" err="1" smtClean="0"/>
              <a:t>cacheAsBitmap</a:t>
            </a:r>
            <a:endParaRPr lang="ru-RU" dirty="0" smtClean="0"/>
          </a:p>
          <a:p>
            <a:pPr lvl="1"/>
            <a:r>
              <a:rPr lang="ru-RU" dirty="0" smtClean="0"/>
              <a:t>Увеличивается производительность</a:t>
            </a:r>
          </a:p>
          <a:p>
            <a:pPr lvl="1"/>
            <a:r>
              <a:rPr lang="ru-RU" dirty="0" smtClean="0"/>
              <a:t>Увеличивается расход памяти</a:t>
            </a:r>
            <a:endParaRPr lang="en-US" dirty="0" smtClean="0"/>
          </a:p>
          <a:p>
            <a:r>
              <a:rPr lang="ru-RU" dirty="0" smtClean="0"/>
              <a:t>Для непрозрачных  </a:t>
            </a:r>
            <a:r>
              <a:rPr lang="en-US" dirty="0" err="1" smtClean="0"/>
              <a:t>opaqueBackground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2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Прямоугольник </a:t>
            </a:r>
            <a:r>
              <a:rPr lang="ru-RU" dirty="0" err="1" smtClean="0"/>
              <a:t>отрисовки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Флеш</a:t>
            </a:r>
            <a:r>
              <a:rPr lang="ru-RU" dirty="0" smtClean="0"/>
              <a:t> перерисовывает не весь экран, а только нужные прямоугольники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Z:\tmp\MWSnap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4239142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Прямоугольник </a:t>
            </a:r>
            <a:r>
              <a:rPr lang="ru-RU" dirty="0" err="1" smtClean="0"/>
              <a:t>отрисовки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перерисовывается даже если его не видно (свойство </a:t>
            </a:r>
            <a:r>
              <a:rPr lang="en-US" dirty="0" smtClean="0"/>
              <a:t>visible </a:t>
            </a:r>
            <a:r>
              <a:rPr lang="ru-RU" dirty="0" smtClean="0"/>
              <a:t>чтобы прекратить)</a:t>
            </a:r>
          </a:p>
          <a:p>
            <a:r>
              <a:rPr lang="ru-RU" dirty="0" smtClean="0"/>
              <a:t>Изменение одного пикселя может привести к перерисовке большой области экрана</a:t>
            </a:r>
          </a:p>
          <a:p>
            <a:r>
              <a:rPr lang="ru-RU" dirty="0" smtClean="0"/>
              <a:t>Объекты вне пределов экрана не </a:t>
            </a:r>
            <a:r>
              <a:rPr lang="ru-RU" dirty="0" err="1" smtClean="0"/>
              <a:t>рендерятся</a:t>
            </a:r>
            <a:r>
              <a:rPr lang="ru-RU" dirty="0" smtClean="0"/>
              <a:t>, однако их </a:t>
            </a:r>
            <a:r>
              <a:rPr lang="en-US" dirty="0" smtClean="0"/>
              <a:t>timeline</a:t>
            </a:r>
            <a:r>
              <a:rPr lang="ru-RU" dirty="0" smtClean="0"/>
              <a:t> все равно идет (кадры переключаются,  </a:t>
            </a:r>
            <a:r>
              <a:rPr lang="en-US" dirty="0" smtClean="0"/>
              <a:t>ENTER_FRAME </a:t>
            </a:r>
            <a:r>
              <a:rPr lang="ru-RU" dirty="0" err="1" smtClean="0"/>
              <a:t>итп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Собственный механизм рендеринга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/>
              <a:t>Не полагаемся на встроенный </a:t>
            </a:r>
            <a:r>
              <a:rPr lang="ru-RU" dirty="0" err="1" smtClean="0"/>
              <a:t>рендерер</a:t>
            </a:r>
            <a:endParaRPr lang="en-US" dirty="0" smtClean="0"/>
          </a:p>
          <a:p>
            <a:r>
              <a:rPr lang="ru-RU" dirty="0" smtClean="0"/>
              <a:t>Выводим на экран растровые изображения </a:t>
            </a:r>
          </a:p>
          <a:p>
            <a:r>
              <a:rPr lang="en-US" dirty="0" err="1" smtClean="0"/>
              <a:t>DisplayObject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 err="1" smtClean="0"/>
              <a:t>отрендерить</a:t>
            </a:r>
            <a:r>
              <a:rPr lang="ru-RU" dirty="0" smtClean="0"/>
              <a:t> в </a:t>
            </a:r>
            <a:r>
              <a:rPr lang="en-US" dirty="0" smtClean="0"/>
              <a:t>bitmap</a:t>
            </a:r>
            <a:r>
              <a:rPr lang="ru-RU" dirty="0" smtClean="0"/>
              <a:t> при помощи </a:t>
            </a:r>
            <a:r>
              <a:rPr lang="en-US" dirty="0" err="1" smtClean="0"/>
              <a:t>BitmapData.draw</a:t>
            </a:r>
            <a:r>
              <a:rPr lang="en-US" dirty="0" smtClean="0"/>
              <a:t> (</a:t>
            </a:r>
            <a:r>
              <a:rPr lang="ru-RU" dirty="0" smtClean="0"/>
              <a:t>медленно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Можно быстро копировать растры с помощью </a:t>
            </a:r>
            <a:r>
              <a:rPr lang="en-US" dirty="0" err="1" smtClean="0"/>
              <a:t>copyPixels</a:t>
            </a:r>
            <a:r>
              <a:rPr lang="ru-RU" dirty="0" smtClean="0"/>
              <a:t>,</a:t>
            </a:r>
            <a:r>
              <a:rPr lang="en-US" dirty="0" smtClean="0"/>
              <a:t>  </a:t>
            </a:r>
            <a:r>
              <a:rPr lang="en-US" dirty="0" err="1" smtClean="0"/>
              <a:t>setPixels</a:t>
            </a:r>
            <a:r>
              <a:rPr lang="ru-RU" dirty="0" smtClean="0"/>
              <a:t> и  </a:t>
            </a:r>
            <a:r>
              <a:rPr lang="en-US" dirty="0" err="1" smtClean="0"/>
              <a:t>setVector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073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655</Words>
  <Application>Microsoft Office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Flash II Производительность</vt:lpstr>
      <vt:lpstr>Производительность Flash</vt:lpstr>
      <vt:lpstr>Объективное/Субъективное</vt:lpstr>
      <vt:lpstr>Achtung! </vt:lpstr>
      <vt:lpstr>Основные направления оптимизации</vt:lpstr>
      <vt:lpstr>Оптимизация рендеринга</vt:lpstr>
      <vt:lpstr>Прямоугольник отрисовки </vt:lpstr>
      <vt:lpstr>Прямоугольник отрисовки </vt:lpstr>
      <vt:lpstr>Собственный механизм рендеринга</vt:lpstr>
      <vt:lpstr>Оптимизация событий</vt:lpstr>
      <vt:lpstr>Оптимизация событий</vt:lpstr>
      <vt:lpstr>Оптимизация событий мыши</vt:lpstr>
      <vt:lpstr>Оптимизации as3</vt:lpstr>
      <vt:lpstr>Vector</vt:lpstr>
      <vt:lpstr>Inlining</vt:lpstr>
      <vt:lpstr>Inlining</vt:lpstr>
      <vt:lpstr>Inlining</vt:lpstr>
      <vt:lpstr>Разное</vt:lpstr>
      <vt:lpstr>Оптимизация работы с памятью</vt:lpstr>
      <vt:lpstr>Оптимизация работы с памятью</vt:lpstr>
      <vt:lpstr>Оптимизация работы с памятью</vt:lpstr>
      <vt:lpstr>Пул объектов</vt:lpstr>
      <vt:lpstr>Пул объектов</vt:lpstr>
      <vt:lpstr>Инструменты </vt:lpstr>
      <vt:lpstr>Adobe scout </vt:lpstr>
      <vt:lpstr>Использование Scout</vt:lpstr>
      <vt:lpstr>Scout</vt:lpstr>
      <vt:lpstr>Scout</vt:lpstr>
      <vt:lpstr>Scout</vt:lpstr>
      <vt:lpstr>Scout</vt:lpstr>
      <vt:lpstr>Scout</vt:lpstr>
      <vt:lpstr>Scout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sergey</cp:lastModifiedBy>
  <cp:revision>32</cp:revision>
  <dcterms:created xsi:type="dcterms:W3CDTF">2013-09-08T10:29:23Z</dcterms:created>
  <dcterms:modified xsi:type="dcterms:W3CDTF">2013-09-09T19:39:58Z</dcterms:modified>
</cp:coreProperties>
</file>