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subTitle"/>
          </p:nvPr>
        </p:nvSpPr>
        <p:spPr>
          <a:xfrm>
            <a:off y="3786762" x="685800"/>
            <a:ext cy="2097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4800" lang="en"/>
              <a:t>WebGL</a:t>
            </a:r>
          </a:p>
          <a:p>
            <a:r>
              <a:t/>
            </a:r>
          </a:p>
          <a:p>
            <a:pPr>
              <a:buNone/>
            </a:pPr>
            <a:r>
              <a:rPr sz="1800" lang="en"/>
              <a:t>Лекция VI</a:t>
            </a:r>
          </a:p>
        </p:txBody>
      </p:sp>
      <p:sp>
        <p:nvSpPr>
          <p:cNvPr id="24" name="Shape 24"/>
          <p:cNvSpPr/>
          <p:nvPr/>
        </p:nvSpPr>
        <p:spPr>
          <a:xfrm>
            <a:off y="606988" x="3213638"/>
            <a:ext cy="2716699" cx="2716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74648" x="457200"/>
            <a:ext cy="1030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Преобразования координат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Матрицы преобразования 4х4</a:t>
            </a:r>
          </a:p>
          <a:p>
            <a:r>
              <a:t/>
            </a:r>
          </a:p>
          <a:p>
            <a:pPr algn="ctr" rtl="0" lvl="0" indent="444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sz="2400" lang="en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pPr algn="ctr" rtl="0" lvl="0" indent="444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sz="2400" lang="en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pPr algn="ctr" rtl="0" lvl="0" indent="444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2400" lang="en">
                <a:solidFill>
                  <a:srgbClr val="F9CB9C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sz="2400" lang="en">
                <a:solidFill>
                  <a:srgbClr val="F9CB9C"/>
                </a:solidFill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pPr algn="ctr" rtl="0" lvl="0" indent="44450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</a:t>
            </a:r>
            <a:r>
              <a:rPr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41</a:t>
            </a:r>
            <a:r>
              <a:rPr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 M</a:t>
            </a:r>
            <a:r>
              <a:rPr baseline="-25000"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sz="2400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-25000" sz="2400"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44</a:t>
            </a:r>
            <a:r>
              <a:rPr sz="2400" lang="en">
                <a:solidFill>
                  <a:srgbClr val="000000"/>
                </a:solidFill>
              </a:rPr>
              <a:t>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solidFill>
                  <a:srgbClr val="CC4125"/>
                </a:solidFill>
              </a:rPr>
              <a:t>Параллельный перенос</a:t>
            </a:r>
          </a:p>
          <a:p>
            <a:pPr rtl="0" lvl="0">
              <a:buNone/>
            </a:pPr>
            <a:r>
              <a:rPr sz="2400" lang="en">
                <a:solidFill>
                  <a:srgbClr val="F1C232"/>
                </a:solidFill>
              </a:rPr>
              <a:t>Проекция</a:t>
            </a:r>
          </a:p>
          <a:p>
            <a:pPr>
              <a:buNone/>
            </a:pPr>
            <a:r>
              <a:rPr sz="2400" lang="en">
                <a:solidFill>
                  <a:srgbClr val="00FF00"/>
                </a:solidFill>
              </a:rPr>
              <a:t>Масштаб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46" x="457200"/>
            <a:ext cy="76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Примеры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Матрица поворота 2d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В однородных координатах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86" name="Shape 86"/>
          <p:cNvSpPr/>
          <p:nvPr/>
        </p:nvSpPr>
        <p:spPr>
          <a:xfrm>
            <a:off y="2539787" x="2801150"/>
            <a:ext cy="1019175" cx="2457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y="4669712" x="2626775"/>
            <a:ext cy="1419225" cx="29527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46" x="457200"/>
            <a:ext cy="803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Шейдеры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Язык программирования GLSL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C-подобный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attribute vec3 aVertexPosition;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uMVMatrix;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uPMatrix;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void main(void) {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gl_Position = uPMatrix * uMVMatrix * vec4(aVertexPosition, 1.0);</a:t>
            </a:r>
            <a:b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4646" x="457200"/>
            <a:ext cy="78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GLSL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Атрибуты типов переменных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attribute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uniform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varying</a:t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in/out inout для параметров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Поддерживается большиноство конструкций С</a:t>
            </a:r>
          </a:p>
          <a:p>
            <a:pPr rtl="0" lvl="0">
              <a:buNone/>
            </a:pPr>
            <a:r>
              <a:rPr sz="2400" lang="en"/>
              <a:t>Выполнение начинается с функции main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Встроенные типы данных: vec4, mat4 итд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74647" x="457200"/>
            <a:ext cy="8768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Вершинный шейдер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341475" x="457200"/>
            <a:ext cy="5226300" cx="852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attribute vec3 aVertexPosition;</a:t>
            </a: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uMVMatrix;</a:t>
            </a: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uniform mat4 uPMatrix;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varying vec2 myTexCood;</a:t>
            </a: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void main(void) {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gl_Position =uPMatrix * uMVMatrix * vec4(aVertexPosition, 1.0);</a:t>
            </a:r>
          </a:p>
          <a:p>
            <a:pPr rtl="0" lvl="0">
              <a:buNone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myTexCoord = vec2(gl_MultiTexCoord0);</a:t>
            </a:r>
            <a:b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}</a:t>
            </a:r>
          </a:p>
          <a:p>
            <a:r>
              <a:t/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Verdana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Входные данные в attribute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Verdana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выходные данные в gl_Position</a:t>
            </a:r>
          </a:p>
          <a:p>
            <a:pPr lvl="0" indent="-342900" marL="457200">
              <a:buClr>
                <a:srgbClr val="000000"/>
              </a:buClr>
              <a:buSzPct val="100000"/>
              <a:buFont typeface="Verdana"/>
              <a:buChar char="●"/>
            </a:pPr>
            <a:r>
              <a:rPr sz="18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данные для фрагментного шейдера - в varying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74646" x="457200"/>
            <a:ext cy="8036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Фрагментный шейдер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392775" x="457200"/>
            <a:ext cy="5175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varying vec2 myTexCoord;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uniform sampler2D myTexture;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void main() </a:t>
            </a:r>
          </a:p>
          <a:p>
            <a:pPr rtl="0" lvl="0">
              <a:buNone/>
            </a:pPr>
            <a:r>
              <a:rPr sz="1800" lang="en"/>
              <a:t>{ 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gl_FragColor = texture2D(myTexture, myTexCoord); </a:t>
            </a:r>
          </a:p>
          <a:p>
            <a:pPr rtl="0" lvl="0">
              <a:buNone/>
            </a:pPr>
            <a:r>
              <a:rPr sz="1800" lang="en"/>
              <a:t>} </a:t>
            </a:r>
          </a:p>
          <a:p>
            <a:r>
              <a:t/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выход - gl_FragColor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51" x="457200"/>
            <a:ext cy="684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WebGL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 var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document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getElementById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"glcanvas"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Initialize the global variable gl to null.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try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sz="1400"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Try to grab the standard context. If it fails, fallback to experimental.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gl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"webgl"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||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canvas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getContext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"experimental-webgl"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catch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{}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// If we don't have a GL context, give up now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77AA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alert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669900"/>
                </a:solidFill>
                <a:latin typeface="Verdana"/>
                <a:ea typeface="Verdana"/>
                <a:cs typeface="Verdana"/>
                <a:sym typeface="Verdana"/>
              </a:rPr>
              <a:t>"Unable to initialize WebGL. Your browser may not support it."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44" x="457200"/>
            <a:ext cy="635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шейдерами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077700" x="457200"/>
            <a:ext cy="549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Создать шейдер</a:t>
            </a:r>
          </a:p>
          <a:p>
            <a:pPr rtl="0" lvl="0">
              <a:lnSpc>
                <a:spcPct val="150000"/>
              </a:lnSpc>
              <a:spcAft>
                <a:spcPts val="600"/>
              </a:spcAft>
              <a:buNone/>
            </a:pP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FRAGMENT_SHADER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Скомпилировать</a:t>
            </a:r>
          </a:p>
          <a:p>
            <a:pPr rtl="0" lvl="0">
              <a:buNone/>
            </a:pP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shaderSource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theSource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70809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compileShader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Установить для исполнения</a:t>
            </a:r>
          </a:p>
          <a:p>
            <a:pPr rtl="0" lvl="0"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 </a:t>
            </a:r>
            <a:r>
              <a:rPr sz="1400" lang="en">
                <a:solidFill>
                  <a:srgbClr val="A67F59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attachShader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fragmentShader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shaderProgram</a:t>
            </a:r>
            <a:r>
              <a:rPr sz="1400" lang="en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Передать данные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vertexPositionAttribute = gl.getAttribLocation(shaderProgram, "aVertexPosition");</a:t>
            </a:r>
          </a:p>
          <a:p>
            <a:pPr rtl="0" lvl="0"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gl.enableVertexAttribArray(vertexPositionAttribute);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gl.vertexAttribPointer(vertexPositionAttribute,  sz, gl.FLOAT, normalize , stride ,offset);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Aft>
                <a:spcPts val="600"/>
              </a:spcAft>
              <a:buNone/>
            </a:pPr>
            <a:r>
              <a:rPr sz="14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Aft>
                <a:spcPts val="600"/>
              </a:spcAft>
              <a:buNone/>
            </a:pPr>
            <a:r>
              <a:rPr sz="1100"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Работа с вершинами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417650" x="457200"/>
            <a:ext cy="5150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triangle_vertex=[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-0.3,-0.3, //first summit -&gt; bottom left of the viewport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0.3,-0.3, //bottom right of the viewport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0.3,0.3,  //top right of the viewport</a:t>
            </a:r>
          </a:p>
          <a:p>
            <a:pPr rtl="0" lvl="0">
              <a:buNone/>
            </a:pPr>
            <a:r>
              <a:rPr sz="1400" lang="en"/>
              <a:t>    ];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vertex_buffer = gl.</a:t>
            </a:r>
            <a:r>
              <a:rPr sz="1400" lang="en">
                <a:solidFill>
                  <a:srgbClr val="0000FF"/>
                </a:solidFill>
              </a:rPr>
              <a:t>createBuffer </a:t>
            </a:r>
            <a:r>
              <a:rPr sz="1400" lang="en"/>
              <a:t>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</a:t>
            </a:r>
            <a:r>
              <a:rPr sz="1400" lang="en">
                <a:solidFill>
                  <a:srgbClr val="0000FF"/>
                </a:solidFill>
              </a:rPr>
              <a:t>bindBuffer</a:t>
            </a:r>
            <a:r>
              <a:rPr sz="1400" lang="en"/>
              <a:t>(gl.ARRAY_BUFFER, vertex_buffer);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</a:t>
            </a:r>
            <a:r>
              <a:rPr sz="1400" lang="en">
                <a:solidFill>
                  <a:srgbClr val="0000FF"/>
                </a:solidFill>
              </a:rPr>
              <a:t>bufferData</a:t>
            </a:r>
            <a:r>
              <a:rPr sz="1400" lang="en"/>
              <a:t>(gl.ARRAY_BUFFER,new </a:t>
            </a:r>
            <a:r>
              <a:rPr sz="1400" lang="en">
                <a:solidFill>
                  <a:srgbClr val="FF00FF"/>
                </a:solidFill>
              </a:rPr>
              <a:t>Float32Array</a:t>
            </a:r>
            <a:r>
              <a:rPr sz="1400" lang="en"/>
              <a:t>(vertex_data),gl.STATIC_DRAW);</a:t>
            </a:r>
          </a:p>
          <a:p>
            <a:pPr rtl="0" lvl="0"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triangle_faces = [0,1,2];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index_buffer = gl.</a:t>
            </a:r>
            <a:r>
              <a:rPr sz="1400" lang="en">
                <a:solidFill>
                  <a:srgbClr val="0000FF"/>
                </a:solidFill>
              </a:rPr>
              <a:t>createBuffer</a:t>
            </a:r>
            <a:r>
              <a:rPr sz="1400" lang="en"/>
              <a:t> 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</a:t>
            </a:r>
            <a:r>
              <a:rPr sz="1400" lang="en">
                <a:solidFill>
                  <a:srgbClr val="0000FF"/>
                </a:solidFill>
              </a:rPr>
              <a:t>bindBuffer</a:t>
            </a:r>
            <a:r>
              <a:rPr sz="1400" lang="en"/>
              <a:t>(gl.ELEMENT_ARRAY_BUFFER, index_buffer);</a:t>
            </a:r>
          </a:p>
          <a:p>
            <a:pPr rtl="0" lvl="0">
              <a:buNone/>
            </a:pPr>
            <a:r>
              <a:rPr sz="1400" lang="en"/>
              <a:t>    gl.</a:t>
            </a:r>
            <a:r>
              <a:rPr sz="1400" lang="en">
                <a:solidFill>
                  <a:srgbClr val="0000FF"/>
                </a:solidFill>
              </a:rPr>
              <a:t>bufferData</a:t>
            </a:r>
            <a:r>
              <a:rPr sz="1400" lang="en"/>
              <a:t>(gl.ELEMENT_ARRAY_BUFFER, new </a:t>
            </a:r>
            <a:r>
              <a:rPr sz="1400" lang="en">
                <a:solidFill>
                  <a:srgbClr val="FF00FF"/>
                </a:solidFill>
              </a:rPr>
              <a:t>Uint16Array</a:t>
            </a:r>
            <a:r>
              <a:rPr sz="1400" lang="en"/>
              <a:t>(triangle_faces), gl.STATIC_DRAW);</a:t>
            </a:r>
          </a:p>
          <a:p>
            <a:pPr rtl="0" lvl="0">
              <a:buNone/>
            </a:pPr>
            <a:r>
              <a:rPr lang="en"/>
              <a:t>  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 Отображение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1. создать буфферы вершин и индексов</a:t>
            </a:r>
          </a:p>
          <a:p>
            <a:pPr rtl="0" lvl="0">
              <a:buNone/>
            </a:pPr>
            <a:r>
              <a:rPr sz="2400" lang="en"/>
              <a:t>2. Создать и активировать шейдеры </a:t>
            </a:r>
          </a:p>
          <a:p>
            <a:pPr rtl="0" lvl="0">
              <a:buNone/>
            </a:pPr>
            <a:r>
              <a:rPr sz="2400" lang="en"/>
              <a:t>3. Передать шейдерам параметры</a:t>
            </a:r>
          </a:p>
          <a:p>
            <a:pPr rtl="0" lvl="0">
              <a:buNone/>
            </a:pPr>
            <a:r>
              <a:rPr sz="2400" lang="en"/>
              <a:t>4. Непосредственно рисуем </a:t>
            </a:r>
          </a:p>
          <a:p>
            <a:r>
              <a:t/>
            </a:r>
          </a:p>
          <a:p>
            <a:pPr>
              <a:buNone/>
            </a:pPr>
            <a:r>
              <a:rPr sz="1800" lang="en"/>
              <a:t>gl.drawElements(gl.TRIANGLES, 3, gl.UNSIGNED_SHORT, 0);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48" x="457200"/>
            <a:ext cy="996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WebGL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Основан на OpenGL ES 2.0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Открытый стандарт Khronos group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Входит в семейство технологий HTML5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JavaScript-реализация OpenGL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Не требует плагинов, интегрирован с HTML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43" x="457200"/>
            <a:ext cy="541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Анимация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34125" x="457200"/>
            <a:ext cy="5333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Через таймеры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RequestAnimationFrame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</a:t>
            </a:r>
            <a:r>
              <a:rPr sz="1800" lang="en"/>
              <a:t>if ( !window.requestAnimationFrame ) 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window.requestAnimationFrame = ( function() 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return window.webkitRequestAnimationFrame ||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window.mozRequestAnimationFrame ||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window.oRequestAnimationFrame ||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window.msRequestAnimationFrame ||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function( callback ){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      window.setTimeout(callback, 1000 / 60);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        };;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  } )();</a:t>
            </a:r>
          </a:p>
          <a:p>
            <a:pPr rtl="0" lvl="0"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/>
              <a:t>};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43" x="457200"/>
            <a:ext cy="570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Пример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214500" x="457200"/>
            <a:ext cy="5353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var triangle_vertex=[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-0.3,-0.3,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0.3,-0.3,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0.3,0.3,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];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var triangle_rgb=[</a:t>
            </a:r>
          </a:p>
          <a:p>
            <a:pPr rtl="0" lvl="0">
              <a:buNone/>
            </a:pPr>
            <a:r>
              <a:rPr sz="1400" lang="en"/>
              <a:t>    0.0,0.0,1.0,  //r,g,b</a:t>
            </a:r>
          </a:p>
          <a:p>
            <a:pPr rtl="0" lvl="0">
              <a:buNone/>
            </a:pPr>
            <a:r>
              <a:rPr sz="1400" lang="en"/>
              <a:t>    0.0,1.0,0.0,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1.0,0.0,0.0,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];</a:t>
            </a:r>
          </a:p>
          <a:p>
            <a:r>
              <a:t/>
            </a:r>
          </a:p>
        </p:txBody>
      </p:sp>
      <p:sp>
        <p:nvSpPr>
          <p:cNvPr id="148" name="Shape 148"/>
          <p:cNvSpPr/>
          <p:nvPr/>
        </p:nvSpPr>
        <p:spPr>
          <a:xfrm>
            <a:off y="1447524" x="2913824"/>
            <a:ext cy="2920575" cx="5484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43" x="457200"/>
            <a:ext cy="551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Шейдеры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969225" x="457200"/>
            <a:ext cy="5598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var shader_vertex_source="\n\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F00FF"/>
                </a:solidFill>
              </a:rPr>
              <a:t>attribute vec2 position; //the position of the point\n\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F00FF"/>
                </a:solidFill>
              </a:rPr>
              <a:t>attribute vec3 icolor; //the color of the point\n\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F00FF"/>
                </a:solidFill>
              </a:rPr>
              <a:t>varying vec3 vcolor;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FF"/>
                </a:solidFill>
              </a:rPr>
              <a:t>void main(void) {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FF"/>
                </a:solidFill>
              </a:rPr>
              <a:t>	gl_Position = vec4(position, 0., 1.);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FF"/>
                </a:solidFill>
              </a:rPr>
              <a:t>          vcolor = icolor;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9900FF"/>
                </a:solidFill>
              </a:rPr>
              <a:t>}</a:t>
            </a:r>
            <a:r>
              <a:rPr sz="1400" lang="en"/>
              <a:t>";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var shader_fragment_source="\n\</a:t>
            </a:r>
          </a:p>
          <a:p>
            <a:pPr rtl="0" lvl="0">
              <a:buNone/>
            </a:pPr>
            <a:r>
              <a:rPr sz="1400" lang="en"/>
              <a:t>precision mediump float;\n\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FF00FF"/>
                </a:solidFill>
              </a:rPr>
              <a:t>varying vec3 vcolor;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FF"/>
                </a:solidFill>
              </a:rPr>
              <a:t>void main(void) {\n\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FF"/>
                </a:solidFill>
              </a:rPr>
              <a:t>	gl_FragColor = vec4(vcolor, 1.); \n\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>
                <a:solidFill>
                  <a:srgbClr val="0000FF"/>
                </a:solidFill>
              </a:rPr>
              <a:t>}</a:t>
            </a:r>
            <a:r>
              <a:rPr sz="1400" lang="en"/>
              <a:t>";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46" x="457200"/>
            <a:ext cy="76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Инициализация шейдеров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041750" x="457200"/>
            <a:ext cy="552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4A86E8"/>
                </a:solidFill>
              </a:rPr>
              <a:t>var get_shader=function(source, type, typeString) {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4A86E8"/>
                </a:solidFill>
              </a:rPr>
              <a:t>    var shader = gl.createShader(type);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4A86E8"/>
                </a:solidFill>
              </a:rPr>
              <a:t>    gl.shaderSource(shader, source);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4A86E8"/>
                </a:solidFill>
              </a:rPr>
              <a:t>    gl.compileShader(shader);</a:t>
            </a:r>
          </a:p>
          <a:p>
            <a:pPr rtl="0" lvl="0">
              <a:buNone/>
            </a:pPr>
            <a:r>
              <a:rPr sz="1200" lang="en">
                <a:solidFill>
                  <a:srgbClr val="4A86E8"/>
                </a:solidFill>
              </a:rPr>
              <a:t>    return shader;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4A86E8"/>
                </a:solidFill>
              </a:rPr>
              <a:t>  };</a:t>
            </a:r>
          </a:p>
          <a:p>
            <a:pPr rtl="0" lvl="0">
              <a:buNone/>
            </a:pPr>
            <a:r>
              <a:rPr sz="1200" lang="en"/>
              <a:t> </a:t>
            </a:r>
            <a:r>
              <a:rPr sz="1200" lang="en">
                <a:solidFill>
                  <a:srgbClr val="741B47"/>
                </a:solidFill>
              </a:rPr>
              <a:t> var shader_vertex=get_shader(shader_vertex_source, gl.VERTEX_SHADER, "VERTEX");</a:t>
            </a:r>
          </a:p>
          <a:p>
            <a:pPr rtl="0" lvl="0">
              <a:buNone/>
            </a:pPr>
            <a:r>
              <a:rPr sz="1200" lang="en">
                <a:solidFill>
                  <a:srgbClr val="741B47"/>
                </a:solidFill>
              </a:rPr>
              <a:t> var shader_fragment=get_shader(shader_fragment_source, gl.FRAGMENT_SHADER, "FRAGMENT");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</a:t>
            </a:r>
            <a:r>
              <a:rPr sz="1200" lang="en">
                <a:solidFill>
                  <a:srgbClr val="38761D"/>
                </a:solidFill>
              </a:rPr>
              <a:t>var SHADER_PROGRAM=gl.createProgram();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38761D"/>
                </a:solidFill>
              </a:rPr>
              <a:t> gl.attachShader(SHADER_PROGRAM, shader_vertex);</a:t>
            </a:r>
          </a:p>
          <a:p>
            <a:pPr rtl="0" lvl="0">
              <a:buNone/>
            </a:pPr>
            <a:r>
              <a:rPr sz="1200" lang="en">
                <a:solidFill>
                  <a:srgbClr val="38761D"/>
                </a:solidFill>
              </a:rPr>
              <a:t> gl.attachShader(SHADER_PROGRAM, shader_fragment);</a:t>
            </a:r>
          </a:p>
          <a:p>
            <a:pPr rtl="0" lvl="0">
              <a:buNone/>
            </a:pPr>
            <a:r>
              <a:rPr sz="1200" lang="en">
                <a:solidFill>
                  <a:srgbClr val="38761D"/>
                </a:solidFill>
              </a:rPr>
              <a:t> gl.linkProgram(SHADER_PROGRAM);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</a:t>
            </a:r>
            <a:r>
              <a:rPr sz="1200" lang="en">
                <a:solidFill>
                  <a:srgbClr val="CC0000"/>
                </a:solidFill>
              </a:rPr>
              <a:t>var _color = gl.getAttribLocation(SHADER_PROGRAM, "icolor");</a:t>
            </a:r>
          </a:p>
          <a:p>
            <a:pPr rtl="0" lvl="0">
              <a:buNone/>
            </a:pPr>
            <a:r>
              <a:rPr sz="1200" lang="en">
                <a:solidFill>
                  <a:srgbClr val="CC0000"/>
                </a:solidFill>
              </a:rPr>
              <a:t> var _position = gl.getAttribLocation(SHADER_PROGRAM, "position");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CC0000"/>
                </a:solidFill>
              </a:rPr>
              <a:t> gl.enableVertexAttribArray(_position);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>
                <a:solidFill>
                  <a:srgbClr val="CC0000"/>
                </a:solidFill>
              </a:rPr>
              <a:t> gl.enableVertexAttribArray(_color);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gl.useProgram(SHADER_PROGRAM);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45" x="457200"/>
            <a:ext cy="678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Инициализация вершин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263550" x="457200"/>
            <a:ext cy="5304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TRIANGLE_VERTEX= </a:t>
            </a:r>
            <a:r>
              <a:rPr sz="1400" lang="en">
                <a:solidFill>
                  <a:srgbClr val="0000FF"/>
                </a:solidFill>
              </a:rPr>
              <a:t>gl.createBuffer 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</a:t>
            </a:r>
            <a:r>
              <a:rPr sz="1400" lang="en">
                <a:solidFill>
                  <a:srgbClr val="0000FF"/>
                </a:solidFill>
              </a:rPr>
              <a:t>  gl.bindBuffer</a:t>
            </a:r>
            <a:r>
              <a:rPr sz="1400" lang="en"/>
              <a:t>(gl.ARRAY_BUFFER, TRIANGLE_VERTEX);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</a:t>
            </a:r>
            <a:r>
              <a:rPr sz="1400" lang="en">
                <a:solidFill>
                  <a:srgbClr val="0000FF"/>
                </a:solidFill>
              </a:rPr>
              <a:t>gl.bufferData</a:t>
            </a:r>
            <a:r>
              <a:rPr sz="1400" lang="en"/>
              <a:t>(gl.ARRAY_BUFFER,new Float32Array(triangle_vertex),gl.STATIC_DRAW);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TRIANGLE_VERTEX_CLR= gl.createBuffer 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gl.bindBuffer(gl.ARRAY_BUFFER, TRIANGLE_VERTEX_CLR);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gl.bufferData(gl.ARRAY_BUFFER,new Float32Array(triangle_rgb),gl.STATIC_DRAW);</a:t>
            </a:r>
          </a:p>
          <a:p>
            <a:pPr rtl="0" lvl="0"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triangle_faces = [0,1,2];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var TRIANGLE_FACES= gl.createBuffer 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gl.bindBuffer(gl.ELEMENT_ARRAY_BUFFER, TRIANGLE_FACES);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gl.bufferData(gl</a:t>
            </a:r>
            <a:r>
              <a:rPr sz="1400" lang="en">
                <a:solidFill>
                  <a:srgbClr val="00FFFF"/>
                </a:solidFill>
              </a:rPr>
              <a:t>.ELEMENT_ARRAY_BUFFER,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          new Uint16Array(triangle_faces),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          gl.STATIC_DRAW);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46" x="457200"/>
            <a:ext cy="7670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Основной цикл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041750" x="457200"/>
            <a:ext cy="5526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var animate=function() {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gl.viewport(0.0, 0.0, canvas.width, canvas.height);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gl.clear(gl.COLOR_BUFFER_BIT);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gl.bindBuffer(gl.ARRAY_BUFFER, TRIANGLE_VERTEX_CLR);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gl.vertexAttribPointer(_color, 3, gl.FLOAT, false,4*3,0);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gl.bindBuffer(gl.ARRAY_BUFFER, TRIANGLE_VERTEX);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gl.vertexAttribPointer(_position, 2, gl.FLOAT, false,4*2,0);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gl.bindBuffer(gl.ELEMENT_ARRAY_BUFFER, TRIANGLE_FACES);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gl.drawElements(gl.TRIANGLES, 3, gl.UNSIGNED_SHORT, 0);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gl.flush();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window.requestAnimationFrame(animate);</a:t>
            </a:r>
          </a:p>
          <a:p>
            <a:pPr rtl="0" lvl="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46" x="457200"/>
            <a:ext cy="8553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Библиотеки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Three.js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GLGE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SceneJS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…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45" x="457200"/>
            <a:ext cy="698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Three.js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973050" x="457200"/>
            <a:ext cy="559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function init() {</a:t>
            </a:r>
          </a:p>
          <a:p>
            <a:pPr rtl="0" lvl="0">
              <a:buNone/>
            </a:pPr>
            <a:r>
              <a:rPr sz="1200" lang="en"/>
              <a:t>        scene = new THREE.Scene();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camera = new THREE.PerspectiveCamera( 75, window.innerWidth / window.innerHeight, 1, 10000 );</a:t>
            </a:r>
          </a:p>
          <a:p>
            <a:pPr rtl="0" lvl="0">
              <a:buNone/>
            </a:pPr>
            <a:r>
              <a:rPr sz="1200" lang="en"/>
              <a:t>        camera.position.z = 1000;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geometry = new THREE.SphereGeometry( 200, 32, 32 );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var map_file = "/Users/schadov/1/jupiter2.jpg"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material = new THREE.MeshBasicMaterial( { map: THREE.ImageUtils.loadTexture(map_file) });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mesh = new THREE.Mesh( geometry, material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scene.add( mesh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renderer = new THREE.CanvasRenderer();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renderer.setSize( window.innerWidth, window.innerHeight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document.body.appendChild( renderer.domElement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}</a:t>
            </a:r>
          </a:p>
          <a:p>
            <a:pPr rtl="0" lvl="0">
              <a:buNone/>
            </a:pPr>
            <a:r>
              <a:rPr sz="1200" lang="en"/>
              <a:t>  function animate() {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// note: three.js includes requestAnimationFrame shim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requestAnimationFrame( animate 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    render();</a:t>
            </a:r>
          </a:p>
          <a:p>
            <a:pPr rtl="0" lvl="0">
              <a:buClr>
                <a:srgbClr val="000000"/>
              </a:buClr>
              <a:buSzPct val="91666"/>
              <a:buFont typeface="Arial"/>
              <a:buNone/>
            </a:pPr>
            <a:r>
              <a:rPr sz="1200" lang="en"/>
              <a:t>    }</a:t>
            </a:r>
          </a:p>
          <a:p>
            <a:r>
              <a:t/>
            </a:r>
          </a:p>
        </p:txBody>
      </p:sp>
      <p:sp>
        <p:nvSpPr>
          <p:cNvPr id="185" name="Shape 185"/>
          <p:cNvSpPr/>
          <p:nvPr/>
        </p:nvSpPr>
        <p:spPr>
          <a:xfrm>
            <a:off y="3896625" x="5309675"/>
            <a:ext cy="1812824" cx="2602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74643" x="457200"/>
            <a:ext cy="558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COLLADA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899725" x="457200"/>
            <a:ext cy="56682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выскоуровневых библиотек возможность загрузки созданных в специализированных приложениях моделей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Существует множество форматов, WebGL не содержит функций работы с моделями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Стандарт от Khronos group  -  COLLADA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XML - представление объекта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Поддерживается Three.js, GLGE, CryEngine 2, Unity, Google Earth итд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создания: 3ds Max, Bryce, Blender итд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47" x="457200"/>
            <a:ext cy="953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Интеграция с HTML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Можно свободно комбинировать canvas с другими html-элементами.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Для интерактивности можно использовать систему событий javascript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Создать обработчик для события сцены</a:t>
            </a:r>
          </a:p>
          <a:p>
            <a:pPr rtl="0" lvl="0" indent="0" marL="45720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renderer.domElement.addEventListener( 'mouseup', </a:t>
            </a:r>
          </a:p>
          <a:p>
            <a:pPr rtl="0" lvl="0" indent="0" marL="457200">
              <a:buClr>
                <a:srgbClr val="000000"/>
              </a:buClr>
              <a:buSzPct val="78571"/>
              <a:buFont typeface="Arial"/>
              <a:buNone/>
            </a:pPr>
            <a:r>
              <a:rPr sz="1400" lang="en"/>
              <a:t>      function(e) {alert("Something has happen'd")}, false );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Перевести экранные координаты в логические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найти объект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Текст и элементы управления можно создавать динамически, добавляя в DOM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45" x="457200"/>
            <a:ext cy="730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Подержка браузерами</a:t>
            </a:r>
          </a:p>
        </p:txBody>
      </p:sp>
      <p:sp>
        <p:nvSpPr>
          <p:cNvPr id="36" name="Shape 36"/>
          <p:cNvSpPr/>
          <p:nvPr/>
        </p:nvSpPr>
        <p:spPr>
          <a:xfrm>
            <a:off y="1257750" x="269675"/>
            <a:ext cy="5409875" cx="87292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49" x="457200"/>
            <a:ext cy="9842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WebGL	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Взаимодействует со страницей через элемент canvas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&lt;html&gt;</a:t>
            </a:r>
          </a:p>
          <a:p>
            <a:pPr rtl="0" lvl="0">
              <a:buNone/>
            </a:pPr>
            <a:r>
              <a:rPr sz="2400" lang="en"/>
              <a:t>&lt;body&gt;</a:t>
            </a:r>
          </a:p>
          <a:p>
            <a:pPr rtl="0" lvl="0">
              <a:buNone/>
            </a:pPr>
            <a:r>
              <a:rPr sz="2400" lang="en"/>
              <a:t>	&lt;canvas id='main_canvas'&gt;&lt;/canvas&gt;</a:t>
            </a:r>
          </a:p>
          <a:p>
            <a:pPr rtl="0" lvl="0">
              <a:buNone/>
            </a:pPr>
            <a:r>
              <a:rPr sz="2400" lang="en"/>
              <a:t>	&lt;script type="text/javascript" src="render.js"&gt;&lt;/script&gt;</a:t>
            </a:r>
          </a:p>
          <a:p>
            <a:pPr rtl="0" lvl="0">
              <a:buNone/>
            </a:pPr>
            <a:r>
              <a:rPr sz="2400" lang="en"/>
              <a:t>&lt;/body&gt;</a:t>
            </a:r>
          </a:p>
          <a:p>
            <a:pPr rtl="0" lvl="0">
              <a:buNone/>
            </a:pPr>
            <a:r>
              <a:rPr sz="2400" lang="en"/>
              <a:t>&lt;/html&gt;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433550" x="457200"/>
            <a:ext cy="642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Rendering Pipeline</a:t>
            </a:r>
          </a:p>
        </p:txBody>
      </p:sp>
      <p:sp>
        <p:nvSpPr>
          <p:cNvPr id="48" name="Shape 48"/>
          <p:cNvSpPr/>
          <p:nvPr/>
        </p:nvSpPr>
        <p:spPr>
          <a:xfrm>
            <a:off y="1793974" x="256500"/>
            <a:ext cy="3409775" cx="8499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46" x="457200"/>
            <a:ext cy="8331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Сцена</a:t>
            </a:r>
          </a:p>
        </p:txBody>
      </p:sp>
      <p:sp>
        <p:nvSpPr>
          <p:cNvPr id="54" name="Shape 54"/>
          <p:cNvSpPr/>
          <p:nvPr/>
        </p:nvSpPr>
        <p:spPr>
          <a:xfrm>
            <a:off y="1336347" x="1067972"/>
            <a:ext cy="5209725" cx="675812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46" x="457200"/>
            <a:ext cy="8549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Матрицы преобразования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ModelView matrix - положение объектов относительно камеры</a:t>
            </a:r>
          </a:p>
          <a:p>
            <a:r>
              <a:t/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Projection matrix - положение на экране</a:t>
            </a:r>
          </a:p>
          <a:p>
            <a:r>
              <a:t/>
            </a:r>
          </a:p>
          <a:p>
            <a:pPr rtl="0" lvl="0" indent="-3810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Pos = projMatrix * modelViewMatrix * vertexPos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46" x="457200"/>
            <a:ext cy="8256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Преобразование координат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07425" x="457200"/>
            <a:ext cy="5160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Используются однородные координаты [x,y,z,w]</a:t>
            </a:r>
          </a:p>
          <a:p>
            <a:pPr rtl="0" lvl="0">
              <a:buNone/>
            </a:pPr>
            <a:r>
              <a:rPr lang="en"/>
              <a:t>В декартовых координатах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невозможно единообразно описать поворот и параллельный перенос 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невозможно представить бесконечно удаленную точку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Нет отличия между точками и векторами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74645" x="457200"/>
            <a:ext cy="737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b="0" sz="3000" lang="en"/>
              <a:t>Однородные координаты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60875" x="457200"/>
            <a:ext cy="5307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w - масштабный множитель</a:t>
            </a:r>
          </a:p>
          <a:p>
            <a:pPr rtl="0" lvl="0">
              <a:buNone/>
            </a:pPr>
            <a:r>
              <a:rPr sz="1800" lang="en"/>
              <a:t>Декартовы координаты получаются из однородных преобразованием</a:t>
            </a:r>
          </a:p>
          <a:p>
            <a:pPr rtl="0" lvl="0" indent="457200" marL="914400">
              <a:buNone/>
            </a:pPr>
            <a:r>
              <a:rPr sz="1800" lang="en"/>
              <a:t>(x,y,z,w)-&gt;(x/w,y/w,z/w)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1800" lang="en"/>
              <a:t>Преобразование</a:t>
            </a:r>
          </a:p>
          <a:p>
            <a:pPr rtl="0" lvl="0" indent="0" marL="0">
              <a:buNone/>
            </a:pPr>
            <a:r>
              <a:rPr sz="1800" lang="en"/>
              <a:t>из однородных координат</a:t>
            </a:r>
          </a:p>
          <a:p>
            <a:pPr rtl="0" lvl="0" indent="0" marL="0">
              <a:buNone/>
            </a:pPr>
            <a:r>
              <a:rPr sz="1800" lang="en"/>
              <a:t>в декартовы однозначно</a:t>
            </a:r>
          </a:p>
          <a:p>
            <a:pPr rtl="0" lvl="0" indent="0" marL="0">
              <a:buNone/>
            </a:pPr>
            <a:r>
              <a:rPr sz="1800" lang="en"/>
              <a:t>Но не наоборот 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1800" lang="en"/>
              <a:t>Все точки вдоль луча</a:t>
            </a:r>
          </a:p>
          <a:p>
            <a:pPr rtl="0" lvl="0" indent="0" marL="0">
              <a:buNone/>
            </a:pPr>
            <a:r>
              <a:rPr sz="1800" lang="en"/>
              <a:t>0 - (abc) соответсвуют</a:t>
            </a:r>
          </a:p>
          <a:p>
            <a:pPr rtl="0" lvl="0" indent="0" marL="0">
              <a:buNone/>
            </a:pPr>
            <a:r>
              <a:rPr sz="1800" lang="en"/>
              <a:t>одной точке 2-мерного </a:t>
            </a:r>
          </a:p>
          <a:p>
            <a:pPr rtl="0" lvl="0" indent="0" marL="0">
              <a:buNone/>
            </a:pPr>
            <a:r>
              <a:rPr sz="1800" lang="en"/>
              <a:t>пространства</a:t>
            </a:r>
          </a:p>
          <a:p>
            <a:pPr indent="0" marL="0">
              <a:buNone/>
            </a:pPr>
            <a:r>
              <a:rPr sz="1800" lang="en"/>
              <a:t>Проекция на w=1</a:t>
            </a:r>
          </a:p>
        </p:txBody>
      </p:sp>
      <p:sp>
        <p:nvSpPr>
          <p:cNvPr id="73" name="Shape 73"/>
          <p:cNvSpPr/>
          <p:nvPr/>
        </p:nvSpPr>
        <p:spPr>
          <a:xfrm>
            <a:off y="2705025" x="3811800"/>
            <a:ext cy="3482275" cx="4553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