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8" r:id="rId16"/>
    <p:sldId id="270" r:id="rId17"/>
    <p:sldId id="272" r:id="rId18"/>
    <p:sldId id="273" r:id="rId19"/>
    <p:sldId id="274" r:id="rId20"/>
    <p:sldId id="275" r:id="rId21"/>
    <p:sldId id="271" r:id="rId22"/>
    <p:sldId id="276" r:id="rId23"/>
    <p:sldId id="277" r:id="rId24"/>
    <p:sldId id="289" r:id="rId25"/>
    <p:sldId id="290" r:id="rId26"/>
    <p:sldId id="291" r:id="rId27"/>
    <p:sldId id="278" r:id="rId28"/>
    <p:sldId id="279" r:id="rId29"/>
    <p:sldId id="280" r:id="rId30"/>
    <p:sldId id="281" r:id="rId31"/>
    <p:sldId id="282" r:id="rId32"/>
    <p:sldId id="283" r:id="rId33"/>
    <p:sldId id="292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7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1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3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1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2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10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0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6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79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73D0-EB35-4F54-BC7E-BC0FBDEA074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78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63642"/>
            <a:ext cx="6858000" cy="75241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ru-RU" dirty="0" smtClean="0"/>
              <a:t>Алгоритмы в играх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53652"/>
            <a:ext cx="6858000" cy="1655762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IX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42" y="1483694"/>
            <a:ext cx="2906078" cy="29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A*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9220"/>
            <a:ext cx="7886700" cy="4797743"/>
          </a:xfrm>
        </p:spPr>
        <p:txBody>
          <a:bodyPr/>
          <a:lstStyle/>
          <a:p>
            <a:r>
              <a:rPr lang="ru-RU" dirty="0" smtClean="0"/>
              <a:t>Аналог алгоритма </a:t>
            </a:r>
            <a:r>
              <a:rPr lang="ru-RU" dirty="0" err="1" smtClean="0"/>
              <a:t>Дейкстры</a:t>
            </a:r>
            <a:endParaRPr lang="ru-RU" dirty="0" smtClean="0"/>
          </a:p>
          <a:p>
            <a:r>
              <a:rPr lang="ru-RU" dirty="0" smtClean="0"/>
              <a:t>Отличается способом выбора вершины</a:t>
            </a:r>
          </a:p>
          <a:p>
            <a:r>
              <a:rPr lang="ru-RU" dirty="0" smtClean="0"/>
              <a:t>Функция стоимости</a:t>
            </a:r>
          </a:p>
          <a:p>
            <a:pPr lvl="1"/>
            <a:r>
              <a:rPr lang="en-US" dirty="0" smtClean="0"/>
              <a:t>f = g + h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 – </a:t>
            </a:r>
            <a:r>
              <a:rPr lang="ru-RU" dirty="0" smtClean="0"/>
              <a:t>длина пути от начала до текущей вершины</a:t>
            </a:r>
          </a:p>
          <a:p>
            <a:pPr lvl="1"/>
            <a:r>
              <a:rPr lang="en-US" dirty="0" smtClean="0"/>
              <a:t>h -  </a:t>
            </a:r>
            <a:r>
              <a:rPr lang="ru-RU" dirty="0" smtClean="0"/>
              <a:t>эвристическая оценка длины пути до цели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(v)=0 -&gt; </a:t>
            </a:r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 smtClean="0"/>
          </a:p>
          <a:p>
            <a:r>
              <a:rPr lang="ru-RU" dirty="0" smtClean="0"/>
              <a:t>Эвристическая функция</a:t>
            </a:r>
          </a:p>
          <a:p>
            <a:pPr lvl="1"/>
            <a:r>
              <a:rPr lang="ru-RU" dirty="0" smtClean="0"/>
              <a:t>Оценка расстояния до цели</a:t>
            </a:r>
          </a:p>
          <a:p>
            <a:pPr lvl="1"/>
            <a:r>
              <a:rPr lang="ru-RU" dirty="0" smtClean="0"/>
              <a:t>Не должна преувеличивать расстояние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h </a:t>
            </a:r>
            <a:r>
              <a:rPr lang="ru-RU" dirty="0" smtClean="0"/>
              <a:t>должны иметь одинаковую размерность</a:t>
            </a:r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4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07" y="136484"/>
            <a:ext cx="7886700" cy="5264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A*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10" y="1348828"/>
            <a:ext cx="6795646" cy="506823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3832" y="891541"/>
            <a:ext cx="7204001" cy="57717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Множество «открытых» и «закрытых вершин»</a:t>
            </a:r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3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26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A*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4440"/>
            <a:ext cx="7886700" cy="4942523"/>
          </a:xfrm>
        </p:spPr>
        <p:txBody>
          <a:bodyPr/>
          <a:lstStyle/>
          <a:p>
            <a:r>
              <a:rPr lang="ru-RU" dirty="0" smtClean="0"/>
              <a:t>Выбор эвристической функции</a:t>
            </a:r>
          </a:p>
          <a:p>
            <a:r>
              <a:rPr lang="en-US" dirty="0" smtClean="0"/>
              <a:t>Manhattan Distance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 = D*(dx + </a:t>
            </a:r>
            <a:r>
              <a:rPr lang="en-US" dirty="0" err="1" smtClean="0"/>
              <a:t>dy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Chebyshev</a:t>
            </a:r>
            <a:r>
              <a:rPr lang="en-US" dirty="0" smtClean="0"/>
              <a:t> Distance </a:t>
            </a:r>
          </a:p>
          <a:p>
            <a:pPr lvl="1"/>
            <a:r>
              <a:rPr lang="en-US" dirty="0"/>
              <a:t>h = </a:t>
            </a:r>
            <a:r>
              <a:rPr lang="en-US" dirty="0" smtClean="0"/>
              <a:t>D*max(</a:t>
            </a:r>
            <a:r>
              <a:rPr lang="en-US" dirty="0" err="1" smtClean="0"/>
              <a:t>dx,dy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Euclidean distance</a:t>
            </a:r>
          </a:p>
          <a:p>
            <a:pPr lvl="1"/>
            <a:r>
              <a:rPr lang="en-US" dirty="0" smtClean="0"/>
              <a:t>h=D*</a:t>
            </a:r>
            <a:r>
              <a:rPr lang="en-US" dirty="0" err="1" smtClean="0"/>
              <a:t>sqrt</a:t>
            </a:r>
            <a:r>
              <a:rPr lang="en-US" dirty="0" smtClean="0"/>
              <a:t>(dx*dx + </a:t>
            </a:r>
            <a:r>
              <a:rPr lang="en-US" dirty="0" err="1" smtClean="0"/>
              <a:t>dy</a:t>
            </a:r>
            <a:r>
              <a:rPr lang="en-US" dirty="0" smtClean="0"/>
              <a:t>*</a:t>
            </a:r>
            <a:r>
              <a:rPr lang="en-US" dirty="0" err="1" smtClean="0"/>
              <a:t>dy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4680671"/>
            <a:ext cx="36766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5014"/>
          </a:xfrm>
        </p:spPr>
        <p:txBody>
          <a:bodyPr/>
          <a:lstStyle/>
          <a:p>
            <a:pPr algn="ctr"/>
            <a:r>
              <a:rPr lang="ru-RU" dirty="0" smtClean="0"/>
              <a:t>Модификации </a:t>
            </a:r>
            <a:r>
              <a:rPr lang="en-US" dirty="0" smtClean="0"/>
              <a:t>A*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4159"/>
            <a:ext cx="7886700" cy="3579450"/>
          </a:xfrm>
        </p:spPr>
        <p:txBody>
          <a:bodyPr/>
          <a:lstStyle/>
          <a:p>
            <a:r>
              <a:rPr lang="en-US" dirty="0"/>
              <a:t>Jump-point </a:t>
            </a:r>
            <a:r>
              <a:rPr lang="en-US" dirty="0" smtClean="0"/>
              <a:t>search</a:t>
            </a:r>
            <a:endParaRPr lang="ru-RU" dirty="0" smtClean="0"/>
          </a:p>
          <a:p>
            <a:r>
              <a:rPr lang="ru-RU" dirty="0" smtClean="0"/>
              <a:t>Динамические алгоритмы</a:t>
            </a:r>
            <a:endParaRPr lang="en-US" dirty="0"/>
          </a:p>
          <a:p>
            <a:r>
              <a:rPr lang="ru-RU" dirty="0" smtClean="0"/>
              <a:t>Иерархические алгоритмы</a:t>
            </a:r>
            <a:endParaRPr lang="en-US" dirty="0" smtClean="0"/>
          </a:p>
          <a:p>
            <a:r>
              <a:rPr lang="ru-RU" dirty="0" smtClean="0"/>
              <a:t>Приближенные алгоритмы</a:t>
            </a:r>
          </a:p>
          <a:p>
            <a:r>
              <a:rPr lang="en-US" dirty="0" smtClean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3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8298"/>
            <a:ext cx="7886700" cy="6910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Jump-Point Search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66386"/>
            <a:ext cx="7886700" cy="184297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Модификация </a:t>
            </a:r>
            <a:r>
              <a:rPr lang="en-US" dirty="0" smtClean="0"/>
              <a:t>A*</a:t>
            </a:r>
          </a:p>
          <a:p>
            <a:r>
              <a:rPr lang="ru-RU" dirty="0" smtClean="0"/>
              <a:t>Позволяет </a:t>
            </a:r>
            <a:r>
              <a:rPr lang="ru-RU" dirty="0" smtClean="0"/>
              <a:t>пропускать </a:t>
            </a:r>
            <a:r>
              <a:rPr lang="ru-RU" dirty="0" smtClean="0"/>
              <a:t>часть вершин</a:t>
            </a:r>
          </a:p>
          <a:p>
            <a:r>
              <a:rPr lang="ru-RU" dirty="0" smtClean="0"/>
              <a:t>Рассматриваются </a:t>
            </a:r>
            <a:r>
              <a:rPr lang="ru-RU" b="1" dirty="0" smtClean="0"/>
              <a:t>естественные</a:t>
            </a:r>
            <a:r>
              <a:rPr lang="ru-RU" dirty="0" smtClean="0"/>
              <a:t> и </a:t>
            </a:r>
            <a:r>
              <a:rPr lang="ru-RU" b="1" dirty="0" smtClean="0"/>
              <a:t>вынужденные </a:t>
            </a:r>
            <a:r>
              <a:rPr lang="ru-RU" dirty="0" smtClean="0"/>
              <a:t>соседи</a:t>
            </a:r>
            <a:endParaRPr lang="ru-RU" b="1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31" y="2709363"/>
            <a:ext cx="538162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24" y="4385763"/>
            <a:ext cx="57054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49" y="1057432"/>
            <a:ext cx="2038350" cy="561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3" y="1057432"/>
            <a:ext cx="2028825" cy="569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31" y="2505232"/>
            <a:ext cx="1857375" cy="2724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6469" y="1623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2102" y="3037923"/>
            <a:ext cx="1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45117" y="4306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27774" y="5720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70955" y="1582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770955" y="3143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770955" y="4669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729764" y="6089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491484" y="3222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396647" y="4541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2535092" y="72547"/>
            <a:ext cx="52311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Jump-Point Search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3109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9897"/>
          </a:xfrm>
        </p:spPr>
        <p:txBody>
          <a:bodyPr/>
          <a:lstStyle/>
          <a:p>
            <a:pPr algn="ctr"/>
            <a:r>
              <a:rPr lang="ru-RU" dirty="0" smtClean="0"/>
              <a:t>Динамический поиск пути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940"/>
            <a:ext cx="7886700" cy="4738023"/>
          </a:xfrm>
        </p:spPr>
        <p:txBody>
          <a:bodyPr/>
          <a:lstStyle/>
          <a:p>
            <a:r>
              <a:rPr lang="ru-RU" dirty="0" smtClean="0"/>
              <a:t>В процессе или после поиска пути карта может меняться </a:t>
            </a:r>
          </a:p>
          <a:p>
            <a:r>
              <a:rPr lang="ru-RU" dirty="0" smtClean="0"/>
              <a:t>Для обычных алгоритмов требуется искать путь заново</a:t>
            </a:r>
          </a:p>
          <a:p>
            <a:r>
              <a:rPr lang="ru-RU" dirty="0" smtClean="0"/>
              <a:t>Динамические алгоритмы сохраняют состояние и позволяют пересчитывать путь быстрее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59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130"/>
          </a:xfrm>
        </p:spPr>
        <p:txBody>
          <a:bodyPr/>
          <a:lstStyle/>
          <a:p>
            <a:pPr algn="ctr"/>
            <a:r>
              <a:rPr lang="en-US" dirty="0" smtClean="0"/>
              <a:t>LPA*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759"/>
            <a:ext cx="7886700" cy="2594344"/>
          </a:xfrm>
        </p:spPr>
        <p:txBody>
          <a:bodyPr/>
          <a:lstStyle/>
          <a:p>
            <a:r>
              <a:rPr lang="en-US" dirty="0" smtClean="0"/>
              <a:t>Lifelong-Planning A*</a:t>
            </a:r>
          </a:p>
          <a:p>
            <a:r>
              <a:rPr lang="ru-RU" dirty="0" smtClean="0"/>
              <a:t>Первый проход аналогичен </a:t>
            </a:r>
            <a:r>
              <a:rPr lang="en-US" dirty="0" smtClean="0"/>
              <a:t>A*</a:t>
            </a:r>
          </a:p>
          <a:p>
            <a:r>
              <a:rPr lang="ru-RU" dirty="0" smtClean="0"/>
              <a:t>Для каждой вершины </a:t>
            </a:r>
            <a:r>
              <a:rPr lang="en-US" dirty="0" smtClean="0"/>
              <a:t>s </a:t>
            </a:r>
            <a:r>
              <a:rPr lang="ru-RU" dirty="0" smtClean="0"/>
              <a:t>сохраняем </a:t>
            </a:r>
            <a:r>
              <a:rPr lang="en-US" dirty="0" smtClean="0"/>
              <a:t>g(s) </a:t>
            </a:r>
            <a:r>
              <a:rPr lang="ru-RU" dirty="0" smtClean="0"/>
              <a:t>– значение длины пути к </a:t>
            </a:r>
            <a:r>
              <a:rPr lang="en-US" dirty="0" smtClean="0"/>
              <a:t>s </a:t>
            </a:r>
            <a:endParaRPr lang="ru-RU" dirty="0" smtClean="0"/>
          </a:p>
          <a:p>
            <a:r>
              <a:rPr lang="ru-RU" dirty="0" smtClean="0"/>
              <a:t>Вычисляем </a:t>
            </a:r>
            <a:r>
              <a:rPr lang="en-US" dirty="0" err="1" smtClean="0"/>
              <a:t>rhs</a:t>
            </a:r>
            <a:r>
              <a:rPr lang="en-US" dirty="0" smtClean="0"/>
              <a:t>(s)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4" y="3582839"/>
            <a:ext cx="7477125" cy="11525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42064" y="4903380"/>
            <a:ext cx="5800503" cy="154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g(s)==</a:t>
            </a:r>
            <a:r>
              <a:rPr lang="en-US" dirty="0" err="1" smtClean="0"/>
              <a:t>rhs</a:t>
            </a:r>
            <a:r>
              <a:rPr lang="en-US" dirty="0" smtClean="0"/>
              <a:t>(s) 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4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9" y="14176"/>
            <a:ext cx="7034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43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9395"/>
          </a:xfrm>
        </p:spPr>
        <p:txBody>
          <a:bodyPr/>
          <a:lstStyle/>
          <a:p>
            <a:pPr algn="ctr"/>
            <a:r>
              <a:rPr lang="en-US" dirty="0" smtClean="0"/>
              <a:t>D*-Lite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4521"/>
            <a:ext cx="7886700" cy="555810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</a:t>
            </a:r>
            <a:r>
              <a:rPr lang="en-US" dirty="0" smtClean="0"/>
              <a:t>LPA* </a:t>
            </a:r>
            <a:r>
              <a:rPr lang="ru-RU" dirty="0" smtClean="0"/>
              <a:t>– низкая эффективность при движении начальной точки (робот движется)</a:t>
            </a:r>
            <a:endParaRPr lang="en-US" dirty="0" smtClean="0"/>
          </a:p>
          <a:p>
            <a:r>
              <a:rPr lang="en-US" dirty="0" smtClean="0"/>
              <a:t>D*-Lite – </a:t>
            </a:r>
            <a:r>
              <a:rPr lang="ru-RU" dirty="0" smtClean="0"/>
              <a:t>модификация </a:t>
            </a:r>
            <a:r>
              <a:rPr lang="en-US" dirty="0"/>
              <a:t>LPA</a:t>
            </a:r>
            <a:r>
              <a:rPr lang="en-US" dirty="0" smtClean="0"/>
              <a:t>*</a:t>
            </a:r>
            <a:endParaRPr lang="ru-RU" dirty="0" smtClean="0"/>
          </a:p>
          <a:p>
            <a:r>
              <a:rPr lang="ru-RU" dirty="0" smtClean="0"/>
              <a:t>Используется в робототехнике (</a:t>
            </a:r>
            <a:r>
              <a:rPr lang="en-US" dirty="0" smtClean="0"/>
              <a:t>Field D* - </a:t>
            </a:r>
            <a:r>
              <a:rPr lang="ru-RU" dirty="0" smtClean="0"/>
              <a:t>на </a:t>
            </a:r>
            <a:r>
              <a:rPr lang="ru-RU" dirty="0" err="1" smtClean="0"/>
              <a:t>марсоходах</a:t>
            </a:r>
            <a:r>
              <a:rPr lang="ru-RU" dirty="0" smtClean="0"/>
              <a:t> </a:t>
            </a:r>
            <a:r>
              <a:rPr lang="en-US" dirty="0" smtClean="0"/>
              <a:t>Spirit &amp; Opportunity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Проходит путь в обратную сторону (от начала к концу)</a:t>
            </a:r>
          </a:p>
          <a:p>
            <a:r>
              <a:rPr lang="ru-RU" dirty="0" smtClean="0"/>
              <a:t>Позволяет изменять сетку в процессе движения агента</a:t>
            </a:r>
          </a:p>
          <a:p>
            <a:r>
              <a:rPr lang="ru-RU" dirty="0" smtClean="0"/>
              <a:t>Движение начальной точки требует переоценки ключей открытого множества</a:t>
            </a:r>
          </a:p>
          <a:p>
            <a:r>
              <a:rPr lang="ru-RU" dirty="0" smtClean="0"/>
              <a:t>Вместо этого к ключам добавляется величина </a:t>
            </a:r>
            <a:r>
              <a:rPr lang="en-US" dirty="0" smtClean="0"/>
              <a:t>k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86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0994"/>
            <a:ext cx="7886700" cy="5685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Игровые алгоритмы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9851"/>
            <a:ext cx="7886700" cy="3720122"/>
          </a:xfrm>
        </p:spPr>
        <p:txBody>
          <a:bodyPr/>
          <a:lstStyle/>
          <a:p>
            <a:r>
              <a:rPr lang="ru-RU" dirty="0" smtClean="0"/>
              <a:t>Поиск пути</a:t>
            </a:r>
          </a:p>
          <a:p>
            <a:r>
              <a:rPr lang="en-US" dirty="0" smtClean="0"/>
              <a:t>BSP</a:t>
            </a:r>
          </a:p>
          <a:p>
            <a:r>
              <a:rPr lang="en-US" dirty="0" smtClean="0"/>
              <a:t>Nearest-</a:t>
            </a:r>
            <a:r>
              <a:rPr lang="en-US" dirty="0" err="1" smtClean="0"/>
              <a:t>neighbour</a:t>
            </a:r>
            <a:endParaRPr lang="en-US" dirty="0" smtClean="0"/>
          </a:p>
          <a:p>
            <a:r>
              <a:rPr lang="en-US" dirty="0" smtClean="0"/>
              <a:t>AI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3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tarLiteAlgorith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27" y="200252"/>
            <a:ext cx="5008417" cy="65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0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1162"/>
          </a:xfrm>
        </p:spPr>
        <p:txBody>
          <a:bodyPr/>
          <a:lstStyle/>
          <a:p>
            <a:pPr algn="ctr"/>
            <a:r>
              <a:rPr lang="ru-RU" dirty="0" smtClean="0"/>
              <a:t>Иерархические алгоритмы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66" y="1226288"/>
            <a:ext cx="4779657" cy="2835349"/>
          </a:xfrm>
        </p:spPr>
        <p:txBody>
          <a:bodyPr/>
          <a:lstStyle/>
          <a:p>
            <a:r>
              <a:rPr lang="ru-RU" dirty="0" smtClean="0"/>
              <a:t>Строится иерархия сеток с разным размером ячеек</a:t>
            </a:r>
          </a:p>
          <a:p>
            <a:r>
              <a:rPr lang="ru-RU" dirty="0" smtClean="0"/>
              <a:t>Находит приближение оптимального пути</a:t>
            </a:r>
          </a:p>
          <a:p>
            <a:r>
              <a:rPr lang="en-US" dirty="0" smtClean="0"/>
              <a:t>HPA*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84" y="1152303"/>
            <a:ext cx="2608088" cy="22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6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" y="0"/>
            <a:ext cx="9031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5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474651"/>
            <a:ext cx="5657850" cy="4003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3498905"/>
            <a:ext cx="4786150" cy="2838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200" y="5457852"/>
            <a:ext cx="4534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Полученный путь уточняем в каждой клетке</a:t>
            </a:r>
          </a:p>
          <a:p>
            <a:r>
              <a:rPr lang="ru-RU" dirty="0" smtClean="0"/>
              <a:t>Можно выполнять параллельно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0650" y="371464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Путь на абстрактном графе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57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6657"/>
            <a:ext cx="7886700" cy="496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Flocking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7888"/>
            <a:ext cx="7886700" cy="3899425"/>
          </a:xfrm>
        </p:spPr>
        <p:txBody>
          <a:bodyPr/>
          <a:lstStyle/>
          <a:p>
            <a:r>
              <a:rPr lang="ru-RU" dirty="0" smtClean="0"/>
              <a:t>Часто возникает необходимость согласованного перемещения агентов (отрядами, толпами и т.п.)</a:t>
            </a:r>
          </a:p>
          <a:p>
            <a:r>
              <a:rPr lang="ru-RU" dirty="0" smtClean="0"/>
              <a:t>Кратчайший путь не является обязательным: обязательным является похожее на разумное поведение</a:t>
            </a:r>
          </a:p>
          <a:p>
            <a:r>
              <a:rPr lang="ru-RU" dirty="0" smtClean="0"/>
              <a:t>Существуют алгоритмы «коллективного разума», основанные на поведении стай птиц, косяков рыб и других природных систем.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2715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7556"/>
            <a:ext cx="7886700" cy="6399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Boids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06" y="551663"/>
            <a:ext cx="7886700" cy="1065540"/>
          </a:xfrm>
        </p:spPr>
        <p:txBody>
          <a:bodyPr/>
          <a:lstStyle/>
          <a:p>
            <a:r>
              <a:rPr lang="ru-RU" sz="2000" dirty="0" smtClean="0"/>
              <a:t>Множество агентов, имеющих координаты и вектор скорости.</a:t>
            </a:r>
          </a:p>
          <a:p>
            <a:r>
              <a:rPr lang="ru-RU" sz="2000" dirty="0" smtClean="0"/>
              <a:t>На каждом шаге алгоритма скорость меняется в соответствии с правилами поведения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96" y="1617203"/>
            <a:ext cx="6055696" cy="48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3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0859"/>
            <a:ext cx="7886700" cy="534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Boids</a:t>
            </a:r>
            <a:r>
              <a:rPr lang="en-US" dirty="0" smtClean="0"/>
              <a:t>: </a:t>
            </a:r>
            <a:r>
              <a:rPr lang="ru-RU" dirty="0" smtClean="0"/>
              <a:t>правила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38415"/>
            <a:ext cx="2162175" cy="15430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13037"/>
            <a:ext cx="2143125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" y="4965531"/>
            <a:ext cx="1685925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02" y="1138415"/>
            <a:ext cx="2481447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02" y="2860708"/>
            <a:ext cx="3310737" cy="1566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02" y="4716143"/>
            <a:ext cx="3710814" cy="20227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5319" y="1647431"/>
            <a:ext cx="148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392318" y="3393104"/>
            <a:ext cx="11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443678" y="5542865"/>
            <a:ext cx="11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alignment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819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35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Space Partitioning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7760"/>
            <a:ext cx="7886700" cy="5049203"/>
          </a:xfrm>
        </p:spPr>
        <p:txBody>
          <a:bodyPr/>
          <a:lstStyle/>
          <a:p>
            <a:r>
              <a:rPr lang="ru-RU" dirty="0" smtClean="0"/>
              <a:t>Проблема: имеется массив объектов и координаты. Найти какие объекты находятся в этих координатах</a:t>
            </a:r>
          </a:p>
          <a:p>
            <a:r>
              <a:rPr lang="ru-RU" dirty="0" smtClean="0"/>
              <a:t>Простейший вариант – линейный поиск</a:t>
            </a:r>
          </a:p>
          <a:p>
            <a:r>
              <a:rPr lang="ru-RU" dirty="0" smtClean="0"/>
              <a:t>Если объектов много и выполняется часто (каждое движение мыши?) – занимает очень много времени</a:t>
            </a:r>
          </a:p>
          <a:p>
            <a:r>
              <a:rPr lang="ru-RU" dirty="0" smtClean="0"/>
              <a:t>Решение – использование пространственного индекса</a:t>
            </a:r>
          </a:p>
          <a:p>
            <a:r>
              <a:rPr lang="ru-RU" dirty="0" smtClean="0"/>
              <a:t>Обычно – </a:t>
            </a:r>
            <a:r>
              <a:rPr lang="en-US" dirty="0" smtClean="0"/>
              <a:t>space partitioning tree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067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8354"/>
          </a:xfrm>
        </p:spPr>
        <p:txBody>
          <a:bodyPr/>
          <a:lstStyle/>
          <a:p>
            <a:pPr algn="ctr"/>
            <a:r>
              <a:rPr lang="en-US" dirty="0" smtClean="0"/>
              <a:t>Space partitioning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6840"/>
            <a:ext cx="7886700" cy="53949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Основная идея – разбиваем пространство на части и складываем их в структуру данных с быстрым поиском (дерево)</a:t>
            </a:r>
          </a:p>
          <a:p>
            <a:r>
              <a:rPr lang="ru-RU" dirty="0" smtClean="0"/>
              <a:t>Отличаются структурой данных и способом разбиения пространства</a:t>
            </a:r>
          </a:p>
          <a:p>
            <a:r>
              <a:rPr lang="ru-RU" dirty="0" smtClean="0"/>
              <a:t>Применения</a:t>
            </a:r>
          </a:p>
          <a:p>
            <a:pPr lvl="1"/>
            <a:r>
              <a:rPr lang="ru-RU" dirty="0" smtClean="0"/>
              <a:t>Поиск объекта под курсором</a:t>
            </a:r>
          </a:p>
          <a:p>
            <a:pPr lvl="1"/>
            <a:r>
              <a:rPr lang="ru-RU" dirty="0" smtClean="0"/>
              <a:t>Поиск пересечений</a:t>
            </a:r>
            <a:r>
              <a:rPr lang="en-US" dirty="0" smtClean="0"/>
              <a:t>/</a:t>
            </a:r>
            <a:r>
              <a:rPr lang="ru-RU" dirty="0" smtClean="0"/>
              <a:t>столкновений объектов</a:t>
            </a:r>
          </a:p>
          <a:p>
            <a:pPr lvl="1"/>
            <a:r>
              <a:rPr lang="ru-RU" dirty="0" smtClean="0"/>
              <a:t>Поиск ближайших объектов </a:t>
            </a:r>
          </a:p>
          <a:p>
            <a:pPr lvl="1"/>
            <a:r>
              <a:rPr lang="ru-RU" dirty="0" smtClean="0"/>
              <a:t>Отсечение невидимых объектов</a:t>
            </a:r>
          </a:p>
          <a:p>
            <a:pPr lvl="1"/>
            <a:r>
              <a:rPr lang="ru-RU" dirty="0" smtClean="0"/>
              <a:t>Множество неигровых применений</a:t>
            </a:r>
          </a:p>
          <a:p>
            <a:pPr lvl="2"/>
            <a:r>
              <a:rPr lang="ru-RU" dirty="0" smtClean="0"/>
              <a:t>Кластерный анализ</a:t>
            </a:r>
          </a:p>
          <a:p>
            <a:pPr lvl="2"/>
            <a:r>
              <a:rPr lang="ru-RU" dirty="0" smtClean="0"/>
              <a:t>Обработка изображений</a:t>
            </a:r>
          </a:p>
          <a:p>
            <a:pPr lvl="2"/>
            <a:r>
              <a:rPr lang="en-US" dirty="0" smtClean="0"/>
              <a:t>…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10332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35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Quad-tree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6821"/>
            <a:ext cx="7886700" cy="2042160"/>
          </a:xfrm>
        </p:spPr>
        <p:txBody>
          <a:bodyPr/>
          <a:lstStyle/>
          <a:p>
            <a:r>
              <a:rPr lang="ru-RU" dirty="0" smtClean="0"/>
              <a:t>У каждого внутреннего узла 4 потомка</a:t>
            </a:r>
          </a:p>
          <a:p>
            <a:r>
              <a:rPr lang="ru-RU" dirty="0" smtClean="0"/>
              <a:t>Разбивает 2</a:t>
            </a:r>
            <a:r>
              <a:rPr lang="en-US" dirty="0" smtClean="0"/>
              <a:t>d</a:t>
            </a:r>
            <a:r>
              <a:rPr lang="ru-RU" dirty="0" smtClean="0"/>
              <a:t>-пространство на 4 прямоугольника</a:t>
            </a:r>
          </a:p>
          <a:p>
            <a:r>
              <a:rPr lang="ru-RU" dirty="0" smtClean="0"/>
              <a:t>Для 3</a:t>
            </a:r>
            <a:r>
              <a:rPr lang="en-US" dirty="0" smtClean="0"/>
              <a:t>d </a:t>
            </a:r>
            <a:r>
              <a:rPr lang="ru-RU" dirty="0" smtClean="0"/>
              <a:t>аналог – </a:t>
            </a:r>
            <a:r>
              <a:rPr lang="en-US" dirty="0" err="1" smtClean="0"/>
              <a:t>octree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7" y="2657475"/>
            <a:ext cx="3753803" cy="37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83" y="58815"/>
            <a:ext cx="7886700" cy="6873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Поиск пути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5" y="1059951"/>
            <a:ext cx="8791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/>
              <a:t>Quad-tree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066800"/>
            <a:ext cx="8515350" cy="5859779"/>
          </a:xfrm>
        </p:spPr>
        <p:txBody>
          <a:bodyPr>
            <a:noAutofit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insert(XY p)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if (!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boundary.containsPoint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(p))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return false; //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Объект не может быть добавлен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// Если есть место, осуществить вставку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points.size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QT_NODE_CAPACITY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return true;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ts val="1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northWest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subdivide();</a:t>
            </a:r>
          </a:p>
          <a:p>
            <a:pPr marL="0" indent="0">
              <a:lnSpc>
                <a:spcPts val="1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northWest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-&gt;insert(p)) return true;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northEast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-&gt;insert(p)) return true;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southWest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-&gt;insert(p)) return true;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southEast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-&gt;insert(p)) return true;</a:t>
            </a:r>
          </a:p>
          <a:p>
            <a:pPr marL="0" indent="0">
              <a:lnSpc>
                <a:spcPts val="1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return false;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28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330" y="144146"/>
            <a:ext cx="7886700" cy="4349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Quad-tree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9160"/>
            <a:ext cx="7886700" cy="56388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(AABB range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Отмена, если диапазон не совпадает с квадрантом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boundary.insersectsAABB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(range))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Пустой список</a:t>
            </a:r>
          </a:p>
          <a:p>
            <a:pPr marL="0" indent="0">
              <a:lnSpc>
                <a:spcPts val="1000"/>
              </a:lnSpc>
              <a:buNone/>
            </a:pPr>
            <a:endParaRPr lang="ru-RU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    // Проверить объекты текущего уровня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p := 0; p &lt;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points.size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; p++){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range.containsPoint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(points[p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6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pointsInRange.append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(points[p]);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000"/>
              </a:lnSpc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northWest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== null)// </a:t>
            </a: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Остановка, если больше нет потомков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000"/>
              </a:lnSpc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Добавить все точки потомков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pointsInRange.appendArray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northWest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(range));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pointsInRange.appendArray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northEast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(range));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pointsInRange.appendArray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southWest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(range));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pointsInRange.appendArray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southEast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(range));</a:t>
            </a:r>
          </a:p>
          <a:p>
            <a:pPr marL="0" indent="0">
              <a:lnSpc>
                <a:spcPts val="1000"/>
              </a:lnSpc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39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709293"/>
          </a:xfrm>
        </p:spPr>
        <p:txBody>
          <a:bodyPr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-d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822961"/>
            <a:ext cx="7886700" cy="2301240"/>
          </a:xfrm>
        </p:spPr>
        <p:txBody>
          <a:bodyPr/>
          <a:lstStyle/>
          <a:p>
            <a:r>
              <a:rPr lang="ru-RU" dirty="0" smtClean="0"/>
              <a:t>Бинарное дерево</a:t>
            </a:r>
          </a:p>
          <a:p>
            <a:r>
              <a:rPr lang="ru-RU" dirty="0" smtClean="0"/>
              <a:t>Каждый узел разделяет пространство на 2 части</a:t>
            </a:r>
          </a:p>
          <a:p>
            <a:r>
              <a:rPr lang="ru-RU" dirty="0" smtClean="0"/>
              <a:t>Разделяющая гиперплоскость проводится поочередно вдоль каждой координатной оси (для двумерной – </a:t>
            </a:r>
            <a:r>
              <a:rPr lang="en-US" dirty="0" smtClean="0"/>
              <a:t>x </a:t>
            </a:r>
            <a:r>
              <a:rPr lang="ru-RU" dirty="0" smtClean="0"/>
              <a:t>и у</a:t>
            </a:r>
            <a:r>
              <a:rPr lang="en-US" dirty="0" smtClean="0"/>
              <a:t> </a:t>
            </a:r>
            <a:r>
              <a:rPr lang="ru-RU" dirty="0" smtClean="0"/>
              <a:t>по очереди)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" y="3267075"/>
            <a:ext cx="3316605" cy="3316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27" y="3603307"/>
            <a:ext cx="5076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1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34" y="77960"/>
            <a:ext cx="7886700" cy="768428"/>
          </a:xfrm>
        </p:spPr>
        <p:txBody>
          <a:bodyPr/>
          <a:lstStyle/>
          <a:p>
            <a:pPr algn="ctr"/>
            <a:r>
              <a:rPr lang="en-US" dirty="0"/>
              <a:t>k-d </a:t>
            </a:r>
            <a:r>
              <a:rPr lang="ru-RU" dirty="0"/>
              <a:t>дерево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116"/>
            <a:ext cx="9144000" cy="41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60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10" y="45721"/>
            <a:ext cx="7886700" cy="731519"/>
          </a:xfrm>
        </p:spPr>
        <p:txBody>
          <a:bodyPr/>
          <a:lstStyle/>
          <a:p>
            <a:pPr algn="ctr"/>
            <a:r>
              <a:rPr lang="en-US" dirty="0" smtClean="0"/>
              <a:t>R-Tree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777240"/>
            <a:ext cx="7886700" cy="1257300"/>
          </a:xfrm>
        </p:spPr>
        <p:txBody>
          <a:bodyPr/>
          <a:lstStyle/>
          <a:p>
            <a:r>
              <a:rPr lang="ru-RU" dirty="0" smtClean="0"/>
              <a:t>Аналог </a:t>
            </a:r>
            <a:r>
              <a:rPr lang="en-US" dirty="0" smtClean="0"/>
              <a:t>B-Tree</a:t>
            </a:r>
            <a:r>
              <a:rPr lang="ru-RU" dirty="0" smtClean="0"/>
              <a:t>, используемого в индексах БД</a:t>
            </a:r>
          </a:p>
          <a:p>
            <a:r>
              <a:rPr lang="ru-RU" dirty="0" smtClean="0"/>
              <a:t>Представляет собой иерархию прямоугольников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43" y="1807844"/>
            <a:ext cx="5580697" cy="48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37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16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R-Tree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6320"/>
            <a:ext cx="7886700" cy="5140643"/>
          </a:xfrm>
        </p:spPr>
        <p:txBody>
          <a:bodyPr/>
          <a:lstStyle/>
          <a:p>
            <a:r>
              <a:rPr lang="ru-RU" dirty="0" smtClean="0"/>
              <a:t>Сбалансированное дерево поиска</a:t>
            </a:r>
          </a:p>
          <a:p>
            <a:r>
              <a:rPr lang="ru-RU" dirty="0" smtClean="0"/>
              <a:t>В каждом узле не больше </a:t>
            </a:r>
            <a:r>
              <a:rPr lang="en-US" dirty="0" smtClean="0"/>
              <a:t>M </a:t>
            </a:r>
            <a:r>
              <a:rPr lang="ru-RU" dirty="0" smtClean="0"/>
              <a:t>значений</a:t>
            </a:r>
            <a:endParaRPr lang="en-US" dirty="0" smtClean="0"/>
          </a:p>
          <a:p>
            <a:r>
              <a:rPr lang="ru-RU" dirty="0" smtClean="0"/>
              <a:t>В каждом промежуточном узле кроме корня не меньше </a:t>
            </a:r>
            <a:r>
              <a:rPr lang="en-US" dirty="0" smtClean="0"/>
              <a:t>m </a:t>
            </a:r>
            <a:r>
              <a:rPr lang="ru-RU" dirty="0" smtClean="0"/>
              <a:t>значений</a:t>
            </a:r>
            <a:endParaRPr lang="en-US" dirty="0" smtClean="0"/>
          </a:p>
          <a:p>
            <a:r>
              <a:rPr lang="ru-RU" dirty="0" smtClean="0"/>
              <a:t>В корне не меньше 2 значений(если он  не единственный узел в дереве)</a:t>
            </a:r>
            <a:endParaRPr lang="en-US" dirty="0" smtClean="0"/>
          </a:p>
          <a:p>
            <a:r>
              <a:rPr lang="ru-RU" dirty="0" smtClean="0"/>
              <a:t>Все листья имеют одинаковую глубину</a:t>
            </a:r>
            <a:endParaRPr lang="en-US" dirty="0" smtClean="0"/>
          </a:p>
          <a:p>
            <a:r>
              <a:rPr lang="ru-RU" dirty="0" smtClean="0"/>
              <a:t>Значение в узле представляют собой описывающий прямоугольник для потомков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49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520" y="235587"/>
            <a:ext cx="5116830" cy="625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B-Tree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" y="128587"/>
            <a:ext cx="3028950" cy="652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6660" y="944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8520" y="944880"/>
            <a:ext cx="5631180" cy="5585460"/>
          </a:xfrm>
        </p:spPr>
        <p:txBody>
          <a:bodyPr>
            <a:normAutofit/>
          </a:bodyPr>
          <a:lstStyle/>
          <a:p>
            <a:r>
              <a:rPr lang="ru-RU" dirty="0" smtClean="0"/>
              <a:t>Если количество элементов в узле не превышено, добавить новый</a:t>
            </a:r>
          </a:p>
          <a:p>
            <a:r>
              <a:rPr lang="ru-RU" dirty="0" smtClean="0"/>
              <a:t>Иначе разделить узел, медиана остается в родительском узле, остальные значения помещаются в потомков</a:t>
            </a:r>
          </a:p>
          <a:p>
            <a:r>
              <a:rPr lang="ru-RU" dirty="0" smtClean="0"/>
              <a:t>Может потребовать разделения родител</a:t>
            </a:r>
            <a:r>
              <a:rPr lang="ru-RU" dirty="0"/>
              <a:t>ь</a:t>
            </a:r>
            <a:r>
              <a:rPr lang="ru-RU" dirty="0" smtClean="0"/>
              <a:t>ского узла </a:t>
            </a:r>
            <a:r>
              <a:rPr lang="ru-RU" dirty="0" err="1" smtClean="0"/>
              <a:t>итд</a:t>
            </a:r>
            <a:r>
              <a:rPr lang="ru-RU" dirty="0"/>
              <a:t> </a:t>
            </a:r>
            <a:r>
              <a:rPr lang="ru-RU" dirty="0" smtClean="0"/>
              <a:t>до достижения сбалансированного состояния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538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Модификации </a:t>
            </a:r>
            <a:r>
              <a:rPr lang="en-US" dirty="0" smtClean="0"/>
              <a:t>R-</a:t>
            </a:r>
            <a:r>
              <a:rPr lang="ru-RU" dirty="0" smtClean="0"/>
              <a:t>деревьев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0620"/>
            <a:ext cx="7886700" cy="5026343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/>
              <a:t>R</a:t>
            </a:r>
            <a:r>
              <a:rPr lang="ru-RU" dirty="0" smtClean="0"/>
              <a:t>*</a:t>
            </a:r>
            <a:r>
              <a:rPr lang="en-US" dirty="0" smtClean="0"/>
              <a:t>-tree</a:t>
            </a:r>
          </a:p>
          <a:p>
            <a:pPr lvl="1"/>
            <a:r>
              <a:rPr lang="ru-RU" dirty="0" smtClean="0"/>
              <a:t>Содержит точки и прямоугольники</a:t>
            </a:r>
          </a:p>
          <a:p>
            <a:r>
              <a:rPr lang="en-US" dirty="0" smtClean="0"/>
              <a:t>SS-tree</a:t>
            </a:r>
          </a:p>
          <a:p>
            <a:pPr lvl="1"/>
            <a:r>
              <a:rPr lang="ru-RU" dirty="0" smtClean="0"/>
              <a:t>Содержит круги вместо прямоугольников</a:t>
            </a:r>
          </a:p>
          <a:p>
            <a:r>
              <a:rPr lang="en-US" dirty="0" smtClean="0"/>
              <a:t>SR-tree</a:t>
            </a:r>
          </a:p>
          <a:p>
            <a:pPr lvl="1"/>
            <a:r>
              <a:rPr lang="ru-RU" dirty="0" smtClean="0"/>
              <a:t>Содержит и круги и прямоугольники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14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3177"/>
            <a:ext cx="7886700" cy="52054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Граф пути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07" y="1156037"/>
            <a:ext cx="7886700" cy="3684032"/>
          </a:xfrm>
        </p:spPr>
        <p:txBody>
          <a:bodyPr/>
          <a:lstStyle/>
          <a:p>
            <a:r>
              <a:rPr lang="ru-RU" dirty="0" smtClean="0"/>
              <a:t>Матрица проходимости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-1 -1 -1  </a:t>
            </a:r>
            <a:r>
              <a:rPr lang="ru-RU" b="1" dirty="0" smtClean="0">
                <a:solidFill>
                  <a:srgbClr val="FFFF00"/>
                </a:solidFill>
              </a:rPr>
              <a:t>2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-1 -1 -1 -1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-1 -1 -1 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ru-RU" b="1" dirty="0" smtClean="0">
                <a:solidFill>
                  <a:srgbClr val="92D050"/>
                </a:solidFill>
              </a:rPr>
              <a:t>2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-1 -1 -1 -1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92D050"/>
                </a:solidFill>
              </a:rPr>
              <a:t>1  1  3  </a:t>
            </a:r>
            <a:r>
              <a:rPr lang="ru-RU" b="1" dirty="0" smtClean="0">
                <a:solidFill>
                  <a:srgbClr val="92D050"/>
                </a:solidFill>
              </a:rPr>
              <a:t>2  3  1 </a:t>
            </a:r>
            <a:r>
              <a:rPr lang="ru-RU" dirty="0" smtClean="0">
                <a:solidFill>
                  <a:srgbClr val="FF0000"/>
                </a:solidFill>
              </a:rPr>
              <a:t>-1 -1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-1 </a:t>
            </a:r>
            <a:r>
              <a:rPr lang="ru-RU" dirty="0" smtClean="0">
                <a:solidFill>
                  <a:srgbClr val="92D050"/>
                </a:solidFill>
              </a:rPr>
              <a:t> 1 </a:t>
            </a:r>
            <a:r>
              <a:rPr lang="ru-RU" dirty="0" smtClean="0">
                <a:solidFill>
                  <a:srgbClr val="FF0000"/>
                </a:solidFill>
              </a:rPr>
              <a:t>-1 -1 -1  </a:t>
            </a:r>
            <a:r>
              <a:rPr lang="ru-RU" b="1" dirty="0" smtClean="0">
                <a:solidFill>
                  <a:srgbClr val="92D050"/>
                </a:solidFill>
              </a:rPr>
              <a:t>1</a:t>
            </a:r>
            <a:r>
              <a:rPr lang="ru-RU" dirty="0" smtClean="0"/>
              <a:t>  </a:t>
            </a:r>
            <a:r>
              <a:rPr lang="ru-RU" dirty="0" smtClean="0">
                <a:solidFill>
                  <a:srgbClr val="92D050"/>
                </a:solidFill>
              </a:rPr>
              <a:t>1  1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-1  </a:t>
            </a:r>
            <a:r>
              <a:rPr lang="ru-RU" dirty="0" smtClean="0">
                <a:solidFill>
                  <a:srgbClr val="92D050"/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 -1 -1 -1  </a:t>
            </a:r>
            <a:r>
              <a:rPr lang="ru-RU" b="1" dirty="0" smtClean="0">
                <a:solidFill>
                  <a:srgbClr val="FFFF00"/>
                </a:solidFill>
              </a:rPr>
              <a:t>1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-1 -1 </a:t>
            </a:r>
          </a:p>
          <a:p>
            <a:pPr marL="0" indent="0">
              <a:buNone/>
            </a:pPr>
            <a:r>
              <a:rPr lang="ru-RU" dirty="0" smtClean="0"/>
              <a:t>Соответствует графу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31" y="4365850"/>
            <a:ext cx="3880219" cy="20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8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Волновой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160"/>
            <a:ext cx="7886700" cy="5166360"/>
          </a:xfrm>
        </p:spPr>
        <p:txBody>
          <a:bodyPr/>
          <a:lstStyle/>
          <a:p>
            <a:r>
              <a:rPr lang="ru-RU" dirty="0" smtClean="0"/>
              <a:t>Поиск пути на графе в ширину</a:t>
            </a:r>
          </a:p>
          <a:p>
            <a:r>
              <a:rPr lang="ru-RU" dirty="0" smtClean="0"/>
              <a:t>Не учитывает вес ребер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35" y="2492626"/>
            <a:ext cx="5134130" cy="37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Волновой алгоритм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7640" y="1623061"/>
            <a:ext cx="8515350" cy="255454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ЦИКЛ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ДЛЯ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каждой ячейки, помеченной числом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пометить все соседние свободные непомеченные ячейки числом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КЦ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:=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ПОКА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(финишная ячейка не помечена)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(есть возможность распространения волны)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9314"/>
          </a:xfrm>
        </p:spPr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9260"/>
            <a:ext cx="7886700" cy="3086099"/>
          </a:xfrm>
        </p:spPr>
        <p:txBody>
          <a:bodyPr/>
          <a:lstStyle/>
          <a:p>
            <a:r>
              <a:rPr lang="ru-RU" dirty="0" smtClean="0"/>
              <a:t>Учитывает веса ребер</a:t>
            </a:r>
          </a:p>
          <a:p>
            <a:r>
              <a:rPr lang="ru-RU" dirty="0" smtClean="0"/>
              <a:t>Веса ребер должны быть положительны (обычно, расстояния положительны)</a:t>
            </a:r>
          </a:p>
          <a:p>
            <a:r>
              <a:rPr lang="ru-RU" dirty="0" smtClean="0"/>
              <a:t>Использует жадную стратегию</a:t>
            </a:r>
          </a:p>
          <a:p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O(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|E|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+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|</a:t>
            </a:r>
            <a:r>
              <a:rPr lang="en-US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V|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log</a:t>
            </a:r>
            <a:r>
              <a:rPr lang="en-US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|V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|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  <a:r>
              <a:rPr lang="en-US" dirty="0" smtClean="0"/>
              <a:t>  </a:t>
            </a:r>
            <a:r>
              <a:rPr lang="ru-RU" dirty="0" smtClean="0"/>
              <a:t>в лучшем случае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64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1210125"/>
            <a:ext cx="9144000" cy="51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9774"/>
          </a:xfrm>
        </p:spPr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" y="1376362"/>
            <a:ext cx="86582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924</Words>
  <Application>Microsoft Office PowerPoint</Application>
  <PresentationFormat>On-screen Show (4:3)</PresentationFormat>
  <Paragraphs>206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Aparajita</vt:lpstr>
      <vt:lpstr>Arial</vt:lpstr>
      <vt:lpstr>Calibri</vt:lpstr>
      <vt:lpstr>Calibri Light</vt:lpstr>
      <vt:lpstr>Consolas</vt:lpstr>
      <vt:lpstr>Courier New</vt:lpstr>
      <vt:lpstr>Office Theme</vt:lpstr>
      <vt:lpstr> Алгоритмы в играх</vt:lpstr>
      <vt:lpstr>Игровые алгоритмы</vt:lpstr>
      <vt:lpstr>Поиск пути</vt:lpstr>
      <vt:lpstr>Граф пути</vt:lpstr>
      <vt:lpstr>Волновой алгоритм</vt:lpstr>
      <vt:lpstr>Волновой алгоритм</vt:lpstr>
      <vt:lpstr>Алгоритм Дейкстры</vt:lpstr>
      <vt:lpstr>Алгоритм Дейкстры</vt:lpstr>
      <vt:lpstr>Алгоритм Дейкстры</vt:lpstr>
      <vt:lpstr>Алгоритм A*</vt:lpstr>
      <vt:lpstr>Алгоритм A*</vt:lpstr>
      <vt:lpstr>Алгоритм A*</vt:lpstr>
      <vt:lpstr>Модификации A*</vt:lpstr>
      <vt:lpstr>Jump-Point Search</vt:lpstr>
      <vt:lpstr>PowerPoint Presentation</vt:lpstr>
      <vt:lpstr>Динамический поиск пути</vt:lpstr>
      <vt:lpstr>LPA*</vt:lpstr>
      <vt:lpstr>PowerPoint Presentation</vt:lpstr>
      <vt:lpstr>D*-Lite</vt:lpstr>
      <vt:lpstr>PowerPoint Presentation</vt:lpstr>
      <vt:lpstr>Иерархические алгоритмы</vt:lpstr>
      <vt:lpstr>PowerPoint Presentation</vt:lpstr>
      <vt:lpstr>PowerPoint Presentation</vt:lpstr>
      <vt:lpstr>Flocking</vt:lpstr>
      <vt:lpstr>Boids</vt:lpstr>
      <vt:lpstr>Boids: правила</vt:lpstr>
      <vt:lpstr>Space Partitioning</vt:lpstr>
      <vt:lpstr>Space partitioning</vt:lpstr>
      <vt:lpstr>Quad-tree</vt:lpstr>
      <vt:lpstr>Quad-tree</vt:lpstr>
      <vt:lpstr>Quad-tree</vt:lpstr>
      <vt:lpstr>k-d дерево</vt:lpstr>
      <vt:lpstr>k-d дерево</vt:lpstr>
      <vt:lpstr>R-Tree</vt:lpstr>
      <vt:lpstr>R-Tree</vt:lpstr>
      <vt:lpstr>B-Tree</vt:lpstr>
      <vt:lpstr>Модификации R-деревьев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в играх</dc:title>
  <dc:creator>sergey</dc:creator>
  <cp:lastModifiedBy>schadov</cp:lastModifiedBy>
  <cp:revision>43</cp:revision>
  <dcterms:created xsi:type="dcterms:W3CDTF">2013-12-01T12:24:22Z</dcterms:created>
  <dcterms:modified xsi:type="dcterms:W3CDTF">2014-12-02T13:25:45Z</dcterms:modified>
</cp:coreProperties>
</file>