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6" r:id="rId12"/>
    <p:sldId id="265" r:id="rId13"/>
    <p:sldId id="266" r:id="rId14"/>
    <p:sldId id="267" r:id="rId15"/>
    <p:sldId id="268" r:id="rId16"/>
    <p:sldId id="269" r:id="rId17"/>
    <p:sldId id="270" r:id="rId18"/>
    <p:sldId id="277" r:id="rId19"/>
    <p:sldId id="278" r:id="rId20"/>
    <p:sldId id="271" r:id="rId21"/>
    <p:sldId id="272" r:id="rId22"/>
    <p:sldId id="273" r:id="rId23"/>
    <p:sldId id="279" r:id="rId24"/>
    <p:sldId id="274" r:id="rId25"/>
    <p:sldId id="280" r:id="rId26"/>
    <p:sldId id="283" r:id="rId27"/>
    <p:sldId id="281" r:id="rId28"/>
    <p:sldId id="282" r:id="rId29"/>
    <p:sldId id="285" r:id="rId30"/>
    <p:sldId id="284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13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7684-2746-410F-B95D-C3D613FAC7BE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B9BF-0A5A-45D2-A610-D0623AD6D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3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7684-2746-410F-B95D-C3D613FAC7BE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B9BF-0A5A-45D2-A610-D0623AD6D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03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7684-2746-410F-B95D-C3D613FAC7BE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B9BF-0A5A-45D2-A610-D0623AD6D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6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7684-2746-410F-B95D-C3D613FAC7BE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B9BF-0A5A-45D2-A610-D0623AD6D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20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7684-2746-410F-B95D-C3D613FAC7BE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B9BF-0A5A-45D2-A610-D0623AD6D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79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7684-2746-410F-B95D-C3D613FAC7BE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B9BF-0A5A-45D2-A610-D0623AD6D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30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7684-2746-410F-B95D-C3D613FAC7BE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B9BF-0A5A-45D2-A610-D0623AD6D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86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7684-2746-410F-B95D-C3D613FAC7BE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B9BF-0A5A-45D2-A610-D0623AD6D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47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7684-2746-410F-B95D-C3D613FAC7BE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B9BF-0A5A-45D2-A610-D0623AD6D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80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7684-2746-410F-B95D-C3D613FAC7BE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B9BF-0A5A-45D2-A610-D0623AD6D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83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7684-2746-410F-B95D-C3D613FAC7BE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B9BF-0A5A-45D2-A610-D0623AD6D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4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C7684-2746-410F-B95D-C3D613FAC7BE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BB9BF-0A5A-45D2-A610-D0623AD6D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68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3212976"/>
            <a:ext cx="7772400" cy="1470025"/>
          </a:xfrm>
        </p:spPr>
        <p:txBody>
          <a:bodyPr/>
          <a:lstStyle/>
          <a:p>
            <a:r>
              <a:rPr lang="ru-RU" dirty="0" smtClean="0"/>
              <a:t>Альтернативные средства создания </a:t>
            </a:r>
            <a:r>
              <a:rPr lang="en-US" dirty="0" smtClean="0"/>
              <a:t>flash-</a:t>
            </a:r>
            <a:r>
              <a:rPr lang="ru-RU" dirty="0" smtClean="0"/>
              <a:t>приложений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41168"/>
            <a:ext cx="6400800" cy="697632"/>
          </a:xfrm>
        </p:spPr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IV</a:t>
            </a:r>
            <a:endParaRPr lang="ru-RU" dirty="0"/>
          </a:p>
        </p:txBody>
      </p:sp>
      <p:pic>
        <p:nvPicPr>
          <p:cNvPr id="1026" name="Picture 2" descr="Z:\Dropbox\Private\cow_baloon_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48680"/>
            <a:ext cx="295232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638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2849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ADT &amp; pattern matching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9592" y="1947029"/>
            <a:ext cx="65" cy="276999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1412776"/>
            <a:ext cx="936104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      </a:t>
            </a:r>
            <a:r>
              <a:rPr lang="ru-RU" sz="2000" dirty="0" err="1" smtClean="0"/>
              <a:t>enum</a:t>
            </a:r>
            <a:r>
              <a:rPr lang="ru-RU" sz="2000" dirty="0" smtClean="0"/>
              <a:t> </a:t>
            </a:r>
            <a:r>
              <a:rPr lang="ru-RU" sz="2000" dirty="0" err="1"/>
              <a:t>Result</a:t>
            </a:r>
            <a:r>
              <a:rPr lang="ru-RU" sz="2000" dirty="0"/>
              <a:t> {</a:t>
            </a:r>
          </a:p>
          <a:p>
            <a:r>
              <a:rPr lang="ru-RU" sz="2000" dirty="0"/>
              <a:t> </a:t>
            </a:r>
            <a:r>
              <a:rPr lang="en-US" sz="2000" dirty="0" smtClean="0"/>
              <a:t>         </a:t>
            </a:r>
            <a:r>
              <a:rPr lang="ru-RU" sz="2000" dirty="0" err="1" smtClean="0"/>
              <a:t>Success</a:t>
            </a:r>
            <a:r>
              <a:rPr lang="ru-RU" sz="2000" dirty="0" smtClean="0"/>
              <a:t>(</a:t>
            </a:r>
            <a:r>
              <a:rPr lang="ru-RU" sz="2000" dirty="0" err="1" smtClean="0"/>
              <a:t>data:Array</a:t>
            </a:r>
            <a:r>
              <a:rPr lang="ru-RU" sz="2000" dirty="0" smtClean="0"/>
              <a:t>&lt;</a:t>
            </a:r>
            <a:r>
              <a:rPr lang="ru-RU" sz="2000" dirty="0" err="1" smtClean="0"/>
              <a:t>Int</a:t>
            </a:r>
            <a:r>
              <a:rPr lang="ru-RU" sz="2000" dirty="0"/>
              <a:t>&gt;);</a:t>
            </a:r>
          </a:p>
          <a:p>
            <a:r>
              <a:rPr lang="ru-RU" sz="2000" dirty="0"/>
              <a:t> </a:t>
            </a:r>
            <a:r>
              <a:rPr lang="en-US" sz="2000" dirty="0" smtClean="0"/>
              <a:t>         </a:t>
            </a:r>
            <a:r>
              <a:rPr lang="ru-RU" sz="2000" dirty="0" err="1" smtClean="0"/>
              <a:t>UserError</a:t>
            </a:r>
            <a:r>
              <a:rPr lang="ru-RU" sz="2000" dirty="0" smtClean="0"/>
              <a:t>(</a:t>
            </a:r>
            <a:r>
              <a:rPr lang="ru-RU" sz="2000" dirty="0" err="1" smtClean="0"/>
              <a:t>msg:String</a:t>
            </a:r>
            <a:r>
              <a:rPr lang="ru-RU" sz="2000" dirty="0"/>
              <a:t>); </a:t>
            </a:r>
          </a:p>
          <a:p>
            <a:r>
              <a:rPr lang="ru-RU" sz="2000" dirty="0"/>
              <a:t> </a:t>
            </a:r>
            <a:r>
              <a:rPr lang="en-US" sz="2000" dirty="0" smtClean="0"/>
              <a:t>         </a:t>
            </a:r>
            <a:r>
              <a:rPr lang="ru-RU" sz="2000" dirty="0" err="1" smtClean="0"/>
              <a:t>SystemError</a:t>
            </a:r>
            <a:r>
              <a:rPr lang="ru-RU" sz="2000" dirty="0" smtClean="0"/>
              <a:t>(</a:t>
            </a:r>
            <a:r>
              <a:rPr lang="ru-RU" sz="2000" dirty="0" err="1" smtClean="0"/>
              <a:t>msg:String</a:t>
            </a:r>
            <a:r>
              <a:rPr lang="ru-RU" sz="2000" dirty="0"/>
              <a:t>, </a:t>
            </a:r>
            <a:r>
              <a:rPr lang="ru-RU" sz="2000" dirty="0" err="1"/>
              <a:t>position:Array</a:t>
            </a:r>
            <a:r>
              <a:rPr lang="ru-RU" sz="2000" dirty="0"/>
              <a:t>&lt;</a:t>
            </a:r>
            <a:r>
              <a:rPr lang="ru-RU" sz="2000" dirty="0" err="1"/>
              <a:t>Int</a:t>
            </a:r>
            <a:r>
              <a:rPr lang="ru-RU" sz="2000" dirty="0"/>
              <a:t>&gt;);</a:t>
            </a:r>
          </a:p>
          <a:p>
            <a:r>
              <a:rPr lang="ru-RU" sz="2000" dirty="0"/>
              <a:t> </a:t>
            </a:r>
            <a:r>
              <a:rPr lang="en-US" sz="2000" dirty="0" smtClean="0"/>
              <a:t>      </a:t>
            </a:r>
            <a:r>
              <a:rPr lang="ru-RU" sz="2000" dirty="0" smtClean="0"/>
              <a:t>} </a:t>
            </a:r>
            <a:endParaRPr lang="ru-RU" sz="2000" dirty="0"/>
          </a:p>
          <a:p>
            <a:endParaRPr lang="ru-RU" sz="2000" dirty="0"/>
          </a:p>
          <a:p>
            <a:r>
              <a:rPr lang="en-US" sz="2000" dirty="0" smtClean="0"/>
              <a:t>       </a:t>
            </a:r>
            <a:r>
              <a:rPr lang="ru-RU" sz="2000" dirty="0" err="1" smtClean="0"/>
              <a:t>var</a:t>
            </a:r>
            <a:r>
              <a:rPr lang="ru-RU" sz="2000" dirty="0" smtClean="0"/>
              <a:t> </a:t>
            </a:r>
            <a:r>
              <a:rPr lang="ru-RU" sz="2000" dirty="0"/>
              <a:t>e:Result = </a:t>
            </a:r>
            <a:r>
              <a:rPr lang="ru-RU" sz="2000" dirty="0" err="1"/>
              <a:t>Success</a:t>
            </a:r>
            <a:r>
              <a:rPr lang="ru-RU" sz="2000" dirty="0"/>
              <a:t>([1,2,3]);</a:t>
            </a:r>
          </a:p>
          <a:p>
            <a:r>
              <a:rPr lang="ru-RU" sz="2000" dirty="0"/>
              <a:t>       </a:t>
            </a:r>
            <a:r>
              <a:rPr lang="ru-RU" sz="2000" dirty="0" err="1" smtClean="0"/>
              <a:t>switch</a:t>
            </a:r>
            <a:r>
              <a:rPr lang="ru-RU" sz="2000" dirty="0" smtClean="0"/>
              <a:t> </a:t>
            </a:r>
            <a:r>
              <a:rPr lang="ru-RU" sz="2000" dirty="0"/>
              <a:t>(e){</a:t>
            </a:r>
          </a:p>
          <a:p>
            <a:r>
              <a:rPr lang="ru-RU" sz="2000" dirty="0"/>
              <a:t>            </a:t>
            </a:r>
            <a:r>
              <a:rPr lang="ru-RU" sz="2000" dirty="0" err="1"/>
              <a:t>case</a:t>
            </a:r>
            <a:r>
              <a:rPr lang="ru-RU" sz="2000" dirty="0"/>
              <a:t> </a:t>
            </a:r>
            <a:r>
              <a:rPr lang="ru-RU" sz="2000" dirty="0" err="1"/>
              <a:t>Success</a:t>
            </a:r>
            <a:r>
              <a:rPr lang="ru-RU" sz="2000" dirty="0"/>
              <a:t>([</a:t>
            </a:r>
            <a:r>
              <a:rPr lang="ru-RU" sz="2000" dirty="0" err="1"/>
              <a:t>code,value,data</a:t>
            </a:r>
            <a:r>
              <a:rPr lang="ru-RU" sz="2000" dirty="0"/>
              <a:t>]): </a:t>
            </a:r>
            <a:r>
              <a:rPr lang="ru-RU" sz="2000" dirty="0" err="1"/>
              <a:t>trace</a:t>
            </a:r>
            <a:r>
              <a:rPr lang="ru-RU" sz="2000" dirty="0"/>
              <a:t>('SUCCESS ${</a:t>
            </a:r>
            <a:r>
              <a:rPr lang="ru-RU" sz="2000" dirty="0" err="1"/>
              <a:t>code</a:t>
            </a:r>
            <a:r>
              <a:rPr lang="ru-RU" sz="2000" dirty="0"/>
              <a:t>} -- $</a:t>
            </a:r>
            <a:r>
              <a:rPr lang="ru-RU" sz="2000" dirty="0" err="1"/>
              <a:t>value</a:t>
            </a:r>
            <a:r>
              <a:rPr lang="ru-RU" sz="2000" dirty="0"/>
              <a:t> -- $</a:t>
            </a:r>
            <a:r>
              <a:rPr lang="ru-RU" sz="2000" dirty="0" err="1"/>
              <a:t>data</a:t>
            </a:r>
            <a:r>
              <a:rPr lang="ru-RU" sz="2000" dirty="0"/>
              <a:t>');</a:t>
            </a:r>
          </a:p>
          <a:p>
            <a:r>
              <a:rPr lang="ru-RU" sz="2000" dirty="0"/>
              <a:t>            </a:t>
            </a:r>
            <a:r>
              <a:rPr lang="ru-RU" sz="2000" dirty="0" err="1"/>
              <a:t>case</a:t>
            </a:r>
            <a:r>
              <a:rPr lang="ru-RU" sz="2000" dirty="0"/>
              <a:t> </a:t>
            </a:r>
            <a:r>
              <a:rPr lang="ru-RU" sz="2000" dirty="0" err="1"/>
              <a:t>Success</a:t>
            </a:r>
            <a:r>
              <a:rPr lang="ru-RU" sz="2000" dirty="0"/>
              <a:t>(</a:t>
            </a:r>
            <a:r>
              <a:rPr lang="ru-RU" sz="2000" dirty="0" err="1"/>
              <a:t>arr</a:t>
            </a:r>
            <a:r>
              <a:rPr lang="ru-RU" sz="2000" dirty="0"/>
              <a:t>): </a:t>
            </a:r>
            <a:r>
              <a:rPr lang="ru-RU" sz="2000" dirty="0" err="1"/>
              <a:t>trace</a:t>
            </a:r>
            <a:r>
              <a:rPr lang="ru-RU" sz="2000" dirty="0"/>
              <a:t>('SUCCESS ${</a:t>
            </a:r>
            <a:r>
              <a:rPr lang="ru-RU" sz="2000" dirty="0" err="1"/>
              <a:t>arr</a:t>
            </a:r>
            <a:r>
              <a:rPr lang="ru-RU" sz="2000" dirty="0"/>
              <a:t>}');</a:t>
            </a:r>
          </a:p>
          <a:p>
            <a:r>
              <a:rPr lang="ru-RU" sz="2000" dirty="0"/>
              <a:t>            </a:t>
            </a:r>
            <a:r>
              <a:rPr lang="ru-RU" sz="2000" dirty="0" err="1"/>
              <a:t>case</a:t>
            </a:r>
            <a:r>
              <a:rPr lang="ru-RU" sz="2000" dirty="0"/>
              <a:t> </a:t>
            </a:r>
            <a:r>
              <a:rPr lang="ru-RU" sz="2000" dirty="0" err="1"/>
              <a:t>UserError</a:t>
            </a:r>
            <a:r>
              <a:rPr lang="ru-RU" sz="2000" dirty="0"/>
              <a:t>(</a:t>
            </a:r>
            <a:r>
              <a:rPr lang="ru-RU" sz="2000" dirty="0" err="1"/>
              <a:t>msg</a:t>
            </a:r>
            <a:r>
              <a:rPr lang="ru-RU" sz="2000" dirty="0"/>
              <a:t>): </a:t>
            </a:r>
            <a:r>
              <a:rPr lang="ru-RU" sz="2000" dirty="0" err="1"/>
              <a:t>trace</a:t>
            </a:r>
            <a:r>
              <a:rPr lang="ru-RU" sz="2000" dirty="0"/>
              <a:t>('ERRRR ${</a:t>
            </a:r>
            <a:r>
              <a:rPr lang="ru-RU" sz="2000" dirty="0" err="1"/>
              <a:t>msg</a:t>
            </a:r>
            <a:r>
              <a:rPr lang="ru-RU" sz="2000" dirty="0"/>
              <a:t>}');</a:t>
            </a:r>
          </a:p>
          <a:p>
            <a:r>
              <a:rPr lang="ru-RU" sz="2000" dirty="0"/>
              <a:t>                </a:t>
            </a:r>
            <a:r>
              <a:rPr lang="ru-RU" sz="2000" dirty="0" err="1"/>
              <a:t>default</a:t>
            </a:r>
            <a:r>
              <a:rPr lang="ru-RU" sz="2000" dirty="0"/>
              <a:t>: </a:t>
            </a:r>
            <a:r>
              <a:rPr lang="ru-RU" sz="2000" dirty="0" err="1"/>
              <a:t>trace</a:t>
            </a:r>
            <a:r>
              <a:rPr lang="ru-RU" sz="2000" dirty="0"/>
              <a:t>("</a:t>
            </a:r>
            <a:r>
              <a:rPr lang="ru-RU" sz="2000" dirty="0" err="1"/>
              <a:t>ddd</a:t>
            </a:r>
            <a:r>
              <a:rPr lang="ru-RU" sz="2000" dirty="0"/>
              <a:t>");</a:t>
            </a:r>
          </a:p>
          <a:p>
            <a:r>
              <a:rPr lang="ru-RU" sz="2000" dirty="0"/>
              <a:t>        </a:t>
            </a:r>
            <a:r>
              <a:rPr lang="ru-RU" sz="2000" dirty="0" smtClean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65279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Properties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251520" y="1268760"/>
            <a:ext cx="82809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/>
              <a:t>public</a:t>
            </a:r>
            <a:r>
              <a:rPr lang="ru-RU" sz="2800" dirty="0"/>
              <a:t> </a:t>
            </a:r>
            <a:r>
              <a:rPr lang="ru-RU" sz="2800" dirty="0" err="1"/>
              <a:t>var</a:t>
            </a:r>
            <a:r>
              <a:rPr lang="ru-RU" sz="2800" dirty="0"/>
              <a:t> </a:t>
            </a:r>
            <a:r>
              <a:rPr lang="ru-RU" sz="2800" dirty="0" err="1"/>
              <a:t>color</a:t>
            </a:r>
            <a:r>
              <a:rPr lang="ru-RU" sz="2800" dirty="0"/>
              <a:t>(</a:t>
            </a:r>
            <a:r>
              <a:rPr lang="ru-RU" sz="2800" dirty="0" err="1"/>
              <a:t>get,set</a:t>
            </a:r>
            <a:r>
              <a:rPr lang="ru-RU" sz="2800" dirty="0" smtClean="0"/>
              <a:t>);</a:t>
            </a:r>
            <a:endParaRPr lang="en-US" sz="2800" dirty="0" smtClean="0"/>
          </a:p>
          <a:p>
            <a:endParaRPr lang="ru-RU" sz="2800" dirty="0"/>
          </a:p>
          <a:p>
            <a:r>
              <a:rPr lang="ru-RU" sz="2800" dirty="0" err="1"/>
              <a:t>function</a:t>
            </a:r>
            <a:r>
              <a:rPr lang="ru-RU" sz="2800" dirty="0"/>
              <a:t> </a:t>
            </a:r>
            <a:r>
              <a:rPr lang="ru-RU" sz="2800" dirty="0" err="1"/>
              <a:t>get_color</a:t>
            </a:r>
            <a:r>
              <a:rPr lang="ru-RU" sz="2800" dirty="0"/>
              <a:t>() {</a:t>
            </a:r>
          </a:p>
          <a:p>
            <a:r>
              <a:rPr lang="ru-RU" sz="2800" dirty="0"/>
              <a:t>    </a:t>
            </a:r>
            <a:r>
              <a:rPr lang="ru-RU" sz="2800" dirty="0" err="1"/>
              <a:t>return</a:t>
            </a:r>
            <a:r>
              <a:rPr lang="ru-RU" sz="2800" dirty="0"/>
              <a:t> </a:t>
            </a:r>
            <a:r>
              <a:rPr lang="ru-RU" sz="2800" dirty="0" err="1"/>
              <a:t>element.style.backgroundColor</a:t>
            </a:r>
            <a:r>
              <a:rPr lang="ru-RU" sz="2800" dirty="0"/>
              <a:t>;</a:t>
            </a:r>
          </a:p>
          <a:p>
            <a:r>
              <a:rPr lang="ru-RU" sz="2800" dirty="0" smtClean="0"/>
              <a:t>}</a:t>
            </a:r>
            <a:endParaRPr lang="en-US" sz="2800" dirty="0" smtClean="0"/>
          </a:p>
          <a:p>
            <a:endParaRPr lang="ru-RU" sz="2800" dirty="0"/>
          </a:p>
          <a:p>
            <a:r>
              <a:rPr lang="ru-RU" sz="2800" dirty="0" err="1"/>
              <a:t>function</a:t>
            </a:r>
            <a:r>
              <a:rPr lang="ru-RU" sz="2800" dirty="0"/>
              <a:t> </a:t>
            </a:r>
            <a:r>
              <a:rPr lang="ru-RU" sz="2800" dirty="0" err="1"/>
              <a:t>set_color</a:t>
            </a:r>
            <a:r>
              <a:rPr lang="ru-RU" sz="2800" dirty="0"/>
              <a:t>(</a:t>
            </a:r>
            <a:r>
              <a:rPr lang="ru-RU" sz="2800" dirty="0" err="1"/>
              <a:t>c:String</a:t>
            </a:r>
            <a:r>
              <a:rPr lang="ru-RU" sz="2800" dirty="0"/>
              <a:t>) {</a:t>
            </a:r>
          </a:p>
          <a:p>
            <a:r>
              <a:rPr lang="ru-RU" sz="2800" dirty="0"/>
              <a:t>    </a:t>
            </a:r>
            <a:r>
              <a:rPr lang="ru-RU" sz="2800" dirty="0" err="1"/>
              <a:t>trace</a:t>
            </a:r>
            <a:r>
              <a:rPr lang="ru-RU" sz="2800" dirty="0"/>
              <a:t>('</a:t>
            </a:r>
            <a:r>
              <a:rPr lang="ru-RU" sz="2800" dirty="0" err="1"/>
              <a:t>Setting</a:t>
            </a:r>
            <a:r>
              <a:rPr lang="ru-RU" sz="2800" dirty="0"/>
              <a:t> </a:t>
            </a:r>
            <a:r>
              <a:rPr lang="ru-RU" sz="2800" dirty="0" err="1"/>
              <a:t>background</a:t>
            </a:r>
            <a:r>
              <a:rPr lang="ru-RU" sz="2800" dirty="0"/>
              <a:t> </a:t>
            </a:r>
            <a:r>
              <a:rPr lang="ru-RU" sz="2800" dirty="0" err="1"/>
              <a:t>of</a:t>
            </a:r>
            <a:r>
              <a:rPr lang="ru-RU" sz="2800" dirty="0"/>
              <a:t> </a:t>
            </a:r>
            <a:r>
              <a:rPr lang="ru-RU" sz="2800" dirty="0" err="1"/>
              <a:t>element</a:t>
            </a:r>
            <a:r>
              <a:rPr lang="ru-RU" sz="2800" dirty="0"/>
              <a:t> </a:t>
            </a:r>
            <a:r>
              <a:rPr lang="ru-RU" sz="2800" dirty="0" err="1"/>
              <a:t>to</a:t>
            </a:r>
            <a:r>
              <a:rPr lang="ru-RU" sz="2800" dirty="0"/>
              <a:t> $c');</a:t>
            </a:r>
          </a:p>
          <a:p>
            <a:r>
              <a:rPr lang="ru-RU" sz="2800" dirty="0"/>
              <a:t>    </a:t>
            </a:r>
            <a:r>
              <a:rPr lang="ru-RU" sz="2800" dirty="0" err="1"/>
              <a:t>return</a:t>
            </a:r>
            <a:r>
              <a:rPr lang="ru-RU" sz="2800" dirty="0"/>
              <a:t> </a:t>
            </a:r>
            <a:r>
              <a:rPr lang="ru-RU" sz="2800" dirty="0" err="1"/>
              <a:t>element.style.backgroundColor</a:t>
            </a:r>
            <a:r>
              <a:rPr lang="ru-RU" sz="2800" dirty="0"/>
              <a:t> = c;</a:t>
            </a:r>
          </a:p>
          <a:p>
            <a:r>
              <a:rPr lang="ru-RU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0085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Условная компиляция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 #if debug</a:t>
            </a:r>
          </a:p>
          <a:p>
            <a:pPr marL="0" indent="0">
              <a:buNone/>
            </a:pPr>
            <a:r>
              <a:rPr lang="en-US" sz="2800" dirty="0" smtClean="0"/>
              <a:t>    trace("Debug </a:t>
            </a:r>
            <a:r>
              <a:rPr lang="en-US" sz="2800" dirty="0" err="1" smtClean="0"/>
              <a:t>infos</a:t>
            </a:r>
            <a:r>
              <a:rPr lang="en-US" sz="2800" dirty="0" smtClean="0"/>
              <a:t> for all debug compiles");</a:t>
            </a:r>
          </a:p>
          <a:p>
            <a:pPr marL="0" indent="0">
              <a:buNone/>
            </a:pPr>
            <a:r>
              <a:rPr lang="en-US" sz="2800" dirty="0" smtClean="0"/>
              <a:t>  #end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4336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Макросы	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Позволяют модифицировать код в процессе компиляции</a:t>
            </a:r>
          </a:p>
          <a:p>
            <a:r>
              <a:rPr lang="ru-RU" dirty="0" smtClean="0"/>
              <a:t>В отличие от </a:t>
            </a:r>
            <a:r>
              <a:rPr lang="en-US" dirty="0" smtClean="0"/>
              <a:t>C++ </a:t>
            </a:r>
            <a:r>
              <a:rPr lang="ru-RU" dirty="0" smtClean="0"/>
              <a:t>макросы используют тот же язык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haxe.macro.Expr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class Test {</a:t>
            </a:r>
          </a:p>
          <a:p>
            <a:pPr marL="0" indent="0">
              <a:buNone/>
            </a:pPr>
            <a:r>
              <a:rPr lang="en-US" dirty="0" smtClean="0"/>
              <a:t>    @:macro public static function repeat(</a:t>
            </a:r>
            <a:r>
              <a:rPr lang="en-US" dirty="0" err="1" smtClean="0"/>
              <a:t>cond:Expr,e:Expr</a:t>
            </a:r>
            <a:r>
              <a:rPr lang="en-US" dirty="0" smtClean="0"/>
              <a:t>) : </a:t>
            </a:r>
            <a:r>
              <a:rPr lang="en-US" dirty="0" err="1" smtClean="0"/>
              <a:t>Expr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    return macro while( $</a:t>
            </a:r>
            <a:r>
              <a:rPr lang="en-US" dirty="0" err="1" smtClean="0"/>
              <a:t>cond</a:t>
            </a:r>
            <a:r>
              <a:rPr lang="en-US" dirty="0" smtClean="0"/>
              <a:t> ) trace($e);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  static function main()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var</a:t>
            </a:r>
            <a:r>
              <a:rPr lang="en-US" dirty="0" smtClean="0"/>
              <a:t> x = 0;</a:t>
            </a:r>
          </a:p>
          <a:p>
            <a:pPr marL="0" indent="0">
              <a:buNone/>
            </a:pPr>
            <a:r>
              <a:rPr lang="en-US" dirty="0" smtClean="0"/>
              <a:t>        repeat(x &lt; 10, x++);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69389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Пример приложения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class Tutorial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400050" lvl="1" indent="0">
              <a:buNone/>
            </a:pPr>
            <a:r>
              <a:rPr lang="en-US" dirty="0"/>
              <a:t> static function main()</a:t>
            </a:r>
          </a:p>
          <a:p>
            <a:pPr marL="400050" lvl="1" indent="0">
              <a:buNone/>
            </a:pPr>
            <a:r>
              <a:rPr lang="en-US" dirty="0"/>
              <a:t> {</a:t>
            </a:r>
          </a:p>
          <a:p>
            <a:pPr marL="800100" lvl="2" indent="0">
              <a:buNone/>
            </a:pPr>
            <a:r>
              <a:rPr lang="en-US" dirty="0"/>
              <a:t> // creates a </a:t>
            </a:r>
            <a:r>
              <a:rPr lang="en-US" dirty="0" err="1"/>
              <a:t>TextField</a:t>
            </a:r>
            <a:endParaRPr lang="en-US" dirty="0"/>
          </a:p>
          <a:p>
            <a:pPr marL="800100" lvl="2" indent="0"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tf</a:t>
            </a:r>
            <a:r>
              <a:rPr lang="en-US" dirty="0"/>
              <a:t> = new </a:t>
            </a:r>
            <a:r>
              <a:rPr lang="en-US" dirty="0" err="1"/>
              <a:t>flash.text.TextField</a:t>
            </a:r>
            <a:r>
              <a:rPr lang="en-US" dirty="0"/>
              <a:t>();</a:t>
            </a:r>
          </a:p>
          <a:p>
            <a:pPr marL="800100" lvl="2" indent="0">
              <a:buNone/>
            </a:pPr>
            <a:r>
              <a:rPr lang="en-US" dirty="0"/>
              <a:t> </a:t>
            </a:r>
            <a:r>
              <a:rPr lang="en-US" dirty="0" err="1"/>
              <a:t>tf.text</a:t>
            </a:r>
            <a:r>
              <a:rPr lang="en-US" dirty="0"/>
              <a:t> = "Hello World !";</a:t>
            </a:r>
          </a:p>
          <a:p>
            <a:pPr marL="800100" lvl="2" indent="0">
              <a:buNone/>
            </a:pPr>
            <a:r>
              <a:rPr lang="en-US" dirty="0"/>
              <a:t> // add it to the display list</a:t>
            </a:r>
          </a:p>
          <a:p>
            <a:pPr marL="800100" lvl="2" indent="0">
              <a:buNone/>
            </a:pPr>
            <a:r>
              <a:rPr lang="en-US" dirty="0"/>
              <a:t> </a:t>
            </a:r>
            <a:r>
              <a:rPr lang="en-US" dirty="0" err="1"/>
              <a:t>flash.Lib.current.addChild</a:t>
            </a:r>
            <a:r>
              <a:rPr lang="en-US" dirty="0"/>
              <a:t>(</a:t>
            </a:r>
            <a:r>
              <a:rPr lang="en-US" dirty="0" err="1"/>
              <a:t>tf</a:t>
            </a:r>
            <a:r>
              <a:rPr lang="en-US" dirty="0"/>
              <a:t>);</a:t>
            </a:r>
          </a:p>
          <a:p>
            <a:pPr marL="400050" lvl="1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7850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Компиляция	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Haxe</a:t>
            </a:r>
            <a:endParaRPr lang="en-US" dirty="0" smtClean="0"/>
          </a:p>
          <a:p>
            <a:r>
              <a:rPr lang="ru-RU" dirty="0" smtClean="0"/>
              <a:t>Конфигурация в </a:t>
            </a:r>
            <a:r>
              <a:rPr lang="en-US" dirty="0" err="1" smtClean="0"/>
              <a:t>hxml</a:t>
            </a:r>
            <a:r>
              <a:rPr lang="ru-RU" dirty="0" smtClean="0"/>
              <a:t>-файле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Tutorial.hxml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en-US" sz="2800" dirty="0"/>
              <a:t>-main </a:t>
            </a:r>
            <a:r>
              <a:rPr lang="en-US" sz="2800" dirty="0" smtClean="0"/>
              <a:t>Tutorial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-</a:t>
            </a:r>
            <a:r>
              <a:rPr lang="en-US" sz="2800" dirty="0" err="1"/>
              <a:t>swf</a:t>
            </a:r>
            <a:r>
              <a:rPr lang="en-US" sz="2800" dirty="0"/>
              <a:t>-version </a:t>
            </a:r>
            <a:r>
              <a:rPr lang="ru-RU" sz="2800" dirty="0" smtClean="0"/>
              <a:t>11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-</a:t>
            </a:r>
            <a:r>
              <a:rPr lang="en-US" sz="2800" dirty="0" err="1"/>
              <a:t>swf</a:t>
            </a:r>
            <a:r>
              <a:rPr lang="en-US" sz="2800" dirty="0"/>
              <a:t>-header </a:t>
            </a:r>
            <a:r>
              <a:rPr lang="en-US" sz="2800" dirty="0" smtClean="0"/>
              <a:t>320:240:30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-</a:t>
            </a:r>
            <a:r>
              <a:rPr lang="en-US" sz="2800" dirty="0" err="1"/>
              <a:t>swf</a:t>
            </a:r>
            <a:r>
              <a:rPr lang="en-US" sz="2800" dirty="0"/>
              <a:t> tutorial.swf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85376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	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создания приложения целиком</a:t>
            </a:r>
          </a:p>
          <a:p>
            <a:r>
              <a:rPr lang="ru-RU" dirty="0" smtClean="0"/>
              <a:t>Для создания </a:t>
            </a:r>
            <a:r>
              <a:rPr lang="en-US" dirty="0" err="1" smtClean="0"/>
              <a:t>swf</a:t>
            </a:r>
            <a:r>
              <a:rPr lang="en-US" dirty="0" smtClean="0"/>
              <a:t>-</a:t>
            </a:r>
            <a:r>
              <a:rPr lang="ru-RU" dirty="0" smtClean="0"/>
              <a:t>библиотеки</a:t>
            </a:r>
          </a:p>
          <a:p>
            <a:r>
              <a:rPr lang="ru-RU" dirty="0" smtClean="0"/>
              <a:t>Для создания </a:t>
            </a:r>
            <a:r>
              <a:rPr lang="en-US" dirty="0" err="1" smtClean="0"/>
              <a:t>swc</a:t>
            </a:r>
            <a:r>
              <a:rPr lang="ru-RU" dirty="0" smtClean="0"/>
              <a:t>, используемого приложением на </a:t>
            </a:r>
            <a:r>
              <a:rPr lang="en-US" dirty="0" smtClean="0"/>
              <a:t>as3</a:t>
            </a:r>
          </a:p>
          <a:p>
            <a:r>
              <a:rPr lang="ru-RU" dirty="0" smtClean="0"/>
              <a:t>Для генерации кода на </a:t>
            </a:r>
            <a:r>
              <a:rPr lang="en-US" dirty="0" smtClean="0"/>
              <a:t>as3 (</a:t>
            </a:r>
            <a:r>
              <a:rPr lang="ru-RU" dirty="0" smtClean="0"/>
              <a:t>редко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4497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package </a:t>
            </a:r>
            <a:r>
              <a:rPr lang="en-US" dirty="0" err="1" smtClean="0"/>
              <a:t>utils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haxe.Int64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/>
              <a:t>Sint64</a:t>
            </a: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public static function str2int64(</a:t>
            </a:r>
            <a:r>
              <a:rPr lang="en-US" dirty="0" err="1"/>
              <a:t>s:String</a:t>
            </a:r>
            <a:r>
              <a:rPr lang="en-US" dirty="0"/>
              <a:t>):Int64{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---------------------------------------------------------------------import  utils.Sint64;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uid_64:* = Sint64.str2int64(</a:t>
            </a:r>
            <a:r>
              <a:rPr lang="en-US" dirty="0" err="1" smtClean="0"/>
              <a:t>Config.real_user_id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---------------------------------------------------------------------library-path+=</a:t>
            </a:r>
            <a:r>
              <a:rPr lang="en-US" dirty="0" err="1" smtClean="0"/>
              <a:t>haxe_swc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6621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Haxelib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0714"/>
            <a:ext cx="8229600" cy="5375449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Менеджер библиотек (аналог </a:t>
            </a:r>
            <a:r>
              <a:rPr lang="en-US" dirty="0" smtClean="0"/>
              <a:t>gem, </a:t>
            </a:r>
            <a:r>
              <a:rPr lang="en-US" dirty="0" err="1" smtClean="0"/>
              <a:t>npm</a:t>
            </a:r>
            <a:r>
              <a:rPr lang="en-US" dirty="0" smtClean="0"/>
              <a:t>, nugget </a:t>
            </a:r>
            <a:r>
              <a:rPr lang="ru-RU" dirty="0" err="1" smtClean="0"/>
              <a:t>итп</a:t>
            </a:r>
            <a:r>
              <a:rPr lang="ru-RU" dirty="0" smtClean="0"/>
              <a:t>)</a:t>
            </a:r>
          </a:p>
          <a:p>
            <a:r>
              <a:rPr lang="en-US" dirty="0" err="1" smtClean="0"/>
              <a:t>haxelib</a:t>
            </a:r>
            <a:r>
              <a:rPr lang="en-US" dirty="0" smtClean="0"/>
              <a:t> install &lt;&gt;</a:t>
            </a:r>
          </a:p>
          <a:p>
            <a:r>
              <a:rPr lang="en-US" dirty="0" err="1"/>
              <a:t>h</a:t>
            </a:r>
            <a:r>
              <a:rPr lang="en-US" dirty="0" err="1" smtClean="0"/>
              <a:t>axe</a:t>
            </a:r>
            <a:r>
              <a:rPr lang="en-US" dirty="0" smtClean="0"/>
              <a:t> …-lib &lt;name&gt;</a:t>
            </a:r>
          </a:p>
          <a:p>
            <a:r>
              <a:rPr lang="en-US" dirty="0" err="1" smtClean="0"/>
              <a:t>haxelib.json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"name": "</a:t>
            </a:r>
            <a:r>
              <a:rPr lang="en-US" dirty="0" err="1"/>
              <a:t>useless_lib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url</a:t>
            </a:r>
            <a:r>
              <a:rPr lang="en-US" dirty="0"/>
              <a:t>" </a:t>
            </a:r>
            <a:r>
              <a:rPr lang="en-US" dirty="0" smtClean="0"/>
              <a:t>:"</a:t>
            </a:r>
            <a:r>
              <a:rPr lang="en-US" dirty="0"/>
              <a:t>https://github.com/</a:t>
            </a:r>
            <a:r>
              <a:rPr lang="en-US" dirty="0" err="1"/>
              <a:t>jasononeil</a:t>
            </a:r>
            <a:r>
              <a:rPr lang="en-US" dirty="0"/>
              <a:t>/useless/",</a:t>
            </a:r>
          </a:p>
          <a:p>
            <a:pPr marL="0" indent="0">
              <a:buNone/>
            </a:pPr>
            <a:r>
              <a:rPr lang="en-US" dirty="0" smtClean="0"/>
              <a:t>  "</a:t>
            </a:r>
            <a:r>
              <a:rPr lang="en-US" dirty="0"/>
              <a:t>description</a:t>
            </a:r>
            <a:r>
              <a:rPr lang="en-US" dirty="0" smtClean="0"/>
              <a:t>": </a:t>
            </a:r>
            <a:r>
              <a:rPr lang="en-US" dirty="0"/>
              <a:t>"This library is </a:t>
            </a:r>
            <a:r>
              <a:rPr lang="en-US" dirty="0" smtClean="0"/>
              <a:t>useless",</a:t>
            </a:r>
          </a:p>
          <a:p>
            <a:pPr marL="0" indent="0">
              <a:buNone/>
            </a:pPr>
            <a:r>
              <a:rPr lang="en-US" dirty="0" smtClean="0"/>
              <a:t>"</a:t>
            </a:r>
            <a:r>
              <a:rPr lang="en-US" dirty="0"/>
              <a:t>dependencies": {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tink_macros</a:t>
            </a:r>
            <a:r>
              <a:rPr lang="en-US" dirty="0"/>
              <a:t>": "",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nme</a:t>
            </a:r>
            <a:r>
              <a:rPr lang="en-US" dirty="0"/>
              <a:t>": "3.5.5"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0482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OpenFL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2808312"/>
          </a:xfrm>
        </p:spPr>
        <p:txBody>
          <a:bodyPr>
            <a:normAutofit lnSpcReduction="10000"/>
          </a:bodyPr>
          <a:lstStyle/>
          <a:p>
            <a:r>
              <a:rPr lang="ru-RU" sz="2800" dirty="0" smtClean="0"/>
              <a:t>Открытая реализация </a:t>
            </a:r>
            <a:r>
              <a:rPr lang="en-US" sz="2800" dirty="0" smtClean="0"/>
              <a:t>Flash-API </a:t>
            </a:r>
            <a:r>
              <a:rPr lang="ru-RU" sz="2800" dirty="0" smtClean="0"/>
              <a:t>на основе </a:t>
            </a:r>
            <a:r>
              <a:rPr lang="en-US" sz="2800" dirty="0" err="1" smtClean="0"/>
              <a:t>haxe</a:t>
            </a:r>
            <a:endParaRPr lang="en-US" sz="2800" dirty="0" smtClean="0"/>
          </a:p>
          <a:p>
            <a:r>
              <a:rPr lang="ru-RU" sz="2800" dirty="0" smtClean="0"/>
              <a:t>Позволяет использовать один код для разных платформ</a:t>
            </a:r>
          </a:p>
          <a:p>
            <a:r>
              <a:rPr lang="ru-RU" sz="2800" dirty="0" smtClean="0"/>
              <a:t>В теории – высокая производительность (реализовано под конкретную платформу, без виртуальной машины </a:t>
            </a:r>
            <a:r>
              <a:rPr lang="en-US" sz="2800" dirty="0" smtClean="0"/>
              <a:t>flash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3573016"/>
            <a:ext cx="38385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8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HaXe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Набор инструментов для программирования</a:t>
            </a:r>
          </a:p>
          <a:p>
            <a:r>
              <a:rPr lang="ru-RU" dirty="0" smtClean="0"/>
              <a:t>Свой язык программирования</a:t>
            </a:r>
          </a:p>
          <a:p>
            <a:r>
              <a:rPr lang="ru-RU" dirty="0" smtClean="0"/>
              <a:t>Может компилироваться в </a:t>
            </a:r>
            <a:r>
              <a:rPr lang="en-US" dirty="0" smtClean="0"/>
              <a:t>Flash, C++</a:t>
            </a:r>
            <a:r>
              <a:rPr lang="ru-RU" dirty="0" smtClean="0"/>
              <a:t>, С</a:t>
            </a:r>
            <a:r>
              <a:rPr lang="en-US" dirty="0" smtClean="0"/>
              <a:t>#</a:t>
            </a:r>
            <a:r>
              <a:rPr lang="ru-RU" dirty="0"/>
              <a:t> </a:t>
            </a:r>
            <a:r>
              <a:rPr lang="ru-RU" dirty="0" smtClean="0"/>
              <a:t>и др.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8281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CrossBridge</a:t>
            </a:r>
            <a:r>
              <a:rPr lang="en-US" dirty="0" smtClean="0"/>
              <a:t>	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SDK </a:t>
            </a:r>
            <a:r>
              <a:rPr lang="ru-RU" dirty="0" smtClean="0"/>
              <a:t>для создания </a:t>
            </a:r>
            <a:r>
              <a:rPr lang="en-US" dirty="0" err="1" smtClean="0"/>
              <a:t>swf</a:t>
            </a:r>
            <a:r>
              <a:rPr lang="en-US" dirty="0" smtClean="0"/>
              <a:t> </a:t>
            </a:r>
            <a:r>
              <a:rPr lang="ru-RU" dirty="0" smtClean="0"/>
              <a:t>с использованием </a:t>
            </a:r>
            <a:r>
              <a:rPr lang="en-US" dirty="0" smtClean="0"/>
              <a:t>C/C++</a:t>
            </a:r>
          </a:p>
          <a:p>
            <a:r>
              <a:rPr lang="ru-RU" dirty="0" smtClean="0"/>
              <a:t>Имеет много имен </a:t>
            </a:r>
            <a:r>
              <a:rPr lang="en-US" dirty="0" smtClean="0"/>
              <a:t>Alchemy/</a:t>
            </a:r>
            <a:r>
              <a:rPr lang="en-US" dirty="0" err="1" smtClean="0"/>
              <a:t>FlasCC</a:t>
            </a:r>
            <a:r>
              <a:rPr lang="en-US" dirty="0" smtClean="0"/>
              <a:t>/</a:t>
            </a:r>
            <a:r>
              <a:rPr lang="en-US" dirty="0" err="1" smtClean="0"/>
              <a:t>Crossbridge</a:t>
            </a:r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 smtClean="0"/>
              <a:t>source (</a:t>
            </a:r>
            <a:r>
              <a:rPr lang="ru-RU" dirty="0" smtClean="0"/>
              <a:t>в 2012 году было платным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Может создавать </a:t>
            </a:r>
            <a:r>
              <a:rPr lang="en-US" dirty="0" err="1" smtClean="0"/>
              <a:t>swf</a:t>
            </a:r>
            <a:r>
              <a:rPr lang="ru-RU" dirty="0"/>
              <a:t> </a:t>
            </a:r>
            <a:r>
              <a:rPr lang="ru-RU" dirty="0" smtClean="0"/>
              <a:t>или </a:t>
            </a:r>
            <a:r>
              <a:rPr lang="en-US" dirty="0" err="1" smtClean="0"/>
              <a:t>swc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9139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&lt;&lt; “Hello World” &lt;&lt;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~/</a:t>
            </a:r>
            <a:r>
              <a:rPr lang="en-US" dirty="0" err="1"/>
              <a:t>Crossbridge</a:t>
            </a:r>
            <a:r>
              <a:rPr lang="en-US" dirty="0"/>
              <a:t>/</a:t>
            </a:r>
            <a:r>
              <a:rPr lang="en-US" dirty="0" err="1"/>
              <a:t>sdk</a:t>
            </a: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/bin/g++ alchemy_test.cpp -emit-</a:t>
            </a:r>
            <a:r>
              <a:rPr lang="en-US" dirty="0" err="1"/>
              <a:t>swf</a:t>
            </a:r>
            <a:r>
              <a:rPr lang="en-US" dirty="0"/>
              <a:t> -</a:t>
            </a:r>
            <a:r>
              <a:rPr lang="en-US" dirty="0" err="1"/>
              <a:t>lFlash</a:t>
            </a:r>
            <a:r>
              <a:rPr lang="en-US" dirty="0"/>
              <a:t>++ -lAS3++ -o alchemy.swf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5365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с </a:t>
            </a:r>
            <a:r>
              <a:rPr lang="en-US" dirty="0" smtClean="0"/>
              <a:t>flash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 #</a:t>
            </a:r>
            <a:r>
              <a:rPr lang="en-US" dirty="0"/>
              <a:t>include &lt;Flash++.h&gt;</a:t>
            </a:r>
          </a:p>
          <a:p>
            <a:pPr marL="0" indent="0">
              <a:buNone/>
            </a:pPr>
            <a:r>
              <a:rPr lang="en-US" dirty="0"/>
              <a:t> #include &lt;AS3/AS3.h&gt;</a:t>
            </a:r>
          </a:p>
          <a:p>
            <a:pPr marL="0" indent="0">
              <a:buNone/>
            </a:pPr>
            <a:r>
              <a:rPr lang="en-US" dirty="0"/>
              <a:t> using namespace AS3::</a:t>
            </a:r>
            <a:r>
              <a:rPr lang="en-US" dirty="0" err="1"/>
              <a:t>ui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main ()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flash</a:t>
            </a:r>
            <a:r>
              <a:rPr lang="en-US" dirty="0"/>
              <a:t>::display::Stage </a:t>
            </a:r>
            <a:r>
              <a:rPr lang="en-US" dirty="0" err="1"/>
              <a:t>stage</a:t>
            </a:r>
            <a:r>
              <a:rPr lang="en-US" dirty="0"/>
              <a:t> = internal::</a:t>
            </a:r>
            <a:r>
              <a:rPr lang="en-US" dirty="0" err="1"/>
              <a:t>get_Stage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flash::text::</a:t>
            </a:r>
            <a:r>
              <a:rPr lang="en-US" dirty="0" err="1"/>
              <a:t>TextField</a:t>
            </a:r>
            <a:r>
              <a:rPr lang="en-US" dirty="0"/>
              <a:t> </a:t>
            </a:r>
            <a:r>
              <a:rPr lang="en-US" dirty="0" err="1"/>
              <a:t>tf</a:t>
            </a:r>
            <a:r>
              <a:rPr lang="en-US" dirty="0"/>
              <a:t> = flash::text::</a:t>
            </a:r>
            <a:r>
              <a:rPr lang="en-US" dirty="0" err="1"/>
              <a:t>TextField</a:t>
            </a:r>
            <a:r>
              <a:rPr lang="en-US" dirty="0"/>
              <a:t>::_new();</a:t>
            </a:r>
          </a:p>
          <a:p>
            <a:pPr marL="0" indent="0">
              <a:buNone/>
            </a:pPr>
            <a:r>
              <a:rPr lang="en-US" dirty="0"/>
              <a:t>  flash::text::</a:t>
            </a:r>
            <a:r>
              <a:rPr lang="en-US" dirty="0" err="1"/>
              <a:t>TextFormat</a:t>
            </a:r>
            <a:r>
              <a:rPr lang="en-US" dirty="0"/>
              <a:t> </a:t>
            </a:r>
            <a:r>
              <a:rPr lang="en-US" dirty="0" err="1"/>
              <a:t>sometextformat</a:t>
            </a:r>
            <a:r>
              <a:rPr lang="en-US" dirty="0"/>
              <a:t> = flash::text::</a:t>
            </a:r>
            <a:r>
              <a:rPr lang="en-US" dirty="0" err="1"/>
              <a:t>TextFormat</a:t>
            </a:r>
            <a:r>
              <a:rPr lang="en-US" dirty="0"/>
              <a:t>::_new();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sometextformat</a:t>
            </a:r>
            <a:r>
              <a:rPr lang="en-US" dirty="0" smtClean="0"/>
              <a:t>-</a:t>
            </a:r>
            <a:r>
              <a:rPr lang="en-US" dirty="0"/>
              <a:t>&gt;size = internal::</a:t>
            </a:r>
            <a:r>
              <a:rPr lang="en-US" dirty="0" err="1"/>
              <a:t>new_Number</a:t>
            </a:r>
            <a:r>
              <a:rPr lang="en-US" dirty="0"/>
              <a:t>(24);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sometextformat</a:t>
            </a:r>
            <a:r>
              <a:rPr lang="en-US" dirty="0" smtClean="0"/>
              <a:t>-</a:t>
            </a:r>
            <a:r>
              <a:rPr lang="en-US" dirty="0"/>
              <a:t>&gt;color = internal::</a:t>
            </a:r>
            <a:r>
              <a:rPr lang="en-US" dirty="0" err="1"/>
              <a:t>new_Number</a:t>
            </a:r>
            <a:r>
              <a:rPr lang="en-US" dirty="0"/>
              <a:t>(0x0000FF);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 smtClean="0"/>
              <a:t>tf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err="1"/>
              <a:t>defaultTextFormat</a:t>
            </a:r>
            <a:r>
              <a:rPr lang="en-US" dirty="0"/>
              <a:t> = </a:t>
            </a:r>
            <a:r>
              <a:rPr lang="en-US" dirty="0" err="1"/>
              <a:t>sometextformat</a:t>
            </a:r>
            <a:r>
              <a:rPr lang="en-US" dirty="0"/>
              <a:t>;  </a:t>
            </a:r>
            <a:r>
              <a:rPr lang="en-US" dirty="0" err="1"/>
              <a:t>tf</a:t>
            </a:r>
            <a:r>
              <a:rPr lang="en-US" dirty="0"/>
              <a:t>-&gt;text = "Hello World!";</a:t>
            </a:r>
          </a:p>
          <a:p>
            <a:pPr marL="0" indent="0">
              <a:buNone/>
            </a:pPr>
            <a:r>
              <a:rPr lang="en-US" dirty="0"/>
              <a:t>  stage-&gt;</a:t>
            </a:r>
            <a:r>
              <a:rPr lang="en-US" dirty="0" err="1"/>
              <a:t>addChild</a:t>
            </a:r>
            <a:r>
              <a:rPr lang="en-US" dirty="0"/>
              <a:t>(</a:t>
            </a:r>
            <a:r>
              <a:rPr lang="en-US" dirty="0" err="1"/>
              <a:t>tf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1521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590" y="8758"/>
            <a:ext cx="878497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  <a:p>
            <a:r>
              <a:rPr lang="ru-RU" sz="2000" dirty="0" err="1"/>
              <a:t>var</a:t>
            </a:r>
            <a:r>
              <a:rPr lang="ru-RU" sz="2000" dirty="0"/>
              <a:t> </a:t>
            </a:r>
            <a:r>
              <a:rPr lang="ru-RU" sz="2000" dirty="0" err="1"/>
              <a:t>keyHandler</a:t>
            </a:r>
            <a:r>
              <a:rPr lang="ru-RU" sz="2000" dirty="0"/>
              <a:t>(</a:t>
            </a:r>
            <a:r>
              <a:rPr lang="ru-RU" sz="2000" dirty="0" err="1"/>
              <a:t>void</a:t>
            </a:r>
            <a:r>
              <a:rPr lang="ru-RU" sz="2000" dirty="0"/>
              <a:t> *</a:t>
            </a:r>
            <a:r>
              <a:rPr lang="ru-RU" sz="2000" dirty="0" err="1"/>
              <a:t>arg</a:t>
            </a:r>
            <a:r>
              <a:rPr lang="ru-RU" sz="2000" dirty="0"/>
              <a:t>, </a:t>
            </a:r>
            <a:r>
              <a:rPr lang="ru-RU" sz="2000" dirty="0" err="1"/>
              <a:t>var</a:t>
            </a:r>
            <a:r>
              <a:rPr lang="ru-RU" sz="2000" dirty="0"/>
              <a:t> as3Args){</a:t>
            </a:r>
          </a:p>
          <a:p>
            <a:r>
              <a:rPr lang="ru-RU" sz="2000" dirty="0"/>
              <a:t>    // </a:t>
            </a:r>
            <a:r>
              <a:rPr lang="ru-RU" sz="2000" dirty="0" err="1"/>
              <a:t>get</a:t>
            </a:r>
            <a:r>
              <a:rPr lang="ru-RU" sz="2000" dirty="0"/>
              <a:t> </a:t>
            </a:r>
            <a:r>
              <a:rPr lang="ru-RU" sz="2000" dirty="0" err="1"/>
              <a:t>the</a:t>
            </a:r>
            <a:r>
              <a:rPr lang="ru-RU" sz="2000" dirty="0"/>
              <a:t> </a:t>
            </a:r>
            <a:r>
              <a:rPr lang="ru-RU" sz="2000" dirty="0" err="1"/>
              <a:t>event</a:t>
            </a:r>
            <a:r>
              <a:rPr lang="ru-RU" sz="2000" dirty="0"/>
              <a:t> </a:t>
            </a:r>
            <a:r>
              <a:rPr lang="ru-RU" sz="2000" dirty="0" err="1"/>
              <a:t>object</a:t>
            </a:r>
            <a:endParaRPr lang="ru-RU" sz="2000" dirty="0"/>
          </a:p>
          <a:p>
            <a:r>
              <a:rPr lang="ru-RU" sz="2000" dirty="0"/>
              <a:t>    </a:t>
            </a:r>
            <a:r>
              <a:rPr lang="ru-RU" sz="2000" dirty="0" err="1"/>
              <a:t>flash</a:t>
            </a:r>
            <a:r>
              <a:rPr lang="ru-RU" sz="2000" dirty="0"/>
              <a:t>::</a:t>
            </a:r>
            <a:r>
              <a:rPr lang="ru-RU" sz="2000" dirty="0" err="1"/>
              <a:t>events</a:t>
            </a:r>
            <a:r>
              <a:rPr lang="ru-RU" sz="2000" dirty="0"/>
              <a:t>::</a:t>
            </a:r>
            <a:r>
              <a:rPr lang="ru-RU" sz="2000" dirty="0" err="1"/>
              <a:t>KeyboardEvent</a:t>
            </a:r>
            <a:r>
              <a:rPr lang="ru-RU" sz="2000" dirty="0"/>
              <a:t> </a:t>
            </a:r>
            <a:r>
              <a:rPr lang="ru-RU" sz="2000" dirty="0" err="1"/>
              <a:t>event</a:t>
            </a:r>
            <a:r>
              <a:rPr lang="ru-RU" sz="2000" dirty="0"/>
              <a:t> = (</a:t>
            </a:r>
            <a:r>
              <a:rPr lang="ru-RU" sz="2000" dirty="0" err="1"/>
              <a:t>flash</a:t>
            </a:r>
            <a:r>
              <a:rPr lang="ru-RU" sz="2000" dirty="0"/>
              <a:t>::</a:t>
            </a:r>
            <a:r>
              <a:rPr lang="ru-RU" sz="2000" dirty="0" err="1"/>
              <a:t>events</a:t>
            </a:r>
            <a:r>
              <a:rPr lang="ru-RU" sz="2000" dirty="0"/>
              <a:t>::</a:t>
            </a:r>
            <a:r>
              <a:rPr lang="ru-RU" sz="2000" dirty="0" err="1"/>
              <a:t>KeyboardEvent</a:t>
            </a:r>
            <a:r>
              <a:rPr lang="ru-RU" sz="2000" dirty="0"/>
              <a:t>) as3Args[0];</a:t>
            </a:r>
          </a:p>
          <a:p>
            <a:r>
              <a:rPr lang="ru-RU" sz="2000" dirty="0"/>
              <a:t>    </a:t>
            </a:r>
            <a:r>
              <a:rPr lang="ru-RU" sz="2000" dirty="0" smtClean="0"/>
              <a:t>  </a:t>
            </a:r>
            <a:r>
              <a:rPr lang="en-US" sz="2000" dirty="0" smtClean="0"/>
              <a:t>…</a:t>
            </a:r>
            <a:endParaRPr lang="ru-RU" sz="2000" dirty="0"/>
          </a:p>
          <a:p>
            <a:r>
              <a:rPr lang="ru-RU" sz="2000" dirty="0" smtClean="0"/>
              <a:t>    </a:t>
            </a:r>
            <a:r>
              <a:rPr lang="ru-RU" sz="2000" dirty="0" err="1"/>
              <a:t>printf</a:t>
            </a:r>
            <a:r>
              <a:rPr lang="ru-RU" sz="2000" dirty="0"/>
              <a:t>("</a:t>
            </a:r>
            <a:r>
              <a:rPr lang="ru-RU" sz="2000" dirty="0" err="1"/>
              <a:t>Keyboard</a:t>
            </a:r>
            <a:r>
              <a:rPr lang="ru-RU" sz="2000" dirty="0"/>
              <a:t> </a:t>
            </a:r>
            <a:r>
              <a:rPr lang="ru-RU" sz="2000" dirty="0" err="1"/>
              <a:t>Event</a:t>
            </a:r>
            <a:r>
              <a:rPr lang="ru-RU" sz="2000" dirty="0"/>
              <a:t> [%s, %s, %d]\n", </a:t>
            </a:r>
            <a:r>
              <a:rPr lang="ru-RU" sz="2000" dirty="0" err="1"/>
              <a:t>targetStr.c_str</a:t>
            </a:r>
            <a:r>
              <a:rPr lang="ru-RU" sz="2000" dirty="0"/>
              <a:t>(), </a:t>
            </a:r>
            <a:r>
              <a:rPr lang="ru-RU" sz="2000" dirty="0" err="1"/>
              <a:t>typeStr.c_str</a:t>
            </a:r>
            <a:r>
              <a:rPr lang="ru-RU" sz="2000" dirty="0"/>
              <a:t>(), </a:t>
            </a:r>
            <a:r>
              <a:rPr lang="ru-RU" sz="2000" dirty="0" err="1"/>
              <a:t>keyCode</a:t>
            </a:r>
            <a:r>
              <a:rPr lang="ru-RU" sz="2000" dirty="0"/>
              <a:t>);</a:t>
            </a:r>
          </a:p>
          <a:p>
            <a:r>
              <a:rPr lang="ru-RU" sz="2000" dirty="0"/>
              <a:t>    </a:t>
            </a:r>
          </a:p>
          <a:p>
            <a:r>
              <a:rPr lang="ru-RU" sz="2000" dirty="0"/>
              <a:t>    </a:t>
            </a:r>
            <a:r>
              <a:rPr lang="ru-RU" sz="2000" dirty="0" err="1"/>
              <a:t>return</a:t>
            </a:r>
            <a:r>
              <a:rPr lang="ru-RU" sz="2000" dirty="0"/>
              <a:t> </a:t>
            </a:r>
            <a:r>
              <a:rPr lang="ru-RU" sz="2000" dirty="0" err="1"/>
              <a:t>internal</a:t>
            </a:r>
            <a:r>
              <a:rPr lang="ru-RU" sz="2000" dirty="0"/>
              <a:t>::_</a:t>
            </a:r>
            <a:r>
              <a:rPr lang="ru-RU" sz="2000" dirty="0" err="1"/>
              <a:t>undefined</a:t>
            </a:r>
            <a:r>
              <a:rPr lang="ru-RU" sz="2000" dirty="0"/>
              <a:t>;</a:t>
            </a:r>
          </a:p>
          <a:p>
            <a:r>
              <a:rPr lang="ru-RU" sz="2000" dirty="0"/>
              <a:t>}</a:t>
            </a:r>
          </a:p>
          <a:p>
            <a:endParaRPr lang="ru-RU" sz="2000" dirty="0"/>
          </a:p>
          <a:p>
            <a:r>
              <a:rPr lang="ru-RU" sz="2000" dirty="0" err="1"/>
              <a:t>int</a:t>
            </a:r>
            <a:r>
              <a:rPr lang="ru-RU" sz="2000" dirty="0"/>
              <a:t> </a:t>
            </a:r>
            <a:r>
              <a:rPr lang="ru-RU" sz="2000" dirty="0" err="1"/>
              <a:t>main</a:t>
            </a:r>
            <a:r>
              <a:rPr lang="ru-RU" sz="2000" dirty="0"/>
              <a:t>()</a:t>
            </a:r>
          </a:p>
          <a:p>
            <a:r>
              <a:rPr lang="ru-RU" sz="2000" dirty="0"/>
              <a:t>{</a:t>
            </a:r>
          </a:p>
          <a:p>
            <a:r>
              <a:rPr lang="ru-RU" sz="2000" dirty="0"/>
              <a:t>    </a:t>
            </a:r>
            <a:r>
              <a:rPr lang="en-US" sz="2000" dirty="0" smtClean="0"/>
              <a:t>….</a:t>
            </a:r>
            <a:endParaRPr lang="ru-RU" sz="2000" dirty="0"/>
          </a:p>
          <a:p>
            <a:r>
              <a:rPr lang="ru-RU" sz="2000" dirty="0"/>
              <a:t>    // </a:t>
            </a:r>
            <a:r>
              <a:rPr lang="ru-RU" sz="2000" dirty="0" err="1"/>
              <a:t>handle</a:t>
            </a:r>
            <a:r>
              <a:rPr lang="ru-RU" sz="2000" dirty="0"/>
              <a:t> </a:t>
            </a:r>
            <a:r>
              <a:rPr lang="ru-RU" sz="2000" dirty="0" err="1"/>
              <a:t>keyboard</a:t>
            </a:r>
            <a:r>
              <a:rPr lang="ru-RU" sz="2000" dirty="0"/>
              <a:t> </a:t>
            </a:r>
            <a:r>
              <a:rPr lang="ru-RU" sz="2000" dirty="0" err="1"/>
              <a:t>events</a:t>
            </a:r>
            <a:endParaRPr lang="ru-RU" sz="2000" dirty="0"/>
          </a:p>
          <a:p>
            <a:r>
              <a:rPr lang="ru-RU" sz="2000" dirty="0"/>
              <a:t>    </a:t>
            </a:r>
            <a:r>
              <a:rPr lang="ru-RU" sz="2000" dirty="0" err="1"/>
              <a:t>stage</a:t>
            </a:r>
            <a:r>
              <a:rPr lang="ru-RU" sz="2000" dirty="0"/>
              <a:t>-&gt;</a:t>
            </a:r>
            <a:r>
              <a:rPr lang="ru-RU" sz="2000" dirty="0" err="1"/>
              <a:t>addEventListener</a:t>
            </a:r>
            <a:r>
              <a:rPr lang="ru-RU" sz="2000" dirty="0"/>
              <a:t>(</a:t>
            </a:r>
            <a:r>
              <a:rPr lang="ru-RU" sz="2000" dirty="0" err="1"/>
              <a:t>flash</a:t>
            </a:r>
            <a:r>
              <a:rPr lang="ru-RU" sz="2000" dirty="0"/>
              <a:t>::</a:t>
            </a:r>
            <a:r>
              <a:rPr lang="ru-RU" sz="2000" dirty="0" err="1"/>
              <a:t>events</a:t>
            </a:r>
            <a:r>
              <a:rPr lang="ru-RU" sz="2000" dirty="0"/>
              <a:t>::</a:t>
            </a:r>
            <a:r>
              <a:rPr lang="ru-RU" sz="2000" dirty="0" err="1"/>
              <a:t>KeyboardEvent</a:t>
            </a:r>
            <a:r>
              <a:rPr lang="ru-RU" sz="2000" dirty="0"/>
              <a:t>::KEY_DOWN, </a:t>
            </a:r>
          </a:p>
          <a:p>
            <a:r>
              <a:rPr lang="ru-RU" sz="2000" dirty="0"/>
              <a:t>                            </a:t>
            </a:r>
            <a:r>
              <a:rPr lang="ru-RU" sz="2000" dirty="0" err="1"/>
              <a:t>Function</a:t>
            </a:r>
            <a:r>
              <a:rPr lang="ru-RU" sz="2000" dirty="0"/>
              <a:t>::_</a:t>
            </a:r>
            <a:r>
              <a:rPr lang="ru-RU" sz="2000" dirty="0" err="1"/>
              <a:t>new</a:t>
            </a:r>
            <a:r>
              <a:rPr lang="ru-RU" sz="2000" dirty="0"/>
              <a:t>(</a:t>
            </a:r>
            <a:r>
              <a:rPr lang="ru-RU" sz="2000" dirty="0" err="1"/>
              <a:t>keyHandler</a:t>
            </a:r>
            <a:r>
              <a:rPr lang="ru-RU" sz="2000" dirty="0"/>
              <a:t>, NULL));</a:t>
            </a:r>
          </a:p>
          <a:p>
            <a:r>
              <a:rPr lang="ru-RU" sz="2000" dirty="0"/>
              <a:t>    </a:t>
            </a:r>
          </a:p>
          <a:p>
            <a:r>
              <a:rPr lang="en-US" sz="2000" dirty="0" smtClean="0"/>
              <a:t>     </a:t>
            </a:r>
            <a:r>
              <a:rPr lang="ru-RU" sz="2000" dirty="0" smtClean="0"/>
              <a:t>AS3_GoAsync</a:t>
            </a:r>
            <a:r>
              <a:rPr lang="ru-RU" sz="2000" dirty="0"/>
              <a:t>();</a:t>
            </a:r>
          </a:p>
          <a:p>
            <a:r>
              <a:rPr lang="ru-R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1124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с </a:t>
            </a:r>
            <a:r>
              <a:rPr lang="en-US" dirty="0" smtClean="0"/>
              <a:t>as3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#include &lt;AS3/AS3.h&gt;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Use AS3 to </a:t>
            </a:r>
            <a:r>
              <a:rPr lang="en-US" dirty="0" err="1"/>
              <a:t>sqrt</a:t>
            </a:r>
            <a:r>
              <a:rPr lang="en-US" dirty="0"/>
              <a:t> a double!</a:t>
            </a:r>
          </a:p>
          <a:p>
            <a:pPr marL="0" indent="0">
              <a:buNone/>
            </a:pPr>
            <a:r>
              <a:rPr lang="en-US" dirty="0"/>
              <a:t>double </a:t>
            </a:r>
            <a:r>
              <a:rPr lang="en-US" dirty="0" err="1"/>
              <a:t>somenumber</a:t>
            </a:r>
            <a:r>
              <a:rPr lang="en-US" dirty="0"/>
              <a:t> = 45.0;</a:t>
            </a:r>
          </a:p>
          <a:p>
            <a:pPr marL="0" indent="0">
              <a:buNone/>
            </a:pPr>
            <a:r>
              <a:rPr lang="en-US" dirty="0"/>
              <a:t>double result = 0.0;</a:t>
            </a:r>
          </a:p>
          <a:p>
            <a:pPr marL="0" indent="0">
              <a:buNone/>
            </a:pPr>
            <a:r>
              <a:rPr lang="en-US" dirty="0"/>
              <a:t>inline_as3(</a:t>
            </a:r>
          </a:p>
          <a:p>
            <a:pPr marL="0" indent="0">
              <a:buNone/>
            </a:pPr>
            <a:r>
              <a:rPr lang="en-US" dirty="0"/>
              <a:t>    "%0 = </a:t>
            </a:r>
            <a:r>
              <a:rPr lang="en-US" dirty="0" err="1"/>
              <a:t>Math.sqrt</a:t>
            </a:r>
            <a:r>
              <a:rPr lang="en-US" dirty="0"/>
              <a:t>(%1);\n"</a:t>
            </a:r>
          </a:p>
          <a:p>
            <a:pPr marL="0" indent="0">
              <a:buNone/>
            </a:pPr>
            <a:r>
              <a:rPr lang="en-US" dirty="0"/>
              <a:t>    : "=r"(result) : "r"(</a:t>
            </a:r>
            <a:r>
              <a:rPr lang="en-US" dirty="0" err="1"/>
              <a:t>somenumber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Back in C we can take the result and print it out: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sqrt</a:t>
            </a:r>
            <a:r>
              <a:rPr lang="en-US" dirty="0"/>
              <a:t> of %f is %f\n", </a:t>
            </a:r>
            <a:r>
              <a:rPr lang="en-US" dirty="0" err="1"/>
              <a:t>somenumber</a:t>
            </a:r>
            <a:r>
              <a:rPr lang="en-US" dirty="0"/>
              <a:t>, result);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2017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оптимизации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720080"/>
          </a:xfrm>
        </p:spPr>
        <p:txBody>
          <a:bodyPr/>
          <a:lstStyle/>
          <a:p>
            <a:r>
              <a:rPr lang="ru-RU" dirty="0" smtClean="0"/>
              <a:t>Фильтр </a:t>
            </a:r>
            <a:r>
              <a:rPr lang="ru-RU" dirty="0" err="1" smtClean="0"/>
              <a:t>Собеля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4" y="1769216"/>
            <a:ext cx="2952328" cy="2925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807020"/>
            <a:ext cx="3100902" cy="285302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013929" y="3017509"/>
            <a:ext cx="757481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7423"/>
            <a:ext cx="9144000" cy="177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67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44000" cy="5445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941168"/>
            <a:ext cx="6135436" cy="19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80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Нет оптимизаций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496" y="836713"/>
            <a:ext cx="8229600" cy="50405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~1.5 </a:t>
            </a:r>
            <a:r>
              <a:rPr lang="en-US" dirty="0" err="1" smtClean="0"/>
              <a:t>spf</a:t>
            </a:r>
            <a:r>
              <a:rPr lang="en-US" dirty="0" smtClean="0"/>
              <a:t> (!!!)</a:t>
            </a:r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94" y="1412776"/>
            <a:ext cx="8492611" cy="49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6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inline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052736"/>
            <a:ext cx="9144000" cy="3944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335" y="551723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1.8 fps (0.55 </a:t>
            </a:r>
            <a:r>
              <a:rPr lang="en-US" dirty="0" err="1" smtClean="0"/>
              <a:t>spf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5834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4"/>
            <a:ext cx="8633685" cy="505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6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HaXe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</a:p>
          <a:p>
            <a:pPr lvl="1"/>
            <a:r>
              <a:rPr lang="ru-RU" dirty="0" smtClean="0"/>
              <a:t>Более совершенный язык программирования</a:t>
            </a:r>
          </a:p>
          <a:p>
            <a:pPr lvl="1"/>
            <a:r>
              <a:rPr lang="ru-RU" dirty="0" smtClean="0"/>
              <a:t>Оптимизирующий компилятор</a:t>
            </a:r>
          </a:p>
          <a:p>
            <a:pPr marL="914400" lvl="2" indent="0">
              <a:buNone/>
            </a:pPr>
            <a:endParaRPr lang="ru-RU" dirty="0" smtClean="0"/>
          </a:p>
          <a:p>
            <a:pPr marL="914400" lvl="2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7474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Убрать ненужные действия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412776"/>
            <a:ext cx="733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</a:t>
            </a:r>
            <a:r>
              <a:rPr lang="en-US" dirty="0" err="1" smtClean="0"/>
              <a:t>ake_grayscale</a:t>
            </a:r>
            <a:r>
              <a:rPr lang="en-US" dirty="0" smtClean="0"/>
              <a:t> </a:t>
            </a:r>
            <a:r>
              <a:rPr lang="ru-RU" dirty="0" smtClean="0"/>
              <a:t>не нужно делать на каждом кадре, можно </a:t>
            </a:r>
            <a:r>
              <a:rPr lang="ru-RU" dirty="0" err="1" smtClean="0"/>
              <a:t>закешировать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899592" y="2080229"/>
            <a:ext cx="1749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2.4 </a:t>
            </a:r>
            <a:r>
              <a:rPr lang="en-US" dirty="0" smtClean="0"/>
              <a:t>fps </a:t>
            </a:r>
            <a:r>
              <a:rPr lang="en-US" dirty="0"/>
              <a:t>(</a:t>
            </a:r>
            <a:r>
              <a:rPr lang="en-US" dirty="0" smtClean="0"/>
              <a:t>0.</a:t>
            </a:r>
            <a:r>
              <a:rPr lang="ru-RU" dirty="0" smtClean="0"/>
              <a:t>35</a:t>
            </a:r>
            <a:r>
              <a:rPr lang="en-US" dirty="0" smtClean="0"/>
              <a:t> </a:t>
            </a:r>
            <a:r>
              <a:rPr lang="en-US" dirty="0" err="1"/>
              <a:t>spf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9512" y="278092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Выключить отладочную информаци</a:t>
            </a:r>
            <a:r>
              <a:rPr lang="ru-RU" dirty="0"/>
              <a:t>ю</a:t>
            </a:r>
          </a:p>
        </p:txBody>
      </p:sp>
      <p:sp>
        <p:nvSpPr>
          <p:cNvPr id="7" name="Rectangle 6"/>
          <p:cNvSpPr/>
          <p:nvPr/>
        </p:nvSpPr>
        <p:spPr>
          <a:xfrm>
            <a:off x="899592" y="3808421"/>
            <a:ext cx="1691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17 </a:t>
            </a:r>
            <a:r>
              <a:rPr lang="en-US" dirty="0"/>
              <a:t>fps (</a:t>
            </a:r>
            <a:r>
              <a:rPr lang="en-US" dirty="0" smtClean="0"/>
              <a:t>0.</a:t>
            </a:r>
            <a:r>
              <a:rPr lang="ru-RU" dirty="0" smtClean="0"/>
              <a:t>05</a:t>
            </a:r>
            <a:r>
              <a:rPr lang="en-US" dirty="0" smtClean="0"/>
              <a:t> </a:t>
            </a:r>
            <a:r>
              <a:rPr lang="en-US" dirty="0" err="1"/>
              <a:t>spf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3741340" y="4437112"/>
            <a:ext cx="11059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/>
              <a:t>Haxe</a:t>
            </a:r>
            <a:endParaRPr lang="ru-RU" sz="3600" dirty="0"/>
          </a:p>
        </p:txBody>
      </p:sp>
      <p:sp>
        <p:nvSpPr>
          <p:cNvPr id="9" name="Rectangle 8"/>
          <p:cNvSpPr/>
          <p:nvPr/>
        </p:nvSpPr>
        <p:spPr>
          <a:xfrm>
            <a:off x="911960" y="5373216"/>
            <a:ext cx="1691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40</a:t>
            </a:r>
            <a:r>
              <a:rPr lang="ru-RU" dirty="0" smtClean="0"/>
              <a:t> </a:t>
            </a:r>
            <a:r>
              <a:rPr lang="en-US" dirty="0"/>
              <a:t>fps (0.</a:t>
            </a:r>
            <a:r>
              <a:rPr lang="ru-RU" dirty="0" smtClean="0"/>
              <a:t>0</a:t>
            </a:r>
            <a:r>
              <a:rPr lang="en-US" dirty="0" smtClean="0"/>
              <a:t>2 </a:t>
            </a:r>
            <a:r>
              <a:rPr lang="en-US" dirty="0" err="1"/>
              <a:t>spf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043608" y="6237312"/>
            <a:ext cx="267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Общее ускорение: </a:t>
            </a:r>
            <a:r>
              <a:rPr lang="en-US" dirty="0" smtClean="0"/>
              <a:t>60 </a:t>
            </a:r>
            <a:r>
              <a:rPr lang="ru-RU" dirty="0" smtClean="0"/>
              <a:t>раз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013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HaXe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 </a:t>
            </a:r>
            <a:r>
              <a:rPr lang="en-US" dirty="0" err="1" smtClean="0"/>
              <a:t>haxe</a:t>
            </a:r>
            <a:r>
              <a:rPr lang="en-US" dirty="0" smtClean="0"/>
              <a:t> </a:t>
            </a:r>
            <a:r>
              <a:rPr lang="ru-RU" dirty="0" smtClean="0"/>
              <a:t>похож на </a:t>
            </a:r>
            <a:r>
              <a:rPr lang="en-US" dirty="0" err="1" smtClean="0"/>
              <a:t>ActionScript</a:t>
            </a:r>
            <a:r>
              <a:rPr lang="ru-RU" dirty="0" smtClean="0"/>
              <a:t>, однако имеет ряд улучшений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en-US" sz="2800" dirty="0" smtClean="0"/>
              <a:t>class Hello {</a:t>
            </a:r>
          </a:p>
          <a:p>
            <a:pPr marL="0" indent="0">
              <a:buNone/>
            </a:pPr>
            <a:r>
              <a:rPr lang="en-US" sz="2800" dirty="0" smtClean="0"/>
              <a:t>    static function main() {</a:t>
            </a:r>
          </a:p>
          <a:p>
            <a:pPr marL="0" indent="0">
              <a:buNone/>
            </a:pPr>
            <a:r>
              <a:rPr lang="en-US" sz="2800" dirty="0" smtClean="0"/>
              <a:t>        trace("Hello World !");</a:t>
            </a:r>
          </a:p>
          <a:p>
            <a:pPr marL="0" indent="0">
              <a:buNone/>
            </a:pPr>
            <a:r>
              <a:rPr lang="en-US" sz="2800" dirty="0" smtClean="0"/>
              <a:t>    }</a:t>
            </a:r>
          </a:p>
          <a:p>
            <a:pPr marL="0" indent="0">
              <a:buNone/>
            </a:pPr>
            <a:r>
              <a:rPr lang="en-US" sz="2800" dirty="0" smtClean="0"/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2826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HaXe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Более строгая система типов</a:t>
            </a:r>
          </a:p>
          <a:p>
            <a:r>
              <a:rPr lang="ru-RU" dirty="0" smtClean="0"/>
              <a:t>Вывод типов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s = “foo”;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en-US" dirty="0" err="1" smtClean="0"/>
              <a:t>haxe</a:t>
            </a:r>
            <a:r>
              <a:rPr lang="en-US" dirty="0" smtClean="0"/>
              <a:t>, s :: String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s = “foo” //AS3, s :: Object</a:t>
            </a:r>
          </a:p>
          <a:p>
            <a:pPr lvl="1"/>
            <a:r>
              <a:rPr lang="ru-RU" dirty="0" smtClean="0"/>
              <a:t>Сокращает код и одновременно делает его более надежным (все объекты типизированы)</a:t>
            </a:r>
          </a:p>
          <a:p>
            <a:pPr lvl="1"/>
            <a:r>
              <a:rPr lang="ru-RU" dirty="0" smtClean="0"/>
              <a:t>Если нужно динамическое поведение – ключевое слово </a:t>
            </a:r>
            <a:r>
              <a:rPr lang="en-US" dirty="0" smtClean="0"/>
              <a:t>dynamic</a:t>
            </a:r>
            <a:r>
              <a:rPr lang="ru-RU" dirty="0" smtClean="0"/>
              <a:t>. Аналог типа </a:t>
            </a:r>
            <a:r>
              <a:rPr lang="en-US" dirty="0" smtClean="0"/>
              <a:t>* </a:t>
            </a:r>
            <a:r>
              <a:rPr lang="ru-RU" dirty="0" smtClean="0"/>
              <a:t>в </a:t>
            </a:r>
            <a:r>
              <a:rPr lang="en-US" dirty="0" smtClean="0"/>
              <a:t>as</a:t>
            </a:r>
            <a:r>
              <a:rPr lang="ru-RU" dirty="0" smtClean="0"/>
              <a:t>3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344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Шаблоны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Аналогично </a:t>
            </a:r>
            <a:r>
              <a:rPr lang="en-US" dirty="0" smtClean="0"/>
              <a:t>C++ </a:t>
            </a:r>
            <a:r>
              <a:rPr lang="ru-RU" dirty="0" smtClean="0"/>
              <a:t>или  С</a:t>
            </a:r>
            <a:r>
              <a:rPr lang="en-US" dirty="0" smtClean="0"/>
              <a:t>#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class Array&lt;T&gt;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function new() {</a:t>
            </a:r>
          </a:p>
          <a:p>
            <a:pPr marL="0" indent="0">
              <a:buNone/>
            </a:pPr>
            <a:r>
              <a:rPr lang="en-US" dirty="0" smtClean="0"/>
              <a:t>            // ...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function get( </a:t>
            </a:r>
            <a:r>
              <a:rPr lang="en-US" dirty="0" err="1" smtClean="0"/>
              <a:t>pos</a:t>
            </a:r>
            <a:r>
              <a:rPr lang="en-US" dirty="0" smtClean="0"/>
              <a:t> : </a:t>
            </a:r>
            <a:r>
              <a:rPr lang="en-US" dirty="0" err="1" smtClean="0"/>
              <a:t>Int</a:t>
            </a:r>
            <a:r>
              <a:rPr lang="en-US" dirty="0" smtClean="0"/>
              <a:t> ) : T {</a:t>
            </a:r>
          </a:p>
          <a:p>
            <a:pPr marL="0" indent="0">
              <a:buNone/>
            </a:pPr>
            <a:r>
              <a:rPr lang="en-US" dirty="0" smtClean="0"/>
              <a:t>            // ...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function set( </a:t>
            </a:r>
            <a:r>
              <a:rPr lang="en-US" dirty="0" err="1" smtClean="0"/>
              <a:t>pos</a:t>
            </a:r>
            <a:r>
              <a:rPr lang="en-US" dirty="0" smtClean="0"/>
              <a:t> :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val</a:t>
            </a:r>
            <a:r>
              <a:rPr lang="en-US" dirty="0" smtClean="0"/>
              <a:t> : T ) : Void {</a:t>
            </a:r>
          </a:p>
          <a:p>
            <a:pPr marL="0" indent="0">
              <a:buNone/>
            </a:pPr>
            <a:r>
              <a:rPr lang="en-US" dirty="0" smtClean="0"/>
              <a:t>            // ...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18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Шаблоны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вводить ограничения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sz="2800" dirty="0" smtClean="0"/>
              <a:t>class </a:t>
            </a:r>
            <a:r>
              <a:rPr lang="en-US" sz="2800" dirty="0" err="1" smtClean="0"/>
              <a:t>EvtQueue</a:t>
            </a:r>
            <a:r>
              <a:rPr lang="en-US" sz="2800" dirty="0" smtClean="0"/>
              <a:t>&lt;T : (Event, </a:t>
            </a:r>
            <a:r>
              <a:rPr lang="en-US" sz="2800" dirty="0" err="1" smtClean="0"/>
              <a:t>EventDispatcher</a:t>
            </a:r>
            <a:r>
              <a:rPr lang="en-US" sz="2800" dirty="0" smtClean="0"/>
              <a:t>)&gt; {</a:t>
            </a:r>
          </a:p>
          <a:p>
            <a:pPr marL="0" indent="0">
              <a:buNone/>
            </a:pPr>
            <a:r>
              <a:rPr lang="en-US" sz="2800" dirty="0" smtClean="0"/>
              <a:t>        </a:t>
            </a:r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evt</a:t>
            </a:r>
            <a:r>
              <a:rPr lang="en-US" sz="2800" dirty="0" smtClean="0"/>
              <a:t> : T;</a:t>
            </a:r>
          </a:p>
          <a:p>
            <a:pPr marL="0" indent="0">
              <a:buNone/>
            </a:pPr>
            <a:r>
              <a:rPr lang="en-US" sz="2800" dirty="0" smtClean="0"/>
              <a:t>        // ...</a:t>
            </a:r>
          </a:p>
          <a:p>
            <a:pPr marL="0" indent="0">
              <a:buNone/>
            </a:pPr>
            <a:r>
              <a:rPr lang="en-US" sz="2800" dirty="0" smtClean="0"/>
              <a:t>    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8447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Типы для функций </a:t>
            </a:r>
            <a:r>
              <a:rPr lang="en-US" dirty="0" err="1" smtClean="0"/>
              <a:t>Int</a:t>
            </a:r>
            <a:r>
              <a:rPr lang="en-US" dirty="0" smtClean="0"/>
              <a:t> -&gt; Void</a:t>
            </a:r>
            <a:endParaRPr lang="ru-RU" dirty="0" smtClean="0"/>
          </a:p>
          <a:p>
            <a:r>
              <a:rPr lang="en-US" dirty="0" smtClean="0"/>
              <a:t>Inline</a:t>
            </a:r>
          </a:p>
          <a:p>
            <a:r>
              <a:rPr lang="ru-RU" dirty="0" smtClean="0"/>
              <a:t>Вывод типов позволяет писать более краткие, быстрые и безопасные </a:t>
            </a:r>
            <a:r>
              <a:rPr lang="ru-RU" dirty="0" err="1" smtClean="0"/>
              <a:t>лямда</a:t>
            </a:r>
            <a:r>
              <a:rPr lang="ru-RU" dirty="0" smtClean="0"/>
              <a:t>-функции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filteredArray</a:t>
            </a:r>
            <a:r>
              <a:rPr lang="en-US" sz="1800" dirty="0" smtClean="0"/>
              <a:t> = [0, 1].filter(function(v) { return (v % 2 == 0); } ).array();</a:t>
            </a: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234070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Comprehension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b = [for( x in a ) if( x % 2 == 0 ) x];</a:t>
            </a:r>
          </a:p>
          <a:p>
            <a:pPr marL="0" indent="0">
              <a:buNone/>
            </a:pPr>
            <a:r>
              <a:rPr lang="en-US" sz="2400" dirty="0" smtClean="0"/>
              <a:t>trace(b); // [0,2,4,6,8]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c = [for( x in 0...4 ) for( i in 0...x+1 ) i];</a:t>
            </a:r>
          </a:p>
          <a:p>
            <a:pPr marL="0" indent="0">
              <a:buNone/>
            </a:pPr>
            <a:r>
              <a:rPr lang="en-US" sz="2400" dirty="0" smtClean="0"/>
              <a:t>trace(c); // [0,0,1,0,1,2,0,1,2,3]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6949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1104</Words>
  <Application>Microsoft Office PowerPoint</Application>
  <PresentationFormat>On-screen Show (4:3)</PresentationFormat>
  <Paragraphs>231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Альтернативные средства создания flash-приложений</vt:lpstr>
      <vt:lpstr>HaXe</vt:lpstr>
      <vt:lpstr>HaXe</vt:lpstr>
      <vt:lpstr>HaXe</vt:lpstr>
      <vt:lpstr>HaXe</vt:lpstr>
      <vt:lpstr>Шаблоны типов</vt:lpstr>
      <vt:lpstr>Шаблоны типов</vt:lpstr>
      <vt:lpstr>Функции</vt:lpstr>
      <vt:lpstr>Array Comprehension</vt:lpstr>
      <vt:lpstr>ADT &amp; pattern matching</vt:lpstr>
      <vt:lpstr>Properties</vt:lpstr>
      <vt:lpstr>Условная компиляция</vt:lpstr>
      <vt:lpstr>Макросы </vt:lpstr>
      <vt:lpstr>Пример приложения</vt:lpstr>
      <vt:lpstr>Компиляция </vt:lpstr>
      <vt:lpstr>Использование </vt:lpstr>
      <vt:lpstr>PowerPoint Presentation</vt:lpstr>
      <vt:lpstr>Haxelib</vt:lpstr>
      <vt:lpstr>OpenFL</vt:lpstr>
      <vt:lpstr>CrossBridge </vt:lpstr>
      <vt:lpstr>Hello World</vt:lpstr>
      <vt:lpstr>Взаимодействие с flash</vt:lpstr>
      <vt:lpstr>PowerPoint Presentation</vt:lpstr>
      <vt:lpstr>Взаимодействие с as3</vt:lpstr>
      <vt:lpstr>Пример оптимизации</vt:lpstr>
      <vt:lpstr>PowerPoint Presentation</vt:lpstr>
      <vt:lpstr>Нет оптимизаций</vt:lpstr>
      <vt:lpstr>inline</vt:lpstr>
      <vt:lpstr>PowerPoint Presentation</vt:lpstr>
      <vt:lpstr>Убрать ненужные действия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Альтернативные средства создания flash-приложений</dc:title>
  <dc:creator>sergey</dc:creator>
  <cp:lastModifiedBy>sergey</cp:lastModifiedBy>
  <cp:revision>27</cp:revision>
  <dcterms:created xsi:type="dcterms:W3CDTF">2013-09-08T15:06:34Z</dcterms:created>
  <dcterms:modified xsi:type="dcterms:W3CDTF">2014-09-23T20:20:08Z</dcterms:modified>
</cp:coreProperties>
</file>