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4" r:id="rId12"/>
    <p:sldId id="285" r:id="rId13"/>
    <p:sldId id="286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1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43685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8413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8235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4736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1044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5728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0043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2167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1014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4115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89558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8103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2777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54244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17317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0037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17801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16273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09931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75897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16609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579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3048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8996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0332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8129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2263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84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364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945124"/>
            <a:ext cx="7772400" cy="712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Работа с БД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Лекция VIII</a:t>
            </a:r>
          </a:p>
        </p:txBody>
      </p:sp>
      <p:sp>
        <p:nvSpPr>
          <p:cNvPr id="25" name="Shape 25"/>
          <p:cNvSpPr/>
          <p:nvPr/>
        </p:nvSpPr>
        <p:spPr>
          <a:xfrm>
            <a:off x="3334398" y="351998"/>
            <a:ext cx="2333549" cy="23115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43"/>
            <a:ext cx="8229600" cy="570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Индексы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077900"/>
            <a:ext cx="8229600" cy="549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CREATE INDEX CONCURRENTLY index_user_transactions_after_date_on_created_at ON user_transactions USING btree (created_at) WHERE created_at &gt; '2012-06-01 00:00:00'</a:t>
            </a:r>
          </a:p>
          <a:p>
            <a:endParaRPr lang="en" sz="2400"/>
          </a:p>
          <a:p>
            <a:pPr lvl="0" rtl="0">
              <a:buNone/>
            </a:pPr>
            <a:r>
              <a:rPr lang="en" sz="2400"/>
              <a:t>Различные типы индексов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b-tree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hash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пространственные (R-tree, GiST)</a:t>
            </a:r>
          </a:p>
          <a:p>
            <a:pPr marL="457200" lvl="0" indent="-3810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420609"/>
          </a:xfrm>
        </p:spPr>
        <p:txBody>
          <a:bodyPr/>
          <a:lstStyle/>
          <a:p>
            <a:pPr algn="ctr"/>
            <a:r>
              <a:rPr lang="en-US" dirty="0" smtClean="0"/>
              <a:t>B-tree index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491346"/>
            <a:ext cx="8229600" cy="2818770"/>
          </a:xfrm>
        </p:spPr>
        <p:txBody>
          <a:bodyPr/>
          <a:lstStyle/>
          <a:p>
            <a:r>
              <a:rPr lang="en-US" dirty="0"/>
              <a:t> </a:t>
            </a:r>
            <a:r>
              <a:rPr lang="ru-RU" dirty="0" smtClean="0"/>
              <a:t>Сбалансированное дерево</a:t>
            </a:r>
          </a:p>
          <a:p>
            <a:r>
              <a:rPr lang="ru-RU" dirty="0" smtClean="0"/>
              <a:t>Данные отсортированы</a:t>
            </a:r>
          </a:p>
          <a:p>
            <a:r>
              <a:rPr lang="ru-RU" dirty="0" smtClean="0"/>
              <a:t>Ускоряет </a:t>
            </a:r>
            <a:r>
              <a:rPr lang="en-US" dirty="0" smtClean="0"/>
              <a:t>&gt; &lt; == ORDER BY</a:t>
            </a:r>
          </a:p>
          <a:p>
            <a:r>
              <a:rPr lang="en-US" sz="2400" dirty="0"/>
              <a:t>CREATE INDEX name ON table USING </a:t>
            </a:r>
            <a:r>
              <a:rPr lang="en-US" sz="2400" dirty="0" err="1" smtClean="0"/>
              <a:t>btree</a:t>
            </a:r>
            <a:r>
              <a:rPr lang="en-US" sz="2400" dirty="0" smtClean="0"/>
              <a:t>(column</a:t>
            </a:r>
            <a:r>
              <a:rPr lang="en-US" sz="2400" dirty="0"/>
              <a:t>)</a:t>
            </a:r>
            <a:endParaRPr lang="ru-RU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62" y="695246"/>
            <a:ext cx="56292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91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33965"/>
          </a:xfrm>
        </p:spPr>
        <p:txBody>
          <a:bodyPr/>
          <a:lstStyle/>
          <a:p>
            <a:pPr algn="ctr"/>
            <a:r>
              <a:rPr lang="en-US" dirty="0" err="1" smtClean="0"/>
              <a:t>GiST</a:t>
            </a:r>
            <a:r>
              <a:rPr lang="en-US" dirty="0" smtClean="0"/>
              <a:t>-index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61501"/>
            <a:ext cx="8229600" cy="5706273"/>
          </a:xfrm>
        </p:spPr>
        <p:txBody>
          <a:bodyPr/>
          <a:lstStyle/>
          <a:p>
            <a:r>
              <a:rPr lang="en-US" dirty="0" smtClean="0"/>
              <a:t>Generalized Search Tree</a:t>
            </a:r>
          </a:p>
          <a:p>
            <a:r>
              <a:rPr lang="ru-RU" dirty="0" smtClean="0"/>
              <a:t>Обобщение </a:t>
            </a:r>
            <a:r>
              <a:rPr lang="en-US" dirty="0" smtClean="0"/>
              <a:t>B-tree</a:t>
            </a:r>
          </a:p>
          <a:p>
            <a:r>
              <a:rPr lang="ru-RU" dirty="0" smtClean="0"/>
              <a:t>Позволяет создавать собственные механизмы индексирования</a:t>
            </a:r>
          </a:p>
          <a:p>
            <a:r>
              <a:rPr lang="ru-RU" dirty="0" smtClean="0"/>
              <a:t>В </a:t>
            </a:r>
            <a:r>
              <a:rPr lang="en-US" dirty="0" err="1" smtClean="0"/>
              <a:t>Postgres</a:t>
            </a:r>
            <a:r>
              <a:rPr lang="en-US" dirty="0" smtClean="0"/>
              <a:t> </a:t>
            </a:r>
            <a:r>
              <a:rPr lang="ru-RU" dirty="0" smtClean="0"/>
              <a:t>имеется реализация для индексирования геометрических данных, интервалов и др.</a:t>
            </a:r>
          </a:p>
          <a:p>
            <a:r>
              <a:rPr lang="ru-RU" dirty="0" smtClean="0"/>
              <a:t>Поддерживает поиск ближайшего соседа</a:t>
            </a:r>
          </a:p>
          <a:p>
            <a:r>
              <a:rPr lang="en-US" dirty="0" smtClean="0"/>
              <a:t>Select * from Table where </a:t>
            </a:r>
            <a:r>
              <a:rPr lang="en-US" dirty="0" err="1" smtClean="0"/>
              <a:t>param</a:t>
            </a:r>
            <a:r>
              <a:rPr lang="en-US" dirty="0" smtClean="0"/>
              <a:t>&lt;-&gt;42 limit 5</a:t>
            </a:r>
          </a:p>
          <a:p>
            <a:r>
              <a:rPr lang="en-US" dirty="0" smtClean="0"/>
              <a:t>SP-</a:t>
            </a:r>
            <a:r>
              <a:rPr lang="en-US" dirty="0" err="1" smtClean="0"/>
              <a:t>GiST</a:t>
            </a:r>
            <a:r>
              <a:rPr lang="en-US" dirty="0" smtClean="0"/>
              <a:t> </a:t>
            </a:r>
            <a:r>
              <a:rPr lang="ru-RU" dirty="0" smtClean="0"/>
              <a:t>для несбалансированных деревьев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726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41522"/>
          </a:xfrm>
        </p:spPr>
        <p:txBody>
          <a:bodyPr/>
          <a:lstStyle/>
          <a:p>
            <a:pPr algn="ctr"/>
            <a:r>
              <a:rPr lang="en-US" dirty="0" err="1" smtClean="0"/>
              <a:t>GiN</a:t>
            </a:r>
            <a:r>
              <a:rPr lang="en-US" dirty="0" smtClean="0"/>
              <a:t>-index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12641"/>
            <a:ext cx="8229600" cy="2410691"/>
          </a:xfrm>
        </p:spPr>
        <p:txBody>
          <a:bodyPr/>
          <a:lstStyle/>
          <a:p>
            <a:r>
              <a:rPr lang="en-US" dirty="0"/>
              <a:t>Generalized Inverted </a:t>
            </a:r>
            <a:r>
              <a:rPr lang="en-US" dirty="0" smtClean="0"/>
              <a:t>Index</a:t>
            </a:r>
          </a:p>
          <a:p>
            <a:r>
              <a:rPr lang="ru-RU" dirty="0" smtClean="0"/>
              <a:t>Отображение ключа на массив значений</a:t>
            </a:r>
          </a:p>
          <a:p>
            <a:r>
              <a:rPr lang="ru-RU" dirty="0" smtClean="0"/>
              <a:t>Пример – полнотекстовый поиск (слово=</a:t>
            </a:r>
            <a:r>
              <a:rPr lang="en-US" dirty="0" smtClean="0"/>
              <a:t>&gt;</a:t>
            </a:r>
            <a:r>
              <a:rPr lang="ru-RU" dirty="0" smtClean="0"/>
              <a:t>набор документов в слове)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6876"/>
            <a:ext cx="9038202" cy="384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07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74646"/>
            <a:ext cx="8229600" cy="62464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/>
              <a:t>Индексы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899286"/>
            <a:ext cx="8229600" cy="580379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Для операций со всей таблицей индексы не </a:t>
            </a:r>
            <a:r>
              <a:rPr lang="en" sz="2400" dirty="0" smtClean="0"/>
              <a:t>нужны</a:t>
            </a:r>
            <a:endParaRPr lang="ru-RU" sz="2400" dirty="0" smtClean="0"/>
          </a:p>
          <a:p>
            <a:pPr marL="457200" lvl="0" indent="-3810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-RU" sz="2400" dirty="0" smtClean="0"/>
              <a:t>Операции с БД ограничены диском</a:t>
            </a:r>
          </a:p>
          <a:p>
            <a:pPr marL="457200" lvl="0" indent="-3810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-RU" sz="2400" dirty="0" smtClean="0"/>
              <a:t>Минимизировать запись!</a:t>
            </a:r>
            <a:endParaRPr lang="en" sz="2400" dirty="0"/>
          </a:p>
          <a:p>
            <a:pPr marL="457200" lvl="0" indent="-3810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Для максимально быстрого поиска нужно чтобы данные были упорядочены относительно индекса</a:t>
            </a:r>
          </a:p>
          <a:p>
            <a:pPr marL="457200" lvl="0" indent="-3810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В  postgresql операция  CLUSTER</a:t>
            </a:r>
          </a:p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Со временем согласованность данных ухудшается, необходимо делать регулярно</a:t>
            </a:r>
          </a:p>
        </p:txBody>
      </p:sp>
      <p:sp>
        <p:nvSpPr>
          <p:cNvPr id="98" name="Shape 98"/>
          <p:cNvSpPr/>
          <p:nvPr/>
        </p:nvSpPr>
        <p:spPr>
          <a:xfrm>
            <a:off x="1714500" y="4645681"/>
            <a:ext cx="5715000" cy="2057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49"/>
            <a:ext cx="8229600" cy="769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Кэширование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043847"/>
            <a:ext cx="8229600" cy="555343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Основная нагрузка ложится на диск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Полезно держать кэш в памяти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 memcached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Широко используется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Работает по сети, может находиться на отдельном сервере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хранит пары ключ-значение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хорошо масштабируется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Нет возможности восстановления данных</a:t>
            </a:r>
          </a:p>
          <a:p>
            <a:pPr marL="457200" lvl="0" indent="-4191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Может возникать проблема синхронизации данных между кешем и базой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74647"/>
            <a:ext cx="8229600" cy="940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Хранение данных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408625"/>
            <a:ext cx="8229600" cy="89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Реляционное</a:t>
            </a:r>
          </a:p>
        </p:txBody>
      </p:sp>
      <p:sp>
        <p:nvSpPr>
          <p:cNvPr id="111" name="Shape 111"/>
          <p:cNvSpPr/>
          <p:nvPr/>
        </p:nvSpPr>
        <p:spPr>
          <a:xfrm>
            <a:off x="1022662" y="2303525"/>
            <a:ext cx="7419975" cy="42291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74646"/>
            <a:ext cx="8229600" cy="77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Хранение данных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Преимущества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Простота реализации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Простота анализа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Множество средств работы с БД</a:t>
            </a:r>
          </a:p>
          <a:p>
            <a:endParaRPr lang="en"/>
          </a:p>
          <a:p>
            <a:pPr lvl="0" rtl="0">
              <a:buNone/>
            </a:pPr>
            <a:r>
              <a:rPr lang="en"/>
              <a:t>Недостатки</a:t>
            </a: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Высокая нагрузка на БД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41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Хранение данных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1293450"/>
            <a:ext cx="8229600" cy="12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Гибридное: хранение нереляционных данных в реляционной БД</a:t>
            </a:r>
          </a:p>
        </p:txBody>
      </p:sp>
      <p:sp>
        <p:nvSpPr>
          <p:cNvPr id="124" name="Shape 124"/>
          <p:cNvSpPr/>
          <p:nvPr/>
        </p:nvSpPr>
        <p:spPr>
          <a:xfrm>
            <a:off x="804850" y="2429750"/>
            <a:ext cx="7534275" cy="4191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274651"/>
            <a:ext cx="8229600" cy="65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Хранение данных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1282975"/>
            <a:ext cx="8229600" cy="52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Премущество</a:t>
            </a:r>
          </a:p>
          <a:p>
            <a:pPr lvl="0" rtl="0">
              <a:buNone/>
            </a:pPr>
            <a:r>
              <a:rPr lang="en" sz="2400"/>
              <a:t>	Меньшая нагрузка на базу</a:t>
            </a:r>
          </a:p>
          <a:p>
            <a:pPr lvl="0" rtl="0">
              <a:buNone/>
            </a:pPr>
            <a:r>
              <a:rPr lang="en" sz="2400"/>
              <a:t>Недостаток</a:t>
            </a:r>
          </a:p>
          <a:p>
            <a:pPr lvl="0" rtl="0">
              <a:buNone/>
            </a:pPr>
            <a:r>
              <a:rPr lang="en" sz="2400"/>
              <a:t>	Более сложный и трудоемкий анализ</a:t>
            </a:r>
          </a:p>
          <a:p>
            <a:endParaRPr lang="en" sz="2400"/>
          </a:p>
          <a:p>
            <a:pPr lvl="0" rtl="0">
              <a:buNone/>
            </a:pPr>
            <a:r>
              <a:rPr lang="en" sz="2400"/>
              <a:t>Современные БД поддерживают гибридную модель</a:t>
            </a:r>
          </a:p>
          <a:p>
            <a:pPr lvl="0" rtl="0">
              <a:buNone/>
            </a:pPr>
            <a:r>
              <a:rPr lang="en" sz="2400"/>
              <a:t>тип JSON в Postgresql</a:t>
            </a:r>
          </a:p>
          <a:p>
            <a:pPr lvl="0" rtl="0">
              <a:buNone/>
            </a:pPr>
            <a:r>
              <a:rPr lang="en" sz="2400"/>
              <a:t>Можно манипулировать JSON-данными в запросах:</a:t>
            </a:r>
          </a:p>
          <a:p>
            <a:endParaRPr lang="en" sz="2400"/>
          </a:p>
          <a:p>
            <a:pPr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'{"a":[1,2,3],"b":[4,5,6]}'::json#&gt;'{a,2}'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416920"/>
            <a:ext cx="8229600" cy="710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Общая структура</a:t>
            </a:r>
          </a:p>
        </p:txBody>
      </p:sp>
      <p:sp>
        <p:nvSpPr>
          <p:cNvPr id="31" name="Shape 31"/>
          <p:cNvSpPr/>
          <p:nvPr/>
        </p:nvSpPr>
        <p:spPr>
          <a:xfrm>
            <a:off x="457200" y="1665475"/>
            <a:ext cx="7992539" cy="2182248"/>
          </a:xfrm>
          <a:prstGeom prst="cloud">
            <a:avLst/>
          </a:prstGeom>
          <a:solidFill>
            <a:srgbClr val="CCCCCC"/>
          </a:solidFill>
          <a:ln w="19050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" name="Shape 32"/>
          <p:cNvSpPr/>
          <p:nvPr/>
        </p:nvSpPr>
        <p:spPr>
          <a:xfrm>
            <a:off x="2741550" y="2273950"/>
            <a:ext cx="1509000" cy="894899"/>
          </a:xfrm>
          <a:prstGeom prst="rect">
            <a:avLst/>
          </a:prstGeom>
          <a:solidFill>
            <a:srgbClr val="CCCCCC"/>
          </a:solidFill>
          <a:ln w="19050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Клиент </a:t>
            </a:r>
          </a:p>
        </p:txBody>
      </p:sp>
      <p:sp>
        <p:nvSpPr>
          <p:cNvPr id="33" name="Shape 33"/>
          <p:cNvSpPr/>
          <p:nvPr/>
        </p:nvSpPr>
        <p:spPr>
          <a:xfrm>
            <a:off x="4471375" y="2273950"/>
            <a:ext cx="1509000" cy="894899"/>
          </a:xfrm>
          <a:prstGeom prst="rect">
            <a:avLst/>
          </a:prstGeom>
          <a:solidFill>
            <a:srgbClr val="CCCCCC"/>
          </a:solidFill>
          <a:ln w="19050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Клиент </a:t>
            </a:r>
          </a:p>
        </p:txBody>
      </p:sp>
      <p:sp>
        <p:nvSpPr>
          <p:cNvPr id="34" name="Shape 34"/>
          <p:cNvSpPr/>
          <p:nvPr/>
        </p:nvSpPr>
        <p:spPr>
          <a:xfrm>
            <a:off x="6150600" y="2273950"/>
            <a:ext cx="1509000" cy="894899"/>
          </a:xfrm>
          <a:prstGeom prst="rect">
            <a:avLst/>
          </a:prstGeom>
          <a:solidFill>
            <a:srgbClr val="CCCCCC"/>
          </a:solidFill>
          <a:ln w="19050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Клиент </a:t>
            </a:r>
          </a:p>
        </p:txBody>
      </p:sp>
      <p:sp>
        <p:nvSpPr>
          <p:cNvPr id="35" name="Shape 35"/>
          <p:cNvSpPr/>
          <p:nvPr/>
        </p:nvSpPr>
        <p:spPr>
          <a:xfrm>
            <a:off x="963350" y="2273950"/>
            <a:ext cx="1509000" cy="894899"/>
          </a:xfrm>
          <a:prstGeom prst="rect">
            <a:avLst/>
          </a:prstGeom>
          <a:solidFill>
            <a:srgbClr val="CCCCCC"/>
          </a:solidFill>
          <a:ln w="19050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Клиент </a:t>
            </a:r>
          </a:p>
        </p:txBody>
      </p:sp>
      <p:sp>
        <p:nvSpPr>
          <p:cNvPr id="36" name="Shape 36"/>
          <p:cNvSpPr/>
          <p:nvPr/>
        </p:nvSpPr>
        <p:spPr>
          <a:xfrm>
            <a:off x="3750025" y="4644875"/>
            <a:ext cx="1509000" cy="894899"/>
          </a:xfrm>
          <a:prstGeom prst="rect">
            <a:avLst/>
          </a:prstGeom>
          <a:solidFill>
            <a:srgbClr val="CCCCCC"/>
          </a:solidFill>
          <a:ln w="19050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Сервер</a:t>
            </a:r>
          </a:p>
        </p:txBody>
      </p:sp>
      <p:sp>
        <p:nvSpPr>
          <p:cNvPr id="37" name="Shape 37"/>
          <p:cNvSpPr/>
          <p:nvPr/>
        </p:nvSpPr>
        <p:spPr>
          <a:xfrm>
            <a:off x="6900475" y="4440700"/>
            <a:ext cx="914400" cy="1216200"/>
          </a:xfrm>
          <a:prstGeom prst="can">
            <a:avLst>
              <a:gd name="adj" fmla="val 25000"/>
            </a:avLst>
          </a:prstGeom>
          <a:solidFill>
            <a:srgbClr val="CCCCCC"/>
          </a:solidFill>
          <a:ln w="19050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БД</a:t>
            </a:r>
          </a:p>
        </p:txBody>
      </p:sp>
      <p:sp>
        <p:nvSpPr>
          <p:cNvPr id="38" name="Shape 38"/>
          <p:cNvSpPr/>
          <p:nvPr/>
        </p:nvSpPr>
        <p:spPr>
          <a:xfrm>
            <a:off x="5534225" y="4904650"/>
            <a:ext cx="1143000" cy="4572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19050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1717825" y="3168875"/>
            <a:ext cx="2786700" cy="1476000"/>
          </a:xfrm>
          <a:prstGeom prst="straightConnector1">
            <a:avLst/>
          </a:prstGeom>
          <a:noFill/>
          <a:ln w="19050" cap="flat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0" name="Shape 40"/>
          <p:cNvCxnSpPr/>
          <p:nvPr/>
        </p:nvCxnSpPr>
        <p:spPr>
          <a:xfrm>
            <a:off x="3495925" y="3168875"/>
            <a:ext cx="1008599" cy="1476000"/>
          </a:xfrm>
          <a:prstGeom prst="straightConnector1">
            <a:avLst/>
          </a:prstGeom>
          <a:noFill/>
          <a:ln w="19050" cap="flat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" name="Shape 41"/>
          <p:cNvCxnSpPr>
            <a:stCxn id="33" idx="2"/>
            <a:endCxn id="36" idx="0"/>
          </p:cNvCxnSpPr>
          <p:nvPr/>
        </p:nvCxnSpPr>
        <p:spPr>
          <a:xfrm flipH="1">
            <a:off x="4504525" y="3168849"/>
            <a:ext cx="721350" cy="1476025"/>
          </a:xfrm>
          <a:prstGeom prst="straightConnector1">
            <a:avLst/>
          </a:prstGeom>
          <a:noFill/>
          <a:ln w="19050" cap="flat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2" name="Shape 42"/>
          <p:cNvCxnSpPr>
            <a:endCxn id="36" idx="0"/>
          </p:cNvCxnSpPr>
          <p:nvPr/>
        </p:nvCxnSpPr>
        <p:spPr>
          <a:xfrm flipH="1">
            <a:off x="4504525" y="3168874"/>
            <a:ext cx="2367600" cy="1476000"/>
          </a:xfrm>
          <a:prstGeom prst="straightConnector1">
            <a:avLst/>
          </a:prstGeom>
          <a:noFill/>
          <a:ln w="19050" cap="flat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156324"/>
            <a:ext cx="8229600" cy="56159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/>
              <a:t>Работа с данными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612119"/>
            <a:ext cx="8229600" cy="60456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ORM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ActiveRecord</a:t>
            </a:r>
          </a:p>
          <a:p>
            <a:pPr marL="1371600" lvl="2" indent="-381000" rtl="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 dirty="0"/>
              <a:t>Строке таблицы соответсвует instance объекта  ORM-модели</a:t>
            </a:r>
          </a:p>
          <a:p>
            <a:pPr marL="1371600" lvl="2" indent="-381000" rtl="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 dirty="0"/>
              <a:t>Объект соответсвующий таблице содержит набор CRUD-методов</a:t>
            </a:r>
          </a:p>
          <a:p>
            <a:pPr marL="1371600" lvl="2" indent="-381000" rtl="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 dirty="0"/>
              <a:t>User.find(:all,:conditions=&gt;”user_id=42”,:select=&gt;”level”)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Работа с SQL  напрямую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Небезопасно (sql-injection итп)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нет проверки ошибок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требует дополнительного кода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однако иногда нужно для обеспечения производительности</a:t>
            </a:r>
          </a:p>
          <a:p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74646"/>
            <a:ext cx="8229600" cy="77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NoSQL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92525"/>
            <a:ext cx="8229600" cy="5275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БД с нереляционной моделью хранения данных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key-value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document-oriented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…</a:t>
            </a:r>
          </a:p>
          <a:p>
            <a:endParaRPr lang="en" dirty="0"/>
          </a:p>
          <a:p>
            <a:pPr lvl="0" rtl="0">
              <a:buNone/>
            </a:pPr>
            <a:r>
              <a:rPr lang="en" dirty="0"/>
              <a:t>Преимущества: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Высокая производитеьность</a:t>
            </a: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горизонтальная масштабируемость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74646"/>
            <a:ext cx="8229600" cy="766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MongoDB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040850"/>
            <a:ext cx="8229600" cy="552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Документно-ориентированная БД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Данные представлены в </a:t>
            </a:r>
            <a:r>
              <a:rPr lang="en" dirty="0" smtClean="0"/>
              <a:t>ви</a:t>
            </a:r>
            <a:r>
              <a:rPr lang="ru-RU" dirty="0" smtClean="0"/>
              <a:t>д</a:t>
            </a:r>
            <a:r>
              <a:rPr lang="en" dirty="0" smtClean="0"/>
              <a:t>е </a:t>
            </a:r>
            <a:r>
              <a:rPr lang="en" dirty="0"/>
              <a:t>коллекций документов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Коллекция - аналог таблицы RDBMS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Нет единой схемы коллекции (документы могут содержать разные поля)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Данные представлены в виде BSON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Поддерживаются индексы</a:t>
            </a: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Собственный язык запросов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4646"/>
            <a:ext cx="8229600" cy="77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MongoDB</a:t>
            </a:r>
          </a:p>
        </p:txBody>
      </p:sp>
      <p:sp>
        <p:nvSpPr>
          <p:cNvPr id="154" name="Shape 154"/>
          <p:cNvSpPr/>
          <p:nvPr/>
        </p:nvSpPr>
        <p:spPr>
          <a:xfrm>
            <a:off x="690562" y="1825887"/>
            <a:ext cx="7762875" cy="3667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74647"/>
            <a:ext cx="8229600" cy="876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MongoDB</a:t>
            </a:r>
          </a:p>
        </p:txBody>
      </p:sp>
      <p:sp>
        <p:nvSpPr>
          <p:cNvPr id="160" name="Shape 160"/>
          <p:cNvSpPr/>
          <p:nvPr/>
        </p:nvSpPr>
        <p:spPr>
          <a:xfrm>
            <a:off x="0" y="1316927"/>
            <a:ext cx="9143999" cy="474029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76200" y="377406"/>
            <a:ext cx="9143999" cy="625198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09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Индексы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57200" y="4333025"/>
            <a:ext cx="8229600" cy="2234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/>
              <a:t>различные типы индексов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/>
              <a:t>простые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/>
              <a:t>составные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/>
              <a:t>текстовые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/>
              <a:t>хэш-индексы</a:t>
            </a:r>
          </a:p>
          <a:p>
            <a:pPr marL="457200" lvl="0" indent="-3429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/>
              <a:t>...</a:t>
            </a:r>
          </a:p>
        </p:txBody>
      </p:sp>
      <p:sp>
        <p:nvSpPr>
          <p:cNvPr id="172" name="Shape 172"/>
          <p:cNvSpPr/>
          <p:nvPr/>
        </p:nvSpPr>
        <p:spPr>
          <a:xfrm>
            <a:off x="1154737" y="900727"/>
            <a:ext cx="6834525" cy="337042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274644"/>
            <a:ext cx="8229600" cy="648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Шардинг в MongoDB</a:t>
            </a:r>
          </a:p>
        </p:txBody>
      </p:sp>
      <p:sp>
        <p:nvSpPr>
          <p:cNvPr id="178" name="Shape 178"/>
          <p:cNvSpPr/>
          <p:nvPr/>
        </p:nvSpPr>
        <p:spPr>
          <a:xfrm>
            <a:off x="714375" y="1377450"/>
            <a:ext cx="7715250" cy="5181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57200" y="274644"/>
            <a:ext cx="8229600" cy="597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Шардинг в MongoDB</a:t>
            </a:r>
          </a:p>
        </p:txBody>
      </p:sp>
      <p:sp>
        <p:nvSpPr>
          <p:cNvPr id="184" name="Shape 184"/>
          <p:cNvSpPr/>
          <p:nvPr/>
        </p:nvSpPr>
        <p:spPr>
          <a:xfrm>
            <a:off x="476250" y="922775"/>
            <a:ext cx="8191500" cy="26098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85" name="Shape 185"/>
          <p:cNvSpPr/>
          <p:nvPr/>
        </p:nvSpPr>
        <p:spPr>
          <a:xfrm>
            <a:off x="347650" y="3713637"/>
            <a:ext cx="8448675" cy="301942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74647"/>
            <a:ext cx="8229600" cy="865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Работа с MongoDB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57200" y="1218625"/>
            <a:ext cx="8229600" cy="534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Существуют библиотеки для разных языков</a:t>
            </a:r>
          </a:p>
          <a:p>
            <a:pPr lvl="0" rtl="0">
              <a:buNone/>
            </a:pPr>
            <a:r>
              <a:rPr lang="en"/>
              <a:t>пример (scala)</a:t>
            </a:r>
          </a:p>
          <a:p>
            <a:endParaRPr lang="en"/>
          </a:p>
          <a:p>
            <a:pPr lvl="0" rtl="0">
              <a:buNone/>
            </a:pPr>
            <a:r>
              <a:rPr lang="en" sz="1800">
                <a:solidFill>
                  <a:srgbClr val="674EA7"/>
                </a:solidFill>
              </a:rPr>
              <a:t>&gt; a={n:16,w:"item_16"}</a:t>
            </a:r>
          </a:p>
          <a:p>
            <a:pPr lvl="0" rtl="0">
              <a:buNone/>
            </a:pPr>
            <a:r>
              <a:rPr lang="en" sz="1800">
                <a:solidFill>
                  <a:srgbClr val="674EA7"/>
                </a:solidFill>
              </a:rPr>
              <a:t>&gt; b={n:42,w:"item_42"}</a:t>
            </a:r>
          </a:p>
          <a:p>
            <a:endParaRPr lang="en" sz="1800">
              <a:solidFill>
                <a:srgbClr val="674EA7"/>
              </a:solidFill>
            </a:endParaRPr>
          </a:p>
          <a:p>
            <a:pPr lvl="0" rtl="0"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import com.mongodb.casbah.Imports._</a:t>
            </a:r>
          </a:p>
          <a:p>
            <a:pPr lvl="0" rtl="0"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...</a:t>
            </a:r>
          </a:p>
          <a:p>
            <a:pPr lvl="0" rtl="0"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val data =  MongoClient()("test1")("testData")</a:t>
            </a:r>
          </a:p>
          <a:p>
            <a:pPr lvl="0" rtl="0"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var res = data.find("n" $gt 20)</a:t>
            </a:r>
          </a:p>
          <a:p>
            <a:pPr lvl="0" rtl="0"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res.map(x=&gt;x("w")).foreach(println(_))</a:t>
            </a:r>
          </a:p>
          <a:p>
            <a:endParaRPr lang="en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8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Работа с БД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346050"/>
            <a:ext cx="8229600" cy="5221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Высокая нагрузка (много запросов)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Высокая интенсивность записи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Простые запросы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Необходимо малое время отклика</a:t>
            </a:r>
          </a:p>
          <a:p>
            <a:pPr marL="457200" lvl="0" indent="-4191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Большое количество записей (миллиарды)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7200" y="176404"/>
            <a:ext cx="8229600" cy="709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/>
              <a:t>Column-oriented DBs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457200" y="885903"/>
            <a:ext cx="8229600" cy="320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RDBMS хранят данные по строкам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Эффективно выполянять запросы относительно строк 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Можно хранить данные по столбцам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эффективно выполнять запросы над столбцами</a:t>
            </a:r>
          </a:p>
          <a:p>
            <a:endParaRPr lang="en" dirty="0"/>
          </a:p>
        </p:txBody>
      </p:sp>
      <p:sp>
        <p:nvSpPr>
          <p:cNvPr id="198" name="Shape 198"/>
          <p:cNvSpPr/>
          <p:nvPr/>
        </p:nvSpPr>
        <p:spPr>
          <a:xfrm>
            <a:off x="57150" y="4090502"/>
            <a:ext cx="9086850" cy="25527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74643"/>
            <a:ext cx="8229600" cy="538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Column-oriented DBs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457200" y="1084750"/>
            <a:ext cx="8229600" cy="548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Использование: анализ больших объемов данных.</a:t>
            </a:r>
          </a:p>
          <a:p>
            <a:pPr lvl="0" rtl="0">
              <a:buNone/>
            </a:pPr>
            <a:r>
              <a:rPr lang="en"/>
              <a:t>Преимущества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При анализе столбца целиком не читаются лишние данные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Возможна эффективная компрессия данных</a:t>
            </a: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Упрощается параллельная обработка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557800" y="249470"/>
            <a:ext cx="8229600" cy="671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Базы данных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019225"/>
            <a:ext cx="8229600" cy="5548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SQL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Postgesql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MySQL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Sqlite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…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NoSQL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MongoDB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 smtClean="0"/>
              <a:t>Cassandra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 smtClean="0"/>
              <a:t>…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746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/>
              <a:t>Требования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746399"/>
            <a:ext cx="8229600" cy="59415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Высокая производительность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Возможность восстановления после сбоев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Незначительную часть операций можно потерять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База должна оставаться целостной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Транзакции как правило не используются(сильно снижают производительность)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Требуется обеспечивать физическую запись на диск на случай отказа оборудования (fsync)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Больше памяти - лучше</a:t>
            </a:r>
          </a:p>
          <a:p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146179"/>
            <a:ext cx="8229600" cy="72288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/>
              <a:t>Шардинг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869059"/>
            <a:ext cx="8229600" cy="57282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Один сервер не в состоянии обеспечить нужную производительность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Требуется разделить базу на несколько серверов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Разделить можно 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Вертикально (каждая таблица отдельно)</a:t>
            </a:r>
          </a:p>
          <a:p>
            <a:pPr marL="1371600" lvl="2" indent="-381000" rtl="0">
              <a:buClr>
                <a:schemeClr val="dk1"/>
              </a:buClr>
              <a:buSzPct val="80000"/>
              <a:buFont typeface="Arial"/>
              <a:buChar char="■"/>
            </a:pPr>
            <a:r>
              <a:rPr lang="en" dirty="0"/>
              <a:t>Не более количества таблиц</a:t>
            </a:r>
          </a:p>
          <a:p>
            <a:pPr marL="1371600" lvl="2" indent="-381000" rtl="0">
              <a:buClr>
                <a:schemeClr val="dk1"/>
              </a:buClr>
              <a:buSzPct val="80000"/>
              <a:buFont typeface="Arial"/>
              <a:buChar char="■"/>
            </a:pPr>
            <a:r>
              <a:rPr lang="en" dirty="0"/>
              <a:t>Таблицы от рождения не равны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Горизонтально</a:t>
            </a:r>
          </a:p>
          <a:p>
            <a:pPr marL="1371600" lvl="2" indent="-381000">
              <a:buClr>
                <a:schemeClr val="dk1"/>
              </a:buClr>
              <a:buSzPct val="80000"/>
              <a:buFont typeface="Arial"/>
              <a:buChar char="■"/>
            </a:pPr>
            <a:r>
              <a:rPr lang="en" dirty="0"/>
              <a:t>В каждой базе все таблицы, но часть строк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78161"/>
            <a:ext cx="8229600" cy="6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/>
              <a:t>Шардинг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37303" y="731561"/>
            <a:ext cx="8229600" cy="226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Каждая база называется шард (shard)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Требуется функция отображения строки на номер шарда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Простейший вариант  f = id % N</a:t>
            </a:r>
          </a:p>
          <a:p>
            <a:endParaRPr lang="en" dirty="0"/>
          </a:p>
        </p:txBody>
      </p:sp>
      <p:sp>
        <p:nvSpPr>
          <p:cNvPr id="73" name="Shape 73"/>
          <p:cNvSpPr/>
          <p:nvPr/>
        </p:nvSpPr>
        <p:spPr>
          <a:xfrm>
            <a:off x="1676464" y="2995060"/>
            <a:ext cx="5343199" cy="374870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10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Шардинг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984750"/>
            <a:ext cx="8229600" cy="5582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Поддерживается приложением (БД как правило не знает о существовании других шард)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Сложно перераспределить строки между шардами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Поэтому используются виртуальные шарды - много мелких БД на одном сервере</a:t>
            </a:r>
          </a:p>
          <a:p>
            <a:pPr marL="457200" lvl="0" indent="-4191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Запросы между шардами не работают, reduce нужно делать программно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21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Индексы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178500"/>
            <a:ext cx="8229600" cy="5389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Для быстрого доступа необходим набор индексов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Индекс существенно ускоряет поиск элементов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Однако индекс увеличивает время вставки и размер базы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Некоторые БД поддерживают индексы на подмножества элементов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И индексы с составными условиями</a:t>
            </a:r>
          </a:p>
          <a:p>
            <a:endParaRPr lang="en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686</Words>
  <Application>Microsoft Office PowerPoint</Application>
  <PresentationFormat>On-screen Show (4:3)</PresentationFormat>
  <Paragraphs>184</Paragraphs>
  <Slides>31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Consolas</vt:lpstr>
      <vt:lpstr>Courier New</vt:lpstr>
      <vt:lpstr>Verdana</vt:lpstr>
      <vt:lpstr>Wingdings</vt:lpstr>
      <vt:lpstr>Custom Theme</vt:lpstr>
      <vt:lpstr>Работа с БД</vt:lpstr>
      <vt:lpstr>Общая структура</vt:lpstr>
      <vt:lpstr>Работа с БД</vt:lpstr>
      <vt:lpstr>Базы данных</vt:lpstr>
      <vt:lpstr>Требования</vt:lpstr>
      <vt:lpstr>Шардинг</vt:lpstr>
      <vt:lpstr>Шардинг</vt:lpstr>
      <vt:lpstr>Шардинг</vt:lpstr>
      <vt:lpstr>Индексы</vt:lpstr>
      <vt:lpstr>Индексы</vt:lpstr>
      <vt:lpstr>B-tree index</vt:lpstr>
      <vt:lpstr>GiST-index</vt:lpstr>
      <vt:lpstr>GiN-index</vt:lpstr>
      <vt:lpstr>Индексы</vt:lpstr>
      <vt:lpstr>Кэширование</vt:lpstr>
      <vt:lpstr>Хранение данных</vt:lpstr>
      <vt:lpstr>Хранение данных</vt:lpstr>
      <vt:lpstr>Хранение данных</vt:lpstr>
      <vt:lpstr>Хранение данных</vt:lpstr>
      <vt:lpstr>Работа с данными</vt:lpstr>
      <vt:lpstr>NoSQL</vt:lpstr>
      <vt:lpstr>MongoDB</vt:lpstr>
      <vt:lpstr>MongoDB</vt:lpstr>
      <vt:lpstr>MongoDB</vt:lpstr>
      <vt:lpstr>PowerPoint Presentation</vt:lpstr>
      <vt:lpstr>Индексы</vt:lpstr>
      <vt:lpstr>Шардинг в MongoDB</vt:lpstr>
      <vt:lpstr>Шардинг в MongoDB</vt:lpstr>
      <vt:lpstr>Работа с MongoDB</vt:lpstr>
      <vt:lpstr>Column-oriented DBs</vt:lpstr>
      <vt:lpstr>Column-oriented DBs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БД</dc:title>
  <cp:lastModifiedBy>schadov</cp:lastModifiedBy>
  <cp:revision>6</cp:revision>
  <dcterms:modified xsi:type="dcterms:W3CDTF">2014-11-16T11:24:21Z</dcterms:modified>
</cp:coreProperties>
</file>