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939249" x="685800"/>
            <a:ext cy="718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Серверная часть социальных игр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Лекция VII</a:t>
            </a:r>
          </a:p>
        </p:txBody>
      </p:sp>
      <p:sp>
        <p:nvSpPr>
          <p:cNvPr id="25" name="Shape 25"/>
          <p:cNvSpPr/>
          <p:nvPr/>
        </p:nvSpPr>
        <p:spPr>
          <a:xfrm>
            <a:off y="352787" x="3158687"/>
            <a:ext cy="2570649" cx="25706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46" x="457200"/>
            <a:ext cy="853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Легковесные веб-серверы	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68700" x="457200"/>
            <a:ext cy="5299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Сервер как правило организуется с использованием лекговесных веб-серверов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thin (ruby), jetty (java) и т.п.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Преимущества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Простота программирования (как правило, однопоточны)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Малый расход ресурсов (можно запустить много)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Хорошо соответсвуют идеологии let it crash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/>
        </p:nvSpPr>
        <p:spPr>
          <a:xfrm>
            <a:off y="1676400" x="205025"/>
            <a:ext cy="1137299" cx="74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y="274647" x="457200"/>
            <a:ext cy="870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Структура системы</a:t>
            </a:r>
          </a:p>
        </p:txBody>
      </p:sp>
      <p:sp>
        <p:nvSpPr>
          <p:cNvPr id="98" name="Shape 98"/>
          <p:cNvSpPr/>
          <p:nvPr/>
        </p:nvSpPr>
        <p:spPr>
          <a:xfrm>
            <a:off y="1773700" x="8079725"/>
            <a:ext cy="914400" cx="914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watchdog</a:t>
            </a:r>
          </a:p>
        </p:txBody>
      </p:sp>
      <p:sp>
        <p:nvSpPr>
          <p:cNvPr id="99" name="Shape 99"/>
          <p:cNvSpPr/>
          <p:nvPr/>
        </p:nvSpPr>
        <p:spPr>
          <a:xfrm>
            <a:off y="1773700" x="4556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buNone/>
            </a:pPr>
            <a:r>
              <a:rPr lang="en"/>
              <a:t>Сервер:port</a:t>
            </a:r>
          </a:p>
        </p:txBody>
      </p:sp>
      <p:sp>
        <p:nvSpPr>
          <p:cNvPr id="100" name="Shape 100"/>
          <p:cNvSpPr/>
          <p:nvPr/>
        </p:nvSpPr>
        <p:spPr>
          <a:xfrm>
            <a:off y="1773700" x="18582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Сервер:port</a:t>
            </a:r>
          </a:p>
        </p:txBody>
      </p:sp>
      <p:sp>
        <p:nvSpPr>
          <p:cNvPr id="101" name="Shape 101"/>
          <p:cNvSpPr/>
          <p:nvPr/>
        </p:nvSpPr>
        <p:spPr>
          <a:xfrm>
            <a:off y="1773700" x="32608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Сервер:port</a:t>
            </a:r>
          </a:p>
        </p:txBody>
      </p:sp>
      <p:sp>
        <p:nvSpPr>
          <p:cNvPr id="102" name="Shape 102"/>
          <p:cNvSpPr/>
          <p:nvPr/>
        </p:nvSpPr>
        <p:spPr>
          <a:xfrm>
            <a:off y="1773700" x="46634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Сервер:port</a:t>
            </a:r>
          </a:p>
        </p:txBody>
      </p:sp>
      <p:sp>
        <p:nvSpPr>
          <p:cNvPr id="103" name="Shape 103"/>
          <p:cNvSpPr/>
          <p:nvPr/>
        </p:nvSpPr>
        <p:spPr>
          <a:xfrm>
            <a:off y="1773700" x="60660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Сервер:port</a:t>
            </a:r>
          </a:p>
        </p:txBody>
      </p:sp>
      <p:sp>
        <p:nvSpPr>
          <p:cNvPr id="104" name="Shape 104"/>
          <p:cNvSpPr/>
          <p:nvPr/>
        </p:nvSpPr>
        <p:spPr>
          <a:xfrm>
            <a:off y="3696400" x="2657175"/>
            <a:ext cy="1291500" cx="307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Load Balancer: Port</a:t>
            </a:r>
          </a:p>
        </p:txBody>
      </p:sp>
      <p:cxnSp>
        <p:nvCxnSpPr>
          <p:cNvPr id="105" name="Shape 105"/>
          <p:cNvCxnSpPr>
            <a:stCxn id="104" idx="0"/>
            <a:endCxn id="99" idx="2"/>
          </p:cNvCxnSpPr>
          <p:nvPr/>
        </p:nvCxnSpPr>
        <p:spPr>
          <a:xfrm rot="10800000">
            <a:off y="2688100" x="1066725"/>
            <a:ext cy="1008299" cx="31303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6" name="Shape 106"/>
          <p:cNvCxnSpPr>
            <a:stCxn id="104" idx="0"/>
            <a:endCxn id="100" idx="2"/>
          </p:cNvCxnSpPr>
          <p:nvPr/>
        </p:nvCxnSpPr>
        <p:spPr>
          <a:xfrm rot="10800000">
            <a:off y="2688100" x="2469325"/>
            <a:ext cy="1008299" cx="17277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7" name="Shape 107"/>
          <p:cNvCxnSpPr>
            <a:stCxn id="104" idx="0"/>
            <a:endCxn id="101" idx="2"/>
          </p:cNvCxnSpPr>
          <p:nvPr/>
        </p:nvCxnSpPr>
        <p:spPr>
          <a:xfrm rot="10800000">
            <a:off y="2688100" x="3871925"/>
            <a:ext cy="1008299" cx="3251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8" name="Shape 108"/>
          <p:cNvCxnSpPr>
            <a:stCxn id="104" idx="0"/>
            <a:endCxn id="102" idx="2"/>
          </p:cNvCxnSpPr>
          <p:nvPr/>
        </p:nvCxnSpPr>
        <p:spPr>
          <a:xfrm rot="10800000" flipH="1">
            <a:off y="2688100" x="4197075"/>
            <a:ext cy="1008299" cx="10774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9" name="Shape 109"/>
          <p:cNvCxnSpPr>
            <a:stCxn id="104" idx="0"/>
            <a:endCxn id="103" idx="2"/>
          </p:cNvCxnSpPr>
          <p:nvPr/>
        </p:nvCxnSpPr>
        <p:spPr>
          <a:xfrm rot="10800000" flipH="1">
            <a:off y="2688100" x="4197075"/>
            <a:ext cy="1008299" cx="24800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0" name="Shape 110"/>
          <p:cNvCxnSpPr>
            <a:stCxn id="98" idx="2"/>
            <a:endCxn id="96" idx="3"/>
          </p:cNvCxnSpPr>
          <p:nvPr/>
        </p:nvCxnSpPr>
        <p:spPr>
          <a:xfrm flipH="1">
            <a:off y="2230900" x="7635125"/>
            <a:ext cy="14149" cx="444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1" name="Shape 111"/>
          <p:cNvSpPr/>
          <p:nvPr/>
        </p:nvSpPr>
        <p:spPr>
          <a:xfrm>
            <a:off y="5619675" x="2778825"/>
            <a:ext cy="1077191" cx="2836511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Внешний Мир</a:t>
            </a:r>
          </a:p>
        </p:txBody>
      </p:sp>
      <p:cxnSp>
        <p:nvCxnSpPr>
          <p:cNvPr id="112" name="Shape 112"/>
          <p:cNvCxnSpPr>
            <a:stCxn id="111" idx="3"/>
            <a:endCxn id="104" idx="2"/>
          </p:cNvCxnSpPr>
          <p:nvPr/>
        </p:nvCxnSpPr>
        <p:spPr>
          <a:xfrm rot="10800000">
            <a:off y="4987900" x="4197075"/>
            <a:ext cy="693364" cx="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45" x="457200"/>
            <a:ext cy="743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Балансировка нагрузки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378350" x="457200"/>
            <a:ext cy="5189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Стандартное ПО: HAProxy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Взаимодействует с процессами через http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Высокая производительность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Гибкие настройки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Веб-интерфейс</a:t>
            </a:r>
          </a:p>
          <a:p>
            <a:r>
              <a:t/>
            </a:r>
          </a:p>
        </p:txBody>
      </p:sp>
      <p:sp>
        <p:nvSpPr>
          <p:cNvPr id="119" name="Shape 119"/>
          <p:cNvSpPr/>
          <p:nvPr/>
        </p:nvSpPr>
        <p:spPr>
          <a:xfrm>
            <a:off y="3842300" x="1068000"/>
            <a:ext cy="2631975" cx="6587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45" x="457200"/>
            <a:ext cy="70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Wаtchdog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420525" x="457200"/>
            <a:ext cy="514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Относительно несложно реализовать самостоятельно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существует множество готовых решений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god (ruby)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Функционал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Убедиться что процесс существует, не завис, если нужно перезапустить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Убедиться что процесс потребляет не больше предела системных ресурсов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Оповещать о проблемах (jabber,sms итп)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45" x="457200"/>
            <a:ext cy="73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Структура системы v2</a:t>
            </a:r>
          </a:p>
        </p:txBody>
      </p:sp>
      <p:sp>
        <p:nvSpPr>
          <p:cNvPr id="131" name="Shape 131"/>
          <p:cNvSpPr/>
          <p:nvPr/>
        </p:nvSpPr>
        <p:spPr>
          <a:xfrm>
            <a:off y="1676400" x="205025"/>
            <a:ext cy="1137299" cx="74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/>
        </p:nvSpPr>
        <p:spPr>
          <a:xfrm>
            <a:off y="1773700" x="8079725"/>
            <a:ext cy="914400" cx="914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God</a:t>
            </a:r>
          </a:p>
        </p:txBody>
      </p:sp>
      <p:sp>
        <p:nvSpPr>
          <p:cNvPr id="133" name="Shape 133"/>
          <p:cNvSpPr/>
          <p:nvPr/>
        </p:nvSpPr>
        <p:spPr>
          <a:xfrm>
            <a:off y="1773700" x="4556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buNone/>
            </a:pPr>
            <a:r>
              <a:rPr lang="en"/>
              <a:t>thin: 9601</a:t>
            </a:r>
          </a:p>
        </p:txBody>
      </p:sp>
      <p:sp>
        <p:nvSpPr>
          <p:cNvPr id="134" name="Shape 134"/>
          <p:cNvSpPr/>
          <p:nvPr/>
        </p:nvSpPr>
        <p:spPr>
          <a:xfrm>
            <a:off y="1773700" x="18582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thin: 9601</a:t>
            </a:r>
          </a:p>
        </p:txBody>
      </p:sp>
      <p:sp>
        <p:nvSpPr>
          <p:cNvPr id="135" name="Shape 135"/>
          <p:cNvSpPr/>
          <p:nvPr/>
        </p:nvSpPr>
        <p:spPr>
          <a:xfrm>
            <a:off y="1773700" x="32608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thin: 9601</a:t>
            </a:r>
          </a:p>
        </p:txBody>
      </p:sp>
      <p:sp>
        <p:nvSpPr>
          <p:cNvPr id="136" name="Shape 136"/>
          <p:cNvSpPr/>
          <p:nvPr/>
        </p:nvSpPr>
        <p:spPr>
          <a:xfrm>
            <a:off y="1773700" x="46634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...</a:t>
            </a:r>
          </a:p>
        </p:txBody>
      </p:sp>
      <p:sp>
        <p:nvSpPr>
          <p:cNvPr id="137" name="Shape 137"/>
          <p:cNvSpPr/>
          <p:nvPr/>
        </p:nvSpPr>
        <p:spPr>
          <a:xfrm>
            <a:off y="1773700" x="6066025"/>
            <a:ext cy="914400" cx="1222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thin: 9601+n</a:t>
            </a:r>
          </a:p>
        </p:txBody>
      </p:sp>
      <p:sp>
        <p:nvSpPr>
          <p:cNvPr id="138" name="Shape 138"/>
          <p:cNvSpPr/>
          <p:nvPr/>
        </p:nvSpPr>
        <p:spPr>
          <a:xfrm>
            <a:off y="3696400" x="2657175"/>
            <a:ext cy="555000" cx="307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HaProxy</a:t>
            </a:r>
          </a:p>
        </p:txBody>
      </p:sp>
      <p:cxnSp>
        <p:nvCxnSpPr>
          <p:cNvPr id="139" name="Shape 139"/>
          <p:cNvCxnSpPr>
            <a:stCxn id="138" idx="0"/>
            <a:endCxn id="133" idx="2"/>
          </p:cNvCxnSpPr>
          <p:nvPr/>
        </p:nvCxnSpPr>
        <p:spPr>
          <a:xfrm rot="10800000">
            <a:off y="2688100" x="1066725"/>
            <a:ext cy="1008299" cx="31303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0" name="Shape 140"/>
          <p:cNvCxnSpPr>
            <a:stCxn id="138" idx="0"/>
            <a:endCxn id="134" idx="2"/>
          </p:cNvCxnSpPr>
          <p:nvPr/>
        </p:nvCxnSpPr>
        <p:spPr>
          <a:xfrm rot="10800000">
            <a:off y="2688100" x="2469325"/>
            <a:ext cy="1008299" cx="17277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1" name="Shape 141"/>
          <p:cNvCxnSpPr>
            <a:stCxn id="138" idx="0"/>
            <a:endCxn id="135" idx="2"/>
          </p:cNvCxnSpPr>
          <p:nvPr/>
        </p:nvCxnSpPr>
        <p:spPr>
          <a:xfrm rot="10800000">
            <a:off y="2688100" x="3871925"/>
            <a:ext cy="1008299" cx="3251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2" name="Shape 142"/>
          <p:cNvCxnSpPr>
            <a:stCxn id="138" idx="0"/>
            <a:endCxn id="136" idx="2"/>
          </p:cNvCxnSpPr>
          <p:nvPr/>
        </p:nvCxnSpPr>
        <p:spPr>
          <a:xfrm rot="10800000" flipH="1">
            <a:off y="2688100" x="4197075"/>
            <a:ext cy="1008299" cx="10774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3" name="Shape 143"/>
          <p:cNvCxnSpPr>
            <a:stCxn id="138" idx="0"/>
            <a:endCxn id="137" idx="2"/>
          </p:cNvCxnSpPr>
          <p:nvPr/>
        </p:nvCxnSpPr>
        <p:spPr>
          <a:xfrm rot="10800000" flipH="1">
            <a:off y="2688100" x="4197075"/>
            <a:ext cy="1008299" cx="24800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4" name="Shape 144"/>
          <p:cNvCxnSpPr>
            <a:stCxn id="132" idx="2"/>
            <a:endCxn id="131" idx="3"/>
          </p:cNvCxnSpPr>
          <p:nvPr/>
        </p:nvCxnSpPr>
        <p:spPr>
          <a:xfrm flipH="1">
            <a:off y="2230900" x="7635125"/>
            <a:ext cy="14149" cx="444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45" name="Shape 145"/>
          <p:cNvSpPr/>
          <p:nvPr/>
        </p:nvSpPr>
        <p:spPr>
          <a:xfrm>
            <a:off y="5619675" x="2778825"/>
            <a:ext cy="1077191" cx="2836511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Внешний Мир</a:t>
            </a:r>
          </a:p>
        </p:txBody>
      </p:sp>
      <p:cxnSp>
        <p:nvCxnSpPr>
          <p:cNvPr id="146" name="Shape 146"/>
          <p:cNvCxnSpPr>
            <a:stCxn id="145" idx="3"/>
            <a:endCxn id="138" idx="2"/>
          </p:cNvCxnSpPr>
          <p:nvPr/>
        </p:nvCxnSpPr>
        <p:spPr>
          <a:xfrm rot="10800000">
            <a:off y="4251400" x="4197075"/>
            <a:ext cy="1429864" cx="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7" name="Shape 147"/>
          <p:cNvSpPr/>
          <p:nvPr/>
        </p:nvSpPr>
        <p:spPr>
          <a:xfrm>
            <a:off y="4447700" x="2657175"/>
            <a:ext cy="555000" cx="307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nginx : 80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46" x="457200"/>
            <a:ext cy="819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Реальный мир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336175" x="457200"/>
            <a:ext cy="43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Один компьютер не способен справиться с нагрузкой</a:t>
            </a:r>
          </a:p>
          <a:p>
            <a:pPr rtl="0" lvl="0">
              <a:buNone/>
            </a:pPr>
            <a:r>
              <a:rPr lang="en"/>
              <a:t>Множество серверов можно организовать по-разному</a:t>
            </a:r>
          </a:p>
          <a:p>
            <a:pPr rtl="0" lvl="0" indent="-419100" marL="9144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 древовидную структуру</a:t>
            </a:r>
          </a:p>
          <a:p>
            <a:pPr rtl="0" lvl="0" indent="-419100" marL="9144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Линейно</a:t>
            </a:r>
          </a:p>
          <a:p>
            <a:pPr lvl="0" indent="-419100" marL="9144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Смешанным способом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45" x="457200"/>
            <a:ext cy="70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Независимые серверы</a:t>
            </a:r>
          </a:p>
        </p:txBody>
      </p:sp>
      <p:sp>
        <p:nvSpPr>
          <p:cNvPr id="159" name="Shape 159"/>
          <p:cNvSpPr/>
          <p:nvPr/>
        </p:nvSpPr>
        <p:spPr>
          <a:xfrm>
            <a:off y="1224850" x="3298637"/>
            <a:ext cy="914400" cx="2647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Клиент</a:t>
            </a:r>
          </a:p>
        </p:txBody>
      </p:sp>
      <p:sp>
        <p:nvSpPr>
          <p:cNvPr id="160" name="Shape 160"/>
          <p:cNvSpPr/>
          <p:nvPr/>
        </p:nvSpPr>
        <p:spPr>
          <a:xfrm>
            <a:off y="3334250" x="228600"/>
            <a:ext cy="3174875" cx="28251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1" name="Shape 161"/>
          <p:cNvSpPr/>
          <p:nvPr/>
        </p:nvSpPr>
        <p:spPr>
          <a:xfrm>
            <a:off y="3356600" x="3235300"/>
            <a:ext cy="3130175" cx="27745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/>
        </p:nvSpPr>
        <p:spPr>
          <a:xfrm>
            <a:off y="3378950" x="6217100"/>
            <a:ext cy="3130175" cx="27745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3" name="Shape 163"/>
          <p:cNvSpPr/>
          <p:nvPr/>
        </p:nvSpPr>
        <p:spPr>
          <a:xfrm>
            <a:off y="5720925" x="35432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4" name="Shape 164"/>
          <p:cNvSpPr/>
          <p:nvPr/>
        </p:nvSpPr>
        <p:spPr>
          <a:xfrm>
            <a:off y="5720925" x="101285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5" name="Shape 165"/>
          <p:cNvSpPr/>
          <p:nvPr/>
        </p:nvSpPr>
        <p:spPr>
          <a:xfrm>
            <a:off y="5720925" x="167137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6" name="Shape 166"/>
          <p:cNvSpPr/>
          <p:nvPr/>
        </p:nvSpPr>
        <p:spPr>
          <a:xfrm>
            <a:off y="5720925" x="232990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7" name="Shape 167"/>
          <p:cNvSpPr/>
          <p:nvPr/>
        </p:nvSpPr>
        <p:spPr>
          <a:xfrm>
            <a:off y="5720925" x="3361912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8" name="Shape 168"/>
          <p:cNvSpPr/>
          <p:nvPr/>
        </p:nvSpPr>
        <p:spPr>
          <a:xfrm>
            <a:off y="5720925" x="4020437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9" name="Shape 169"/>
          <p:cNvSpPr/>
          <p:nvPr/>
        </p:nvSpPr>
        <p:spPr>
          <a:xfrm>
            <a:off y="5720925" x="4678962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0" name="Shape 170"/>
          <p:cNvSpPr/>
          <p:nvPr/>
        </p:nvSpPr>
        <p:spPr>
          <a:xfrm>
            <a:off y="5720925" x="5337487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1" name="Shape 171"/>
          <p:cNvSpPr/>
          <p:nvPr/>
        </p:nvSpPr>
        <p:spPr>
          <a:xfrm>
            <a:off y="5721225" x="6306437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2" name="Shape 172"/>
          <p:cNvSpPr/>
          <p:nvPr/>
        </p:nvSpPr>
        <p:spPr>
          <a:xfrm>
            <a:off y="5721225" x="6964962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3" name="Shape 173"/>
          <p:cNvSpPr/>
          <p:nvPr/>
        </p:nvSpPr>
        <p:spPr>
          <a:xfrm>
            <a:off y="5721225" x="7623487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4" name="Shape 174"/>
          <p:cNvSpPr/>
          <p:nvPr/>
        </p:nvSpPr>
        <p:spPr>
          <a:xfrm>
            <a:off y="5721225" x="8282012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75" name="Shape 175"/>
          <p:cNvCxnSpPr>
            <a:stCxn id="159" idx="2"/>
          </p:cNvCxnSpPr>
          <p:nvPr/>
        </p:nvCxnSpPr>
        <p:spPr>
          <a:xfrm>
            <a:off y="2139250" x="4622537"/>
            <a:ext cy="1599300" cx="1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6" name="Shape 176"/>
          <p:cNvSpPr/>
          <p:nvPr/>
        </p:nvSpPr>
        <p:spPr>
          <a:xfrm>
            <a:off y="3789200" x="624225"/>
            <a:ext cy="749099" cx="187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nginx/haproxy</a:t>
            </a:r>
          </a:p>
        </p:txBody>
      </p:sp>
      <p:sp>
        <p:nvSpPr>
          <p:cNvPr id="177" name="Shape 177"/>
          <p:cNvSpPr/>
          <p:nvPr/>
        </p:nvSpPr>
        <p:spPr>
          <a:xfrm>
            <a:off y="3789200" x="3633150"/>
            <a:ext cy="749099" cx="187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nginx/haproxy</a:t>
            </a:r>
          </a:p>
        </p:txBody>
      </p:sp>
      <p:sp>
        <p:nvSpPr>
          <p:cNvPr id="178" name="Shape 178"/>
          <p:cNvSpPr/>
          <p:nvPr/>
        </p:nvSpPr>
        <p:spPr>
          <a:xfrm>
            <a:off y="3823500" x="6603000"/>
            <a:ext cy="749099" cx="187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nginx/haproxy</a:t>
            </a:r>
          </a:p>
        </p:txBody>
      </p:sp>
      <p:cxnSp>
        <p:nvCxnSpPr>
          <p:cNvPr id="179" name="Shape 179"/>
          <p:cNvCxnSpPr>
            <a:stCxn id="176" idx="2"/>
            <a:endCxn id="163" idx="0"/>
          </p:cNvCxnSpPr>
          <p:nvPr/>
        </p:nvCxnSpPr>
        <p:spPr>
          <a:xfrm flipH="1">
            <a:off y="4538299" x="630174"/>
            <a:ext cy="1182625" cx="932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0" name="Shape 180"/>
          <p:cNvCxnSpPr>
            <a:endCxn id="164" idx="0"/>
          </p:cNvCxnSpPr>
          <p:nvPr/>
        </p:nvCxnSpPr>
        <p:spPr>
          <a:xfrm flipH="1">
            <a:off y="4531425" x="1288699"/>
            <a:ext cy="1189499" cx="2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1" name="Shape 181"/>
          <p:cNvCxnSpPr>
            <a:endCxn id="165" idx="0"/>
          </p:cNvCxnSpPr>
          <p:nvPr/>
        </p:nvCxnSpPr>
        <p:spPr>
          <a:xfrm>
            <a:off y="4556924" x="1568924"/>
            <a:ext cy="1164000" cx="37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2" name="Shape 182"/>
          <p:cNvCxnSpPr>
            <a:endCxn id="166" idx="0"/>
          </p:cNvCxnSpPr>
          <p:nvPr/>
        </p:nvCxnSpPr>
        <p:spPr>
          <a:xfrm>
            <a:off y="4531425" x="1552149"/>
            <a:ext cy="1189499" cx="105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3" name="Shape 183"/>
          <p:cNvCxnSpPr>
            <a:stCxn id="177" idx="2"/>
            <a:endCxn id="167" idx="0"/>
          </p:cNvCxnSpPr>
          <p:nvPr/>
        </p:nvCxnSpPr>
        <p:spPr>
          <a:xfrm flipH="1">
            <a:off y="4538299" x="3637762"/>
            <a:ext cy="1182625" cx="9342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4" name="Shape 184"/>
          <p:cNvCxnSpPr>
            <a:stCxn id="177" idx="2"/>
            <a:endCxn id="168" idx="0"/>
          </p:cNvCxnSpPr>
          <p:nvPr/>
        </p:nvCxnSpPr>
        <p:spPr>
          <a:xfrm flipH="1">
            <a:off y="4538299" x="4296287"/>
            <a:ext cy="1182625" cx="2757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5" name="Shape 185"/>
          <p:cNvCxnSpPr>
            <a:stCxn id="177" idx="2"/>
            <a:endCxn id="169" idx="0"/>
          </p:cNvCxnSpPr>
          <p:nvPr/>
        </p:nvCxnSpPr>
        <p:spPr>
          <a:xfrm>
            <a:off y="4538299" x="4571999"/>
            <a:ext cy="1182625" cx="3828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6" name="Shape 186"/>
          <p:cNvCxnSpPr>
            <a:endCxn id="170" idx="0"/>
          </p:cNvCxnSpPr>
          <p:nvPr/>
        </p:nvCxnSpPr>
        <p:spPr>
          <a:xfrm>
            <a:off y="4590524" x="4572037"/>
            <a:ext cy="1130400" cx="1041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7" name="Shape 187"/>
          <p:cNvCxnSpPr>
            <a:stCxn id="178" idx="2"/>
            <a:endCxn id="171" idx="0"/>
          </p:cNvCxnSpPr>
          <p:nvPr/>
        </p:nvCxnSpPr>
        <p:spPr>
          <a:xfrm flipH="1">
            <a:off y="4572599" x="6582287"/>
            <a:ext cy="1148625" cx="9595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8" name="Shape 188"/>
          <p:cNvCxnSpPr>
            <a:stCxn id="178" idx="2"/>
            <a:endCxn id="172" idx="0"/>
          </p:cNvCxnSpPr>
          <p:nvPr/>
        </p:nvCxnSpPr>
        <p:spPr>
          <a:xfrm flipH="1">
            <a:off y="4572599" x="7240812"/>
            <a:ext cy="1148625" cx="3010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9" name="Shape 189"/>
          <p:cNvCxnSpPr>
            <a:endCxn id="173" idx="0"/>
          </p:cNvCxnSpPr>
          <p:nvPr/>
        </p:nvCxnSpPr>
        <p:spPr>
          <a:xfrm>
            <a:off y="4582124" x="7583437"/>
            <a:ext cy="1139100" cx="31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0" name="Shape 190"/>
          <p:cNvCxnSpPr>
            <a:endCxn id="174" idx="0"/>
          </p:cNvCxnSpPr>
          <p:nvPr/>
        </p:nvCxnSpPr>
        <p:spPr>
          <a:xfrm>
            <a:off y="4565324" x="7558262"/>
            <a:ext cy="1155900" cx="99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91" name="Shape 191"/>
          <p:cNvSpPr/>
          <p:nvPr/>
        </p:nvSpPr>
        <p:spPr>
          <a:xfrm>
            <a:off y="1923925" x="4101900"/>
            <a:ext cy="485099" cx="1041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выбор сервера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44" x="457200"/>
            <a:ext cy="617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Древовидная структура</a:t>
            </a:r>
          </a:p>
        </p:txBody>
      </p:sp>
      <p:sp>
        <p:nvSpPr>
          <p:cNvPr id="197" name="Shape 197"/>
          <p:cNvSpPr/>
          <p:nvPr/>
        </p:nvSpPr>
        <p:spPr>
          <a:xfrm>
            <a:off y="1224850" x="3298650"/>
            <a:ext cy="574499" cx="1817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Клиент</a:t>
            </a:r>
          </a:p>
        </p:txBody>
      </p:sp>
      <p:sp>
        <p:nvSpPr>
          <p:cNvPr id="198" name="Shape 198"/>
          <p:cNvSpPr/>
          <p:nvPr/>
        </p:nvSpPr>
        <p:spPr>
          <a:xfrm>
            <a:off y="2878750" x="3298650"/>
            <a:ext cy="574499" cx="1817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nginx/haproxy</a:t>
            </a:r>
          </a:p>
        </p:txBody>
      </p:sp>
      <p:sp>
        <p:nvSpPr>
          <p:cNvPr id="199" name="Shape 199"/>
          <p:cNvSpPr/>
          <p:nvPr/>
        </p:nvSpPr>
        <p:spPr>
          <a:xfrm>
            <a:off y="4670475" x="228600"/>
            <a:ext cy="1838650" cx="28251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0" name="Shape 200"/>
          <p:cNvSpPr/>
          <p:nvPr/>
        </p:nvSpPr>
        <p:spPr>
          <a:xfrm>
            <a:off y="5720925" x="35432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1" name="Shape 201"/>
          <p:cNvSpPr/>
          <p:nvPr/>
        </p:nvSpPr>
        <p:spPr>
          <a:xfrm>
            <a:off y="5720925" x="101285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2" name="Shape 202"/>
          <p:cNvSpPr/>
          <p:nvPr/>
        </p:nvSpPr>
        <p:spPr>
          <a:xfrm>
            <a:off y="5720925" x="167137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3" name="Shape 203"/>
          <p:cNvSpPr/>
          <p:nvPr/>
        </p:nvSpPr>
        <p:spPr>
          <a:xfrm>
            <a:off y="5720925" x="232990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4" name="Shape 204"/>
          <p:cNvSpPr/>
          <p:nvPr/>
        </p:nvSpPr>
        <p:spPr>
          <a:xfrm>
            <a:off y="4911250" x="794750"/>
            <a:ext cy="361199" cx="1468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nginx/haproxy</a:t>
            </a:r>
          </a:p>
        </p:txBody>
      </p:sp>
      <p:cxnSp>
        <p:nvCxnSpPr>
          <p:cNvPr id="205" name="Shape 205"/>
          <p:cNvCxnSpPr>
            <a:stCxn id="204" idx="2"/>
            <a:endCxn id="200" idx="0"/>
          </p:cNvCxnSpPr>
          <p:nvPr/>
        </p:nvCxnSpPr>
        <p:spPr>
          <a:xfrm flipH="1">
            <a:off y="5272449" x="630174"/>
            <a:ext cy="448475" cx="898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6" name="Shape 206"/>
          <p:cNvCxnSpPr>
            <a:endCxn id="201" idx="0"/>
          </p:cNvCxnSpPr>
          <p:nvPr/>
        </p:nvCxnSpPr>
        <p:spPr>
          <a:xfrm flipH="1">
            <a:off y="5265524" x="1288699"/>
            <a:ext cy="455400" cx="22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7" name="Shape 207"/>
          <p:cNvCxnSpPr>
            <a:stCxn id="204" idx="2"/>
            <a:endCxn id="202" idx="0"/>
          </p:cNvCxnSpPr>
          <p:nvPr/>
        </p:nvCxnSpPr>
        <p:spPr>
          <a:xfrm>
            <a:off y="5272449" x="1528999"/>
            <a:ext cy="448475" cx="418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8" name="Shape 208"/>
          <p:cNvCxnSpPr/>
          <p:nvPr/>
        </p:nvCxnSpPr>
        <p:spPr>
          <a:xfrm>
            <a:off y="5256975" x="1501525"/>
            <a:ext cy="464099" cx="1104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9" name="Shape 209"/>
          <p:cNvSpPr/>
          <p:nvPr/>
        </p:nvSpPr>
        <p:spPr>
          <a:xfrm>
            <a:off y="4670475" x="3298650"/>
            <a:ext cy="1838650" cx="28251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0" name="Shape 210"/>
          <p:cNvSpPr/>
          <p:nvPr/>
        </p:nvSpPr>
        <p:spPr>
          <a:xfrm>
            <a:off y="5720925" x="342437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1" name="Shape 211"/>
          <p:cNvSpPr/>
          <p:nvPr/>
        </p:nvSpPr>
        <p:spPr>
          <a:xfrm>
            <a:off y="5720925" x="408290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2" name="Shape 212"/>
          <p:cNvSpPr/>
          <p:nvPr/>
        </p:nvSpPr>
        <p:spPr>
          <a:xfrm>
            <a:off y="5720925" x="474142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3" name="Shape 213"/>
          <p:cNvSpPr/>
          <p:nvPr/>
        </p:nvSpPr>
        <p:spPr>
          <a:xfrm>
            <a:off y="5720925" x="539995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4" name="Shape 214"/>
          <p:cNvSpPr/>
          <p:nvPr/>
        </p:nvSpPr>
        <p:spPr>
          <a:xfrm>
            <a:off y="4911250" x="3864800"/>
            <a:ext cy="361199" cx="1468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nginx/haproxy</a:t>
            </a:r>
          </a:p>
        </p:txBody>
      </p:sp>
      <p:cxnSp>
        <p:nvCxnSpPr>
          <p:cNvPr id="215" name="Shape 215"/>
          <p:cNvCxnSpPr>
            <a:stCxn id="214" idx="2"/>
            <a:endCxn id="210" idx="0"/>
          </p:cNvCxnSpPr>
          <p:nvPr/>
        </p:nvCxnSpPr>
        <p:spPr>
          <a:xfrm flipH="1">
            <a:off y="5272449" x="3700224"/>
            <a:ext cy="448475" cx="898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6" name="Shape 216"/>
          <p:cNvCxnSpPr>
            <a:endCxn id="211" idx="0"/>
          </p:cNvCxnSpPr>
          <p:nvPr/>
        </p:nvCxnSpPr>
        <p:spPr>
          <a:xfrm flipH="1">
            <a:off y="5265524" x="4358749"/>
            <a:ext cy="455400" cx="22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7" name="Shape 217"/>
          <p:cNvCxnSpPr>
            <a:stCxn id="214" idx="2"/>
            <a:endCxn id="212" idx="0"/>
          </p:cNvCxnSpPr>
          <p:nvPr/>
        </p:nvCxnSpPr>
        <p:spPr>
          <a:xfrm>
            <a:off y="5272449" x="4599049"/>
            <a:ext cy="448475" cx="418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8" name="Shape 218"/>
          <p:cNvCxnSpPr/>
          <p:nvPr/>
        </p:nvCxnSpPr>
        <p:spPr>
          <a:xfrm>
            <a:off y="5256975" x="4571575"/>
            <a:ext cy="464099" cx="1104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9" name="Shape 219"/>
          <p:cNvSpPr/>
          <p:nvPr/>
        </p:nvSpPr>
        <p:spPr>
          <a:xfrm>
            <a:off y="4670475" x="6334350"/>
            <a:ext cy="1838650" cx="28251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0" name="Shape 220"/>
          <p:cNvSpPr/>
          <p:nvPr/>
        </p:nvSpPr>
        <p:spPr>
          <a:xfrm>
            <a:off y="5720925" x="646007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1" name="Shape 221"/>
          <p:cNvSpPr/>
          <p:nvPr/>
        </p:nvSpPr>
        <p:spPr>
          <a:xfrm>
            <a:off y="5720925" x="711860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2" name="Shape 222"/>
          <p:cNvSpPr/>
          <p:nvPr/>
        </p:nvSpPr>
        <p:spPr>
          <a:xfrm>
            <a:off y="5720925" x="777712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3" name="Shape 223"/>
          <p:cNvSpPr/>
          <p:nvPr/>
        </p:nvSpPr>
        <p:spPr>
          <a:xfrm>
            <a:off y="5720925" x="843565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4" name="Shape 224"/>
          <p:cNvSpPr/>
          <p:nvPr/>
        </p:nvSpPr>
        <p:spPr>
          <a:xfrm>
            <a:off y="4911250" x="6900500"/>
            <a:ext cy="361199" cx="1468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nginx/haproxy</a:t>
            </a:r>
          </a:p>
        </p:txBody>
      </p:sp>
      <p:cxnSp>
        <p:nvCxnSpPr>
          <p:cNvPr id="225" name="Shape 225"/>
          <p:cNvCxnSpPr>
            <a:stCxn id="224" idx="2"/>
            <a:endCxn id="220" idx="0"/>
          </p:cNvCxnSpPr>
          <p:nvPr/>
        </p:nvCxnSpPr>
        <p:spPr>
          <a:xfrm flipH="1">
            <a:off y="5272449" x="6735924"/>
            <a:ext cy="448475" cx="898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6" name="Shape 226"/>
          <p:cNvCxnSpPr>
            <a:endCxn id="221" idx="0"/>
          </p:cNvCxnSpPr>
          <p:nvPr/>
        </p:nvCxnSpPr>
        <p:spPr>
          <a:xfrm flipH="1">
            <a:off y="5265524" x="7394449"/>
            <a:ext cy="455400" cx="22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7" name="Shape 227"/>
          <p:cNvCxnSpPr>
            <a:stCxn id="224" idx="2"/>
            <a:endCxn id="222" idx="0"/>
          </p:cNvCxnSpPr>
          <p:nvPr/>
        </p:nvCxnSpPr>
        <p:spPr>
          <a:xfrm>
            <a:off y="5272449" x="7634749"/>
            <a:ext cy="448475" cx="418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8" name="Shape 228"/>
          <p:cNvCxnSpPr/>
          <p:nvPr/>
        </p:nvCxnSpPr>
        <p:spPr>
          <a:xfrm>
            <a:off y="5256975" x="7607275"/>
            <a:ext cy="464099" cx="1104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9" name="Shape 229"/>
          <p:cNvCxnSpPr>
            <a:stCxn id="197" idx="2"/>
            <a:endCxn id="198" idx="0"/>
          </p:cNvCxnSpPr>
          <p:nvPr/>
        </p:nvCxnSpPr>
        <p:spPr>
          <a:xfrm>
            <a:off y="1799349" x="4207200"/>
            <a:ext cy="1079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0" name="Shape 230"/>
          <p:cNvCxnSpPr>
            <a:stCxn id="198" idx="2"/>
            <a:endCxn id="199" idx="0"/>
          </p:cNvCxnSpPr>
          <p:nvPr/>
        </p:nvCxnSpPr>
        <p:spPr>
          <a:xfrm flipH="1">
            <a:off y="3453249" x="1641150"/>
            <a:ext cy="1217225" cx="25660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1" name="Shape 231"/>
          <p:cNvCxnSpPr>
            <a:stCxn id="198" idx="2"/>
            <a:endCxn id="209" idx="0"/>
          </p:cNvCxnSpPr>
          <p:nvPr/>
        </p:nvCxnSpPr>
        <p:spPr>
          <a:xfrm>
            <a:off y="3453249" x="4207200"/>
            <a:ext cy="1217225" cx="50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2" name="Shape 232"/>
          <p:cNvCxnSpPr>
            <a:stCxn id="198" idx="2"/>
            <a:endCxn id="219" idx="0"/>
          </p:cNvCxnSpPr>
          <p:nvPr/>
        </p:nvCxnSpPr>
        <p:spPr>
          <a:xfrm>
            <a:off y="3453249" x="4207200"/>
            <a:ext cy="1217225" cx="353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74654" x="457200"/>
            <a:ext cy="682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Древовидная структура</a:t>
            </a:r>
          </a:p>
        </p:txBody>
      </p:sp>
      <p:sp>
        <p:nvSpPr>
          <p:cNvPr id="238" name="Shape 238"/>
          <p:cNvSpPr/>
          <p:nvPr/>
        </p:nvSpPr>
        <p:spPr>
          <a:xfrm>
            <a:off y="1224850" x="3298650"/>
            <a:ext cy="574499" cx="1817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Клиент</a:t>
            </a:r>
          </a:p>
        </p:txBody>
      </p:sp>
      <p:sp>
        <p:nvSpPr>
          <p:cNvPr id="239" name="Shape 239"/>
          <p:cNvSpPr/>
          <p:nvPr/>
        </p:nvSpPr>
        <p:spPr>
          <a:xfrm>
            <a:off y="4670475" x="228600"/>
            <a:ext cy="1838650" cx="28251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0" name="Shape 240"/>
          <p:cNvSpPr/>
          <p:nvPr/>
        </p:nvSpPr>
        <p:spPr>
          <a:xfrm>
            <a:off y="5720925" x="35432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1" name="Shape 241"/>
          <p:cNvSpPr/>
          <p:nvPr/>
        </p:nvSpPr>
        <p:spPr>
          <a:xfrm>
            <a:off y="5720925" x="101285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2" name="Shape 242"/>
          <p:cNvSpPr/>
          <p:nvPr/>
        </p:nvSpPr>
        <p:spPr>
          <a:xfrm>
            <a:off y="5720925" x="167137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3" name="Shape 243"/>
          <p:cNvSpPr/>
          <p:nvPr/>
        </p:nvSpPr>
        <p:spPr>
          <a:xfrm>
            <a:off y="5720925" x="232990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4" name="Shape 244"/>
          <p:cNvSpPr/>
          <p:nvPr/>
        </p:nvSpPr>
        <p:spPr>
          <a:xfrm>
            <a:off y="4911250" x="794750"/>
            <a:ext cy="361199" cx="1468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45" name="Shape 245"/>
          <p:cNvCxnSpPr>
            <a:stCxn id="244" idx="2"/>
            <a:endCxn id="240" idx="0"/>
          </p:cNvCxnSpPr>
          <p:nvPr/>
        </p:nvCxnSpPr>
        <p:spPr>
          <a:xfrm flipH="1">
            <a:off y="5272449" x="630174"/>
            <a:ext cy="448475" cx="898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6" name="Shape 246"/>
          <p:cNvCxnSpPr>
            <a:endCxn id="241" idx="0"/>
          </p:cNvCxnSpPr>
          <p:nvPr/>
        </p:nvCxnSpPr>
        <p:spPr>
          <a:xfrm flipH="1">
            <a:off y="5265524" x="1288699"/>
            <a:ext cy="455400" cx="22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7" name="Shape 247"/>
          <p:cNvCxnSpPr>
            <a:stCxn id="244" idx="2"/>
            <a:endCxn id="242" idx="0"/>
          </p:cNvCxnSpPr>
          <p:nvPr/>
        </p:nvCxnSpPr>
        <p:spPr>
          <a:xfrm>
            <a:off y="5272449" x="1528999"/>
            <a:ext cy="448475" cx="418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y="5256975" x="1501525"/>
            <a:ext cy="464099" cx="1104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49" name="Shape 249"/>
          <p:cNvSpPr/>
          <p:nvPr/>
        </p:nvSpPr>
        <p:spPr>
          <a:xfrm>
            <a:off y="2195475" x="1501525"/>
            <a:ext cy="1838650" cx="28251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0" name="Shape 250"/>
          <p:cNvSpPr/>
          <p:nvPr/>
        </p:nvSpPr>
        <p:spPr>
          <a:xfrm>
            <a:off y="3245925" x="162725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1" name="Shape 251"/>
          <p:cNvSpPr/>
          <p:nvPr/>
        </p:nvSpPr>
        <p:spPr>
          <a:xfrm>
            <a:off y="3245925" x="228577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2" name="Shape 252"/>
          <p:cNvSpPr/>
          <p:nvPr/>
        </p:nvSpPr>
        <p:spPr>
          <a:xfrm>
            <a:off y="3245925" x="294430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3" name="Shape 253"/>
          <p:cNvSpPr/>
          <p:nvPr/>
        </p:nvSpPr>
        <p:spPr>
          <a:xfrm>
            <a:off y="3245925" x="360282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4" name="Shape 254"/>
          <p:cNvSpPr/>
          <p:nvPr/>
        </p:nvSpPr>
        <p:spPr>
          <a:xfrm>
            <a:off y="2436250" x="2067675"/>
            <a:ext cy="361199" cx="1468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nginx/haproxy</a:t>
            </a:r>
          </a:p>
        </p:txBody>
      </p:sp>
      <p:cxnSp>
        <p:nvCxnSpPr>
          <p:cNvPr id="255" name="Shape 255"/>
          <p:cNvCxnSpPr>
            <a:stCxn id="254" idx="2"/>
            <a:endCxn id="250" idx="0"/>
          </p:cNvCxnSpPr>
          <p:nvPr/>
        </p:nvCxnSpPr>
        <p:spPr>
          <a:xfrm flipH="1">
            <a:off y="2797449" x="1903099"/>
            <a:ext cy="448475" cx="898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6" name="Shape 256"/>
          <p:cNvCxnSpPr>
            <a:endCxn id="251" idx="0"/>
          </p:cNvCxnSpPr>
          <p:nvPr/>
        </p:nvCxnSpPr>
        <p:spPr>
          <a:xfrm flipH="1">
            <a:off y="2790524" x="2561624"/>
            <a:ext cy="455400" cx="22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7" name="Shape 257"/>
          <p:cNvCxnSpPr>
            <a:stCxn id="254" idx="2"/>
            <a:endCxn id="252" idx="0"/>
          </p:cNvCxnSpPr>
          <p:nvPr/>
        </p:nvCxnSpPr>
        <p:spPr>
          <a:xfrm>
            <a:off y="2797449" x="2801924"/>
            <a:ext cy="448475" cx="418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8" name="Shape 258"/>
          <p:cNvCxnSpPr/>
          <p:nvPr/>
        </p:nvCxnSpPr>
        <p:spPr>
          <a:xfrm>
            <a:off y="2781975" x="2774450"/>
            <a:ext cy="464099" cx="1104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59" name="Shape 259"/>
          <p:cNvSpPr/>
          <p:nvPr/>
        </p:nvSpPr>
        <p:spPr>
          <a:xfrm>
            <a:off y="4670475" x="3264275"/>
            <a:ext cy="1838650" cx="28251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0" name="Shape 260"/>
          <p:cNvSpPr/>
          <p:nvPr/>
        </p:nvSpPr>
        <p:spPr>
          <a:xfrm>
            <a:off y="5720925" x="339000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1" name="Shape 261"/>
          <p:cNvSpPr/>
          <p:nvPr/>
        </p:nvSpPr>
        <p:spPr>
          <a:xfrm>
            <a:off y="5720925" x="404852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2" name="Shape 262"/>
          <p:cNvSpPr/>
          <p:nvPr/>
        </p:nvSpPr>
        <p:spPr>
          <a:xfrm>
            <a:off y="5720925" x="470705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3" name="Shape 263"/>
          <p:cNvSpPr/>
          <p:nvPr/>
        </p:nvSpPr>
        <p:spPr>
          <a:xfrm>
            <a:off y="5720925" x="536557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4" name="Shape 264"/>
          <p:cNvSpPr/>
          <p:nvPr/>
        </p:nvSpPr>
        <p:spPr>
          <a:xfrm>
            <a:off y="4911250" x="3830425"/>
            <a:ext cy="361199" cx="1468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buNone/>
            </a:pPr>
            <a:r>
              <a:rPr lang="en"/>
              <a:t>
</a:t>
            </a:r>
          </a:p>
        </p:txBody>
      </p:sp>
      <p:cxnSp>
        <p:nvCxnSpPr>
          <p:cNvPr id="265" name="Shape 265"/>
          <p:cNvCxnSpPr>
            <a:stCxn id="264" idx="2"/>
            <a:endCxn id="260" idx="0"/>
          </p:cNvCxnSpPr>
          <p:nvPr/>
        </p:nvCxnSpPr>
        <p:spPr>
          <a:xfrm flipH="1">
            <a:off y="5272449" x="3665849"/>
            <a:ext cy="448475" cx="898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6" name="Shape 266"/>
          <p:cNvCxnSpPr>
            <a:endCxn id="261" idx="0"/>
          </p:cNvCxnSpPr>
          <p:nvPr/>
        </p:nvCxnSpPr>
        <p:spPr>
          <a:xfrm flipH="1">
            <a:off y="5265524" x="4324374"/>
            <a:ext cy="455400" cx="22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7" name="Shape 267"/>
          <p:cNvCxnSpPr>
            <a:stCxn id="264" idx="2"/>
            <a:endCxn id="262" idx="0"/>
          </p:cNvCxnSpPr>
          <p:nvPr/>
        </p:nvCxnSpPr>
        <p:spPr>
          <a:xfrm>
            <a:off y="5272449" x="4564674"/>
            <a:ext cy="448475" cx="418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y="5256975" x="4537200"/>
            <a:ext cy="464099" cx="1104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9" name="Shape 269"/>
          <p:cNvSpPr/>
          <p:nvPr/>
        </p:nvSpPr>
        <p:spPr>
          <a:xfrm>
            <a:off y="2187737" x="5578400"/>
            <a:ext cy="1838650" cx="28251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0" name="Shape 270"/>
          <p:cNvSpPr/>
          <p:nvPr/>
        </p:nvSpPr>
        <p:spPr>
          <a:xfrm>
            <a:off y="3238187" x="570412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1" name="Shape 271"/>
          <p:cNvSpPr/>
          <p:nvPr/>
        </p:nvSpPr>
        <p:spPr>
          <a:xfrm>
            <a:off y="3238187" x="636265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2" name="Shape 272"/>
          <p:cNvSpPr/>
          <p:nvPr/>
        </p:nvSpPr>
        <p:spPr>
          <a:xfrm>
            <a:off y="3238187" x="7021175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3" name="Shape 273"/>
          <p:cNvSpPr/>
          <p:nvPr/>
        </p:nvSpPr>
        <p:spPr>
          <a:xfrm>
            <a:off y="3238187" x="7679700"/>
            <a:ext cy="633599" cx="551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4" name="Shape 274"/>
          <p:cNvSpPr/>
          <p:nvPr/>
        </p:nvSpPr>
        <p:spPr>
          <a:xfrm>
            <a:off y="2428512" x="6144550"/>
            <a:ext cy="361199" cx="1468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nginx/haproxy</a:t>
            </a:r>
          </a:p>
        </p:txBody>
      </p:sp>
      <p:cxnSp>
        <p:nvCxnSpPr>
          <p:cNvPr id="275" name="Shape 275"/>
          <p:cNvCxnSpPr>
            <a:stCxn id="274" idx="2"/>
            <a:endCxn id="270" idx="0"/>
          </p:cNvCxnSpPr>
          <p:nvPr/>
        </p:nvCxnSpPr>
        <p:spPr>
          <a:xfrm flipH="1">
            <a:off y="2789712" x="5979974"/>
            <a:ext cy="448475" cx="898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6" name="Shape 276"/>
          <p:cNvCxnSpPr>
            <a:endCxn id="271" idx="0"/>
          </p:cNvCxnSpPr>
          <p:nvPr/>
        </p:nvCxnSpPr>
        <p:spPr>
          <a:xfrm flipH="1">
            <a:off y="2782787" x="6638499"/>
            <a:ext cy="455400" cx="22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7" name="Shape 277"/>
          <p:cNvCxnSpPr>
            <a:stCxn id="274" idx="2"/>
            <a:endCxn id="272" idx="0"/>
          </p:cNvCxnSpPr>
          <p:nvPr/>
        </p:nvCxnSpPr>
        <p:spPr>
          <a:xfrm>
            <a:off y="2789712" x="6878799"/>
            <a:ext cy="448475" cx="418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8" name="Shape 278"/>
          <p:cNvCxnSpPr/>
          <p:nvPr/>
        </p:nvCxnSpPr>
        <p:spPr>
          <a:xfrm>
            <a:off y="2774237" x="6851325"/>
            <a:ext cy="464099" cx="1104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9" name="Shape 279"/>
          <p:cNvCxnSpPr>
            <a:stCxn id="238" idx="2"/>
            <a:endCxn id="254" idx="0"/>
          </p:cNvCxnSpPr>
          <p:nvPr/>
        </p:nvCxnSpPr>
        <p:spPr>
          <a:xfrm flipH="1">
            <a:off y="1799349" x="2801924"/>
            <a:ext cy="636900" cx="14052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0" name="Shape 280"/>
          <p:cNvCxnSpPr>
            <a:stCxn id="238" idx="2"/>
            <a:endCxn id="274" idx="0"/>
          </p:cNvCxnSpPr>
          <p:nvPr/>
        </p:nvCxnSpPr>
        <p:spPr>
          <a:xfrm>
            <a:off y="1799349" x="4207200"/>
            <a:ext cy="629162" cx="267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1" name="Shape 281"/>
          <p:cNvCxnSpPr>
            <a:stCxn id="254" idx="1"/>
            <a:endCxn id="244" idx="0"/>
          </p:cNvCxnSpPr>
          <p:nvPr/>
        </p:nvCxnSpPr>
        <p:spPr>
          <a:xfrm flipH="1">
            <a:off y="2616849" x="1528999"/>
            <a:ext cy="2294400" cx="5386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2" name="Shape 282"/>
          <p:cNvCxnSpPr>
            <a:stCxn id="254" idx="3"/>
            <a:endCxn id="264" idx="0"/>
          </p:cNvCxnSpPr>
          <p:nvPr/>
        </p:nvCxnSpPr>
        <p:spPr>
          <a:xfrm>
            <a:off y="2616849" x="3536174"/>
            <a:ext cy="2294400" cx="102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74646" x="457200"/>
            <a:ext cy="842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3000" lang="en"/>
              <a:t>Взаимодействие клиент-сервер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1198250" x="457200"/>
            <a:ext cy="536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Обычно через http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Простой текстовый протокол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Множество библиотек для работы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Иногда через сокеты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Сложнее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Выше производительность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Формат передачи данных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XML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JSON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бинарные форматы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BSON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MsgPack</a:t>
            </a:r>
          </a:p>
          <a:p>
            <a:pPr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48" x="457200"/>
            <a:ext cy="96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Особенности серверной части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Работа в идеале 24х7х365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Высокая нагрузка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Частые обновления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Свободный выбор технологий (не важно API соцсети и т.п.)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y="274645" x="457200"/>
            <a:ext cy="70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3000" lang="en"/>
              <a:t>Взаимодействие клиент-сервер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1274725" x="457200"/>
            <a:ext cy="5293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Вся работа на сервере: клиент посылает команду, получает от сервера результат, изменяет свое состояние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Smart Client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На клиенте дублирован функционал сервера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Клиент сам обрабаатывает команды пользователя и изменяет свое состояние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На сервер периодически отсылаются пачки команд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Сервер проверяет состояние и возвращает либо ”все ок”, либо новое состояние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Снижает нагрузку на сервер в десятки раз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274645" x="457200"/>
            <a:ext cy="740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Технологии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1215250" x="457200"/>
            <a:ext cy="5352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Почти всегда под управлением *nix (обычно Linux)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Взаимодействует с клиентом только посредством посылки сообщений -&gt; разработчик может выбрать любую технологию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74645" x="457200"/>
            <a:ext cy="690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С++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1138775" x="457200"/>
            <a:ext cy="5429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+Максимальная гибкость архитектуры приложения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+Максимальная производительнось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+При грамотном использовании - высокий уровень абстракции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-Высокие требования к разработчикам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-Обилие не всегда нужных низкоуровневых деталей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-Архитектуру приложения придется разрабатывать самостоятельно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74645" x="457200"/>
            <a:ext cy="758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Java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110750" x="457200"/>
            <a:ext cy="545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Огромное количество библиотек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Рассчитано в основном именно на работу сервером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Относительно неплохая производительность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Возможность использовать разные языки программирования: java, scala, groovy,...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74646" x="457200"/>
            <a:ext cy="807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Scala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306325" x="457200"/>
            <a:ext cy="5261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Современный язык, основанный на функциональной парадигме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Полная совместимость с Java (можно использовать модули вперемешку)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Многопоточность на основе модели акторов 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акторов поддерживается let it crash со внутренним монитором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Используется в крупных проектах: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Twitter, LinkedIn, eBay  и т.д.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266062" x="4229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Scala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Пример: быстрая сортировка</a:t>
            </a:r>
          </a:p>
          <a:p>
            <a:r>
              <a:t/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qsort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sz="18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sz="18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Nil 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Nil</a:t>
            </a:r>
            <a:b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sz="18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pivot 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tail 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b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18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smaller, rest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tail.partition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pivot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qsort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smaller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:::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pivot </a:t>
            </a:r>
            <a:r>
              <a:rPr sz="1800" lang="en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qsort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y="274644" x="422900"/>
            <a:ext cy="583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Модель акторов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1083300" x="457200"/>
            <a:ext cy="5484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Программа в виде совокупности независимых асинхронно работающих объектов (акторов)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Каждый актор общается с другимим посредством сообщений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Сообщения отправляются асинхронно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Доставка и обработка сообщений не гарантируются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Количество акторов может меняться во время работы программы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274644" x="457200"/>
            <a:ext cy="651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Модель акторов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1177575" x="457200"/>
            <a:ext cy="5390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Преимущества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Разбиение программы на независимые части (по сути, асинхронное расширение ООП)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share-nothing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Простой для анализа код</a:t>
            </a:r>
          </a:p>
          <a:p>
            <a:pPr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Хорошая масштабируемость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y="214925" x="457200"/>
            <a:ext cy="6353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class PreprocessorActor extends Actor{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def receive = {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case x:String =&gt;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  context.actorSelection("../SplitterActor") ! x.replaceAll("[^0-9 ]","")</a:t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class SplitterActor extends Actor{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def receive = {</a:t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case x:String =&gt; context.actorSelection("../SquarerActor") ! x.split(" ").filter(_.length&gt;0).map(x=&gt;x.toInt)</a:t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class SquareActor extends Actor{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def receive = {</a:t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case x:Array[Int] =&gt;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  x.map(x=&gt;x*x).foreach(println(_))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  context.parent ! Message.Done</a:t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y="274647" x="457200"/>
            <a:ext cy="891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Erlang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1460475" x="457200"/>
            <a:ext cy="510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Функциональный язык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Успешно применяется в телекоммуникациях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Создан для высоконагруженных систем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Использует модель акторов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ВМ поддерживает hot swapping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Необычный для распространенных языков синтаксис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 все алгоритмы хорошо описываются в функциональном стиле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46" x="457200"/>
            <a:ext cy="786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Нагрузка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68700" x="457200"/>
            <a:ext cy="5299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Нагрузка на клиент относительно невелика (не больше классических игр)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Нагрузка на сервер очень значительна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Одноклассники - более 1 миллиона DAU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и более 20 миллионов установок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Facebook - более 15 миллионов DAU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В игре может циркулировать несколько миллиардов игровых предметов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y="274645" x="457200"/>
            <a:ext cy="720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Ruby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1151875" x="457200"/>
            <a:ext cy="5415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Интерпретируемый язык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Большое количество библиотек для различных задач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Очень большая гибкость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Непоследовательный, но достаточно выразительный синтаксис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Широкие возможности для создания различного рода dsl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Медленная работа, большое потребление памяти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y="162125" x="457200"/>
            <a:ext cy="6405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require 'webrick'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require 'uri'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include WEBrick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server = HTTPServer.new(:Port=&gt;12325)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trap("INT"){ server.shutdown }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#send raw command to fcsh and return its output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server.mount_proc '/send' do |req, resp|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param = URI.decode(req.query['data'])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fcsh.send(param)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resp.body = fcsh.wait_for_prompt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#ping command, used by clients to see if the server is alive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server.mount_proc '/ping' do |req, resp|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resp.body = 'ok'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y="274649" x="457200"/>
            <a:ext cy="674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Node.js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1023275" x="457200"/>
            <a:ext cy="5544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Серверный фреймворк для JavaScript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Основан на компиляторе  V8, который обеспечивает относительно высокую производительность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Модель исполнения - однопоточная с асинхронными вызовами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Потенциально высокая масштабируемость и низкое потребление ресурсов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Нельзя блокировать очередь событий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y="274643" x="457200"/>
            <a:ext cy="571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Node.js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1004475" x="457200"/>
            <a:ext cy="5563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// load http module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var http = require('http');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// create http server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http.createServer(function (req, res) {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	// content header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	res.writeHead(200, {'content-type': 'text/plain'});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	// write message and signal communication is complete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	res.end("Hello, World!\n"); 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}).listen(8124);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console.log('Server running on 8124/');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y="274645" x="457200"/>
            <a:ext cy="717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Node.js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1126400" x="457200"/>
            <a:ext cy="5441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Выполняется в одном потоке. Для распределения нагрузки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spawn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cluster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множество процессов node + haproxy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Максимально использовать асинхронные вызовы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 выполнять длительных синхронных операций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y="274644" x="457200"/>
            <a:ext cy="579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TypeScript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1229700" x="457200"/>
            <a:ext cy="5338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JavaScript имеет ряд особенностей, осложняющих разработку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Отсутствие типизации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Прототипное наследование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…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Язык TypeScript (Microsoft)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Типизированный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Классическая система ООП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Компилируется в JavaScript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46" x="457200"/>
            <a:ext cy="811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Обновления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437400" x="457200"/>
            <a:ext cy="5130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Как правило социальные игры требуют частых обновлений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Необходимо чтобы обновление не останавливало работу приложения на длительное время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Нельзя заставить клиента обновить версию -&gt; должна быть обратная совместимость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Большой объем данных -&gt; сложно менять форматы хранения и т.п.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45" x="457200"/>
            <a:ext cy="710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Основные принципы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159025" x="457200"/>
            <a:ext cy="5408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Недоверие клиенту. Все важные данные (платежи, уникальные предметы и т .п) должен обрабатывать сервер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Надежнось. (не безошибочность)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Ошибки есть в любой программе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Ошибки возникают в силу естественных причин (плохой интернет, попытки обмана, и т.п)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Важно чтобы ошибки не несли разрушительных последствий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Масштабируемость (важнее производительности)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Добавить новый сервер легче чем переписать код с нуля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/>
        </p:nvSpPr>
        <p:spPr>
          <a:xfrm>
            <a:off y="1132075" x="457200"/>
            <a:ext cy="2182248" cx="7992539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74645" x="457200"/>
            <a:ext cy="70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Простейший вариант</a:t>
            </a:r>
          </a:p>
        </p:txBody>
      </p:sp>
      <p:sp>
        <p:nvSpPr>
          <p:cNvPr id="56" name="Shape 56"/>
          <p:cNvSpPr/>
          <p:nvPr/>
        </p:nvSpPr>
        <p:spPr>
          <a:xfrm>
            <a:off y="1740550" x="2741550"/>
            <a:ext cy="894899" cx="150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Клиент </a:t>
            </a:r>
          </a:p>
        </p:txBody>
      </p:sp>
      <p:sp>
        <p:nvSpPr>
          <p:cNvPr id="57" name="Shape 57"/>
          <p:cNvSpPr/>
          <p:nvPr/>
        </p:nvSpPr>
        <p:spPr>
          <a:xfrm>
            <a:off y="1740550" x="4471375"/>
            <a:ext cy="894899" cx="150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Клиент </a:t>
            </a:r>
          </a:p>
        </p:txBody>
      </p:sp>
      <p:sp>
        <p:nvSpPr>
          <p:cNvPr id="58" name="Shape 58"/>
          <p:cNvSpPr/>
          <p:nvPr/>
        </p:nvSpPr>
        <p:spPr>
          <a:xfrm>
            <a:off y="1740550" x="6150600"/>
            <a:ext cy="894899" cx="150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Клиент </a:t>
            </a:r>
          </a:p>
        </p:txBody>
      </p:sp>
      <p:sp>
        <p:nvSpPr>
          <p:cNvPr id="59" name="Shape 59"/>
          <p:cNvSpPr/>
          <p:nvPr/>
        </p:nvSpPr>
        <p:spPr>
          <a:xfrm>
            <a:off y="1740550" x="963350"/>
            <a:ext cy="894899" cx="150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Клиент </a:t>
            </a:r>
          </a:p>
        </p:txBody>
      </p:sp>
      <p:sp>
        <p:nvSpPr>
          <p:cNvPr id="60" name="Shape 60"/>
          <p:cNvSpPr/>
          <p:nvPr/>
        </p:nvSpPr>
        <p:spPr>
          <a:xfrm>
            <a:off y="4111475" x="3750025"/>
            <a:ext cy="894899" cx="150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Сервер</a:t>
            </a:r>
          </a:p>
        </p:txBody>
      </p:sp>
      <p:sp>
        <p:nvSpPr>
          <p:cNvPr id="61" name="Shape 61"/>
          <p:cNvSpPr/>
          <p:nvPr/>
        </p:nvSpPr>
        <p:spPr>
          <a:xfrm>
            <a:off y="3907300" x="6900475"/>
            <a:ext cy="1216200" cx="914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БД</a:t>
            </a:r>
          </a:p>
        </p:txBody>
      </p:sp>
      <p:sp>
        <p:nvSpPr>
          <p:cNvPr id="62" name="Shape 62"/>
          <p:cNvSpPr/>
          <p:nvPr/>
        </p:nvSpPr>
        <p:spPr>
          <a:xfrm>
            <a:off y="4371250" x="5534225"/>
            <a:ext cy="457200" cx="114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63" name="Shape 63"/>
          <p:cNvCxnSpPr/>
          <p:nvPr/>
        </p:nvCxnSpPr>
        <p:spPr>
          <a:xfrm>
            <a:off y="2635475" x="1717825"/>
            <a:ext cy="1476000" cx="2786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4" name="Shape 64"/>
          <p:cNvCxnSpPr/>
          <p:nvPr/>
        </p:nvCxnSpPr>
        <p:spPr>
          <a:xfrm>
            <a:off y="2635475" x="3495925"/>
            <a:ext cy="1476000" cx="100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>
            <a:stCxn id="57" idx="2"/>
            <a:endCxn id="60" idx="0"/>
          </p:cNvCxnSpPr>
          <p:nvPr/>
        </p:nvCxnSpPr>
        <p:spPr>
          <a:xfrm flipH="1">
            <a:off y="2635449" x="4504525"/>
            <a:ext cy="1476025" cx="721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" name="Shape 66"/>
          <p:cNvCxnSpPr>
            <a:endCxn id="60" idx="0"/>
          </p:cNvCxnSpPr>
          <p:nvPr/>
        </p:nvCxnSpPr>
        <p:spPr>
          <a:xfrm flipH="1">
            <a:off y="2635474" x="4504525"/>
            <a:ext cy="1476000" cx="236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7" name="Shape 67"/>
          <p:cNvSpPr txBox="1"/>
          <p:nvPr/>
        </p:nvSpPr>
        <p:spPr>
          <a:xfrm>
            <a:off y="5720925" x="160300"/>
            <a:ext cy="825899" cx="828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"/>
              <a:t>Один сервер и одна БД не выдержат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61" x="457200"/>
            <a:ext cy="910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Основные принципы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Сервер должен обслуживать множество клиентов одновременно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Один компьютер физически не может справиться с нагрузкой, даже при самой сильной оптимизации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Требуется схема, которая будет масштабироваться на произвольное количество машин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44" x="457200"/>
            <a:ext cy="575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Параллельная обработка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911900" x="457200"/>
            <a:ext cy="5656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Один процесс, множество потоков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 + Минимальный расход памяти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 + Простота коммуникации (общая память, синхронизация)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 - Единая точка отказа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- Сложность программирования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Множество процессов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+ простота, надежность (shared nothing)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-расход системных ресурсов (например, java-машина на каждый процесс)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- необходимость внешнего управления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Гибридный подход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множество процессов, в каждом более одного потока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45" x="457200"/>
            <a:ext cy="668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Надежность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942750" x="457200"/>
            <a:ext cy="5625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Основной принцип - let it crash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Каждый компонент может упасть, но не вся система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Обычная структура - watchdog+множество рабочих процессов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Рабочие процессы должны быть готовы к ошибкам (не создавать некорректных состояний, быстро восстанавливаться)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Попытка восставновления после многих ошибок все равно не приводит ни к чему хорошему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