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1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9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73D0-EB35-4F54-BC7E-BC0FBDEA0745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C986-4C38-49CD-BAF3-2F5BE5779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63642"/>
            <a:ext cx="6858000" cy="75241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ru-RU" dirty="0" smtClean="0"/>
              <a:t>Алгоритмы в играх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53652"/>
            <a:ext cx="6858000" cy="1655762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IX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42" y="1483694"/>
            <a:ext cx="2906078" cy="29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9220"/>
            <a:ext cx="7886700" cy="4797743"/>
          </a:xfrm>
        </p:spPr>
        <p:txBody>
          <a:bodyPr/>
          <a:lstStyle/>
          <a:p>
            <a:r>
              <a:rPr lang="ru-RU" dirty="0" smtClean="0"/>
              <a:t>Аналог алгоритма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Отличается способом выбора вершины</a:t>
            </a:r>
          </a:p>
          <a:p>
            <a:r>
              <a:rPr lang="ru-RU" dirty="0" smtClean="0"/>
              <a:t>Функция стоимости</a:t>
            </a:r>
          </a:p>
          <a:p>
            <a:pPr lvl="1"/>
            <a:r>
              <a:rPr lang="en-US" dirty="0" smtClean="0"/>
              <a:t>f = g + h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 – </a:t>
            </a:r>
            <a:r>
              <a:rPr lang="ru-RU" dirty="0" smtClean="0"/>
              <a:t>длина пути от начала до текущей вершины</a:t>
            </a:r>
          </a:p>
          <a:p>
            <a:pPr lvl="1"/>
            <a:r>
              <a:rPr lang="en-US" dirty="0" smtClean="0"/>
              <a:t>h -  </a:t>
            </a:r>
            <a:r>
              <a:rPr lang="ru-RU" dirty="0" smtClean="0"/>
              <a:t>эвристическая оценка длины пути до цели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(v)=0 -&gt; </a:t>
            </a:r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 smtClean="0"/>
          </a:p>
          <a:p>
            <a:r>
              <a:rPr lang="ru-RU" dirty="0" smtClean="0"/>
              <a:t>Эвристическая функция</a:t>
            </a:r>
          </a:p>
          <a:p>
            <a:pPr lvl="1"/>
            <a:r>
              <a:rPr lang="ru-RU" dirty="0" smtClean="0"/>
              <a:t>Оценка расстояния до цели</a:t>
            </a:r>
          </a:p>
          <a:p>
            <a:pPr lvl="1"/>
            <a:r>
              <a:rPr lang="ru-RU" dirty="0" smtClean="0"/>
              <a:t>Не должна преувеличивать расстояние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 </a:t>
            </a:r>
            <a:r>
              <a:rPr lang="ru-RU" dirty="0" smtClean="0"/>
              <a:t>должны иметь одинаковую размерность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4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64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A*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10" y="1460204"/>
            <a:ext cx="6795646" cy="506823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3833" y="1060243"/>
            <a:ext cx="7204001" cy="5771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Множество «открытых» и «закрытых вершин»</a:t>
            </a:r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3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6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</a:t>
            </a:r>
            <a:r>
              <a:rPr lang="en-US" dirty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4440"/>
            <a:ext cx="7886700" cy="4942523"/>
          </a:xfrm>
        </p:spPr>
        <p:txBody>
          <a:bodyPr/>
          <a:lstStyle/>
          <a:p>
            <a:r>
              <a:rPr lang="ru-RU" dirty="0" smtClean="0"/>
              <a:t>Выбор эвристической функции</a:t>
            </a:r>
          </a:p>
          <a:p>
            <a:r>
              <a:rPr lang="en-US" dirty="0" smtClean="0"/>
              <a:t>Manhattan Distance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= D*(dx + </a:t>
            </a:r>
            <a:r>
              <a:rPr lang="en-US" dirty="0" err="1" smtClean="0"/>
              <a:t>dy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Chebyshev</a:t>
            </a:r>
            <a:r>
              <a:rPr lang="en-US" dirty="0" smtClean="0"/>
              <a:t> Distance </a:t>
            </a:r>
          </a:p>
          <a:p>
            <a:pPr lvl="1"/>
            <a:r>
              <a:rPr lang="en-US" dirty="0"/>
              <a:t>h = </a:t>
            </a:r>
            <a:r>
              <a:rPr lang="en-US" dirty="0" smtClean="0"/>
              <a:t>D*max(</a:t>
            </a:r>
            <a:r>
              <a:rPr lang="en-US" dirty="0" err="1" smtClean="0"/>
              <a:t>dx,dy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h=D*</a:t>
            </a:r>
            <a:r>
              <a:rPr lang="en-US" dirty="0" err="1" smtClean="0"/>
              <a:t>sqrt</a:t>
            </a:r>
            <a:r>
              <a:rPr lang="en-US" dirty="0" smtClean="0"/>
              <a:t>(dx*dx + </a:t>
            </a:r>
            <a:r>
              <a:rPr lang="en-US" dirty="0" err="1" smtClean="0"/>
              <a:t>dy</a:t>
            </a:r>
            <a:r>
              <a:rPr lang="en-US" dirty="0" smtClean="0"/>
              <a:t>*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8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5014"/>
          </a:xfrm>
        </p:spPr>
        <p:txBody>
          <a:bodyPr/>
          <a:lstStyle/>
          <a:p>
            <a:pPr algn="ctr"/>
            <a:r>
              <a:rPr lang="ru-RU" dirty="0" smtClean="0"/>
              <a:t>Модификации </a:t>
            </a:r>
            <a:r>
              <a:rPr lang="en-US" dirty="0" smtClean="0"/>
              <a:t>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84159"/>
            <a:ext cx="7886700" cy="3579450"/>
          </a:xfrm>
        </p:spPr>
        <p:txBody>
          <a:bodyPr/>
          <a:lstStyle/>
          <a:p>
            <a:r>
              <a:rPr lang="en-US" dirty="0"/>
              <a:t>Jump-point </a:t>
            </a:r>
            <a:r>
              <a:rPr lang="en-US" dirty="0" smtClean="0"/>
              <a:t>search</a:t>
            </a:r>
            <a:endParaRPr lang="ru-RU" dirty="0" smtClean="0"/>
          </a:p>
          <a:p>
            <a:r>
              <a:rPr lang="ru-RU" dirty="0" smtClean="0"/>
              <a:t>Динамические алгоритмы</a:t>
            </a:r>
            <a:endParaRPr lang="en-US" dirty="0"/>
          </a:p>
          <a:p>
            <a:r>
              <a:rPr lang="ru-RU" dirty="0" smtClean="0"/>
              <a:t>Иерархические алгоритмы</a:t>
            </a:r>
            <a:endParaRPr lang="en-US" dirty="0" smtClean="0"/>
          </a:p>
          <a:p>
            <a:r>
              <a:rPr lang="ru-RU" dirty="0" smtClean="0"/>
              <a:t>Приближенные алгоритмы</a:t>
            </a:r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298"/>
            <a:ext cx="7886700" cy="6910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Jump-Point Search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6386"/>
            <a:ext cx="7886700" cy="184297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Модификация </a:t>
            </a:r>
            <a:r>
              <a:rPr lang="en-US" dirty="0" smtClean="0"/>
              <a:t>A*</a:t>
            </a:r>
          </a:p>
          <a:p>
            <a:r>
              <a:rPr lang="ru-RU" dirty="0" smtClean="0"/>
              <a:t>Позволяет не пропускать часть вершин</a:t>
            </a:r>
          </a:p>
          <a:p>
            <a:r>
              <a:rPr lang="ru-RU" dirty="0" smtClean="0"/>
              <a:t>Рассматриваются </a:t>
            </a:r>
            <a:r>
              <a:rPr lang="ru-RU" b="1" dirty="0" smtClean="0"/>
              <a:t>естественные</a:t>
            </a:r>
            <a:r>
              <a:rPr lang="ru-RU" dirty="0" smtClean="0"/>
              <a:t> и </a:t>
            </a:r>
            <a:r>
              <a:rPr lang="ru-RU" b="1" dirty="0" smtClean="0"/>
              <a:t>вынужденные </a:t>
            </a:r>
            <a:r>
              <a:rPr lang="ru-RU" dirty="0" smtClean="0"/>
              <a:t>соседи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31" y="2709363"/>
            <a:ext cx="538162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4" y="4385763"/>
            <a:ext cx="5705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9897"/>
          </a:xfrm>
        </p:spPr>
        <p:txBody>
          <a:bodyPr/>
          <a:lstStyle/>
          <a:p>
            <a:pPr algn="ctr"/>
            <a:r>
              <a:rPr lang="ru-RU" dirty="0" smtClean="0"/>
              <a:t>Динамический поиск пути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940"/>
            <a:ext cx="7886700" cy="4738023"/>
          </a:xfrm>
        </p:spPr>
        <p:txBody>
          <a:bodyPr/>
          <a:lstStyle/>
          <a:p>
            <a:r>
              <a:rPr lang="ru-RU" dirty="0" smtClean="0"/>
              <a:t>В процессе или после поиска пути карта может меняться </a:t>
            </a:r>
          </a:p>
          <a:p>
            <a:r>
              <a:rPr lang="ru-RU" dirty="0" smtClean="0"/>
              <a:t>Для обычных алгоритмов требуется искать путь заново</a:t>
            </a:r>
          </a:p>
          <a:p>
            <a:r>
              <a:rPr lang="ru-RU" dirty="0" smtClean="0"/>
              <a:t>Динамические алгоритмы сохраняют состояние и позволяют пересчитывать путь быстрее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59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130"/>
          </a:xfrm>
        </p:spPr>
        <p:txBody>
          <a:bodyPr/>
          <a:lstStyle/>
          <a:p>
            <a:pPr algn="ctr"/>
            <a:r>
              <a:rPr lang="en-US" dirty="0" smtClean="0"/>
              <a:t>LPA*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759"/>
            <a:ext cx="7886700" cy="2594344"/>
          </a:xfrm>
        </p:spPr>
        <p:txBody>
          <a:bodyPr/>
          <a:lstStyle/>
          <a:p>
            <a:r>
              <a:rPr lang="en-US" dirty="0" smtClean="0"/>
              <a:t>Lifelong-Planning A*</a:t>
            </a:r>
          </a:p>
          <a:p>
            <a:r>
              <a:rPr lang="ru-RU" dirty="0" smtClean="0"/>
              <a:t>Первый проход аналогичен </a:t>
            </a:r>
            <a:r>
              <a:rPr lang="en-US" dirty="0" smtClean="0"/>
              <a:t>A*</a:t>
            </a:r>
          </a:p>
          <a:p>
            <a:r>
              <a:rPr lang="ru-RU" dirty="0" smtClean="0"/>
              <a:t>Для каждой вершины </a:t>
            </a:r>
            <a:r>
              <a:rPr lang="en-US" dirty="0" smtClean="0"/>
              <a:t>s </a:t>
            </a:r>
            <a:r>
              <a:rPr lang="ru-RU" dirty="0" smtClean="0"/>
              <a:t>сохраняем </a:t>
            </a:r>
            <a:r>
              <a:rPr lang="en-US" dirty="0" smtClean="0"/>
              <a:t>g(s) </a:t>
            </a:r>
            <a:r>
              <a:rPr lang="ru-RU" dirty="0" smtClean="0"/>
              <a:t>– значение длины пути к </a:t>
            </a:r>
            <a:r>
              <a:rPr lang="en-US" dirty="0" smtClean="0"/>
              <a:t>s </a:t>
            </a:r>
            <a:endParaRPr lang="ru-RU" dirty="0" smtClean="0"/>
          </a:p>
          <a:p>
            <a:r>
              <a:rPr lang="ru-RU" dirty="0" smtClean="0"/>
              <a:t>Вычисляем </a:t>
            </a:r>
            <a:r>
              <a:rPr lang="en-US" dirty="0" err="1" smtClean="0"/>
              <a:t>rhs</a:t>
            </a:r>
            <a:r>
              <a:rPr lang="en-US" dirty="0" smtClean="0"/>
              <a:t>(s)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4" y="3582839"/>
            <a:ext cx="7477125" cy="11525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2064" y="4903380"/>
            <a:ext cx="5800503" cy="154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g(s)==</a:t>
            </a:r>
            <a:r>
              <a:rPr lang="en-US" dirty="0" err="1" smtClean="0"/>
              <a:t>rhs</a:t>
            </a:r>
            <a:r>
              <a:rPr lang="en-US" dirty="0" smtClean="0"/>
              <a:t>(s) 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4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" y="14176"/>
            <a:ext cx="703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4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395"/>
          </a:xfrm>
        </p:spPr>
        <p:txBody>
          <a:bodyPr/>
          <a:lstStyle/>
          <a:p>
            <a:pPr algn="ctr"/>
            <a:r>
              <a:rPr lang="en-US" dirty="0" smtClean="0"/>
              <a:t>D*-Lite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4521"/>
            <a:ext cx="7886700" cy="4780554"/>
          </a:xfrm>
        </p:spPr>
        <p:txBody>
          <a:bodyPr/>
          <a:lstStyle/>
          <a:p>
            <a:r>
              <a:rPr lang="ru-RU" dirty="0" smtClean="0"/>
              <a:t>Модификация </a:t>
            </a:r>
            <a:r>
              <a:rPr lang="en-US" dirty="0" smtClean="0"/>
              <a:t>LPA*</a:t>
            </a:r>
          </a:p>
          <a:p>
            <a:r>
              <a:rPr lang="ru-RU" dirty="0" smtClean="0"/>
              <a:t>Проходит путь в обратную сторону (от начала к концу)</a:t>
            </a:r>
          </a:p>
          <a:p>
            <a:r>
              <a:rPr lang="ru-RU" dirty="0" smtClean="0"/>
              <a:t>Позволяет изменять сетку в процессе движения агента</a:t>
            </a:r>
          </a:p>
          <a:p>
            <a:r>
              <a:rPr lang="ru-RU" dirty="0" smtClean="0"/>
              <a:t>Движение начальной точки требует переоценки ключей открытого множества</a:t>
            </a:r>
          </a:p>
          <a:p>
            <a:r>
              <a:rPr lang="ru-RU" dirty="0" smtClean="0"/>
              <a:t>Вместо этого к ключам добавляется величина </a:t>
            </a:r>
            <a:r>
              <a:rPr lang="en-US" dirty="0" smtClean="0"/>
              <a:t>k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86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tarLiteAlgorith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7191"/>
            <a:ext cx="4419600" cy="57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0994"/>
            <a:ext cx="7886700" cy="5685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Игровые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9851"/>
            <a:ext cx="7886700" cy="3720122"/>
          </a:xfrm>
        </p:spPr>
        <p:txBody>
          <a:bodyPr/>
          <a:lstStyle/>
          <a:p>
            <a:r>
              <a:rPr lang="ru-RU" dirty="0" smtClean="0"/>
              <a:t>Поиск пути</a:t>
            </a:r>
          </a:p>
          <a:p>
            <a:r>
              <a:rPr lang="en-US" dirty="0" smtClean="0"/>
              <a:t>BSP</a:t>
            </a:r>
          </a:p>
          <a:p>
            <a:r>
              <a:rPr lang="en-US" dirty="0" smtClean="0"/>
              <a:t>Nearest-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AI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162"/>
          </a:xfrm>
        </p:spPr>
        <p:txBody>
          <a:bodyPr/>
          <a:lstStyle/>
          <a:p>
            <a:pPr algn="ctr"/>
            <a:r>
              <a:rPr lang="ru-RU" dirty="0" smtClean="0"/>
              <a:t>Иерархические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66" y="1226288"/>
            <a:ext cx="4779657" cy="2835349"/>
          </a:xfrm>
        </p:spPr>
        <p:txBody>
          <a:bodyPr/>
          <a:lstStyle/>
          <a:p>
            <a:r>
              <a:rPr lang="ru-RU" dirty="0" smtClean="0"/>
              <a:t>Строится иерархия сеток с разным размером ячеек</a:t>
            </a:r>
          </a:p>
          <a:p>
            <a:r>
              <a:rPr lang="ru-RU" dirty="0" smtClean="0"/>
              <a:t>Находит приближение оптимального пути</a:t>
            </a:r>
          </a:p>
          <a:p>
            <a:r>
              <a:rPr lang="en-US" dirty="0" smtClean="0"/>
              <a:t>HPA*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84" y="1152303"/>
            <a:ext cx="2608088" cy="22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" y="0"/>
            <a:ext cx="9031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5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474651"/>
            <a:ext cx="5657850" cy="4003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3498905"/>
            <a:ext cx="4786150" cy="2838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200" y="5457852"/>
            <a:ext cx="453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Полученный путь уточняем в каждой клетке</a:t>
            </a:r>
          </a:p>
          <a:p>
            <a:r>
              <a:rPr lang="ru-RU" dirty="0" smtClean="0"/>
              <a:t>Можно выполнять параллельно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0650" y="37146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 на абстрактном графе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7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Space Partitioning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7760"/>
            <a:ext cx="7886700" cy="5049203"/>
          </a:xfrm>
        </p:spPr>
        <p:txBody>
          <a:bodyPr/>
          <a:lstStyle/>
          <a:p>
            <a:r>
              <a:rPr lang="ru-RU" dirty="0" smtClean="0"/>
              <a:t>Проблема: имеется массив объектов и координаты. Найти какие объекты находятся в этих координатах</a:t>
            </a:r>
          </a:p>
          <a:p>
            <a:r>
              <a:rPr lang="ru-RU" dirty="0" smtClean="0"/>
              <a:t>Простейший вариант – линейный поиск</a:t>
            </a:r>
          </a:p>
          <a:p>
            <a:r>
              <a:rPr lang="ru-RU" dirty="0" smtClean="0"/>
              <a:t>Если объектов много и выполняется часто (каждое движение мыши?) – занимает очень много времени</a:t>
            </a:r>
          </a:p>
          <a:p>
            <a:r>
              <a:rPr lang="ru-RU" dirty="0" smtClean="0"/>
              <a:t>Решение – использование пространственного индекса</a:t>
            </a:r>
          </a:p>
          <a:p>
            <a:r>
              <a:rPr lang="ru-RU" dirty="0" smtClean="0"/>
              <a:t>Обычно – </a:t>
            </a:r>
            <a:r>
              <a:rPr lang="en-US" dirty="0" smtClean="0"/>
              <a:t>space partitioning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06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354"/>
          </a:xfrm>
        </p:spPr>
        <p:txBody>
          <a:bodyPr/>
          <a:lstStyle/>
          <a:p>
            <a:pPr algn="ctr"/>
            <a:r>
              <a:rPr lang="en-US" dirty="0" smtClean="0"/>
              <a:t>Space partitioning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6840"/>
            <a:ext cx="7886700" cy="539496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Основная идея – разбиваем пространство на части и складываем их в структуру данных с быстрым поиском (дерево)</a:t>
            </a:r>
          </a:p>
          <a:p>
            <a:r>
              <a:rPr lang="ru-RU" dirty="0" smtClean="0"/>
              <a:t>Отличаются структурой данных и способом разбиения пространства</a:t>
            </a:r>
          </a:p>
          <a:p>
            <a:r>
              <a:rPr lang="ru-RU" dirty="0" smtClean="0"/>
              <a:t>Применения</a:t>
            </a:r>
          </a:p>
          <a:p>
            <a:pPr lvl="1"/>
            <a:r>
              <a:rPr lang="ru-RU" dirty="0" smtClean="0"/>
              <a:t>Поиск объекта под курсором</a:t>
            </a:r>
          </a:p>
          <a:p>
            <a:pPr lvl="1"/>
            <a:r>
              <a:rPr lang="ru-RU" dirty="0" smtClean="0"/>
              <a:t>Поиск пересечений</a:t>
            </a:r>
            <a:r>
              <a:rPr lang="en-US" dirty="0" smtClean="0"/>
              <a:t>/</a:t>
            </a:r>
            <a:r>
              <a:rPr lang="ru-RU" dirty="0" smtClean="0"/>
              <a:t>столкновений объектов</a:t>
            </a:r>
          </a:p>
          <a:p>
            <a:pPr lvl="1"/>
            <a:r>
              <a:rPr lang="ru-RU" dirty="0" smtClean="0"/>
              <a:t>Поиск ближайших объектов </a:t>
            </a:r>
          </a:p>
          <a:p>
            <a:pPr lvl="1"/>
            <a:r>
              <a:rPr lang="ru-RU" dirty="0" smtClean="0"/>
              <a:t>Отсечение невидимых объектов</a:t>
            </a:r>
          </a:p>
          <a:p>
            <a:pPr lvl="1"/>
            <a:r>
              <a:rPr lang="ru-RU" dirty="0" smtClean="0"/>
              <a:t>Множество неигровых применений</a:t>
            </a:r>
          </a:p>
          <a:p>
            <a:pPr lvl="2"/>
            <a:r>
              <a:rPr lang="ru-RU" dirty="0" smtClean="0"/>
              <a:t>Кластерный анализ</a:t>
            </a:r>
          </a:p>
          <a:p>
            <a:pPr lvl="2"/>
            <a:r>
              <a:rPr lang="ru-RU" dirty="0" smtClean="0"/>
              <a:t>Обработка изображений</a:t>
            </a:r>
          </a:p>
          <a:p>
            <a:pPr lvl="2"/>
            <a:r>
              <a:rPr lang="en-US" dirty="0" smtClean="0"/>
              <a:t>…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033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6821"/>
            <a:ext cx="7886700" cy="2042160"/>
          </a:xfrm>
        </p:spPr>
        <p:txBody>
          <a:bodyPr/>
          <a:lstStyle/>
          <a:p>
            <a:r>
              <a:rPr lang="ru-RU" dirty="0" smtClean="0"/>
              <a:t>У каждого внутреннего узла 4 потомка</a:t>
            </a:r>
          </a:p>
          <a:p>
            <a:r>
              <a:rPr lang="ru-RU" dirty="0" smtClean="0"/>
              <a:t>Разбивает 2</a:t>
            </a:r>
            <a:r>
              <a:rPr lang="en-US" dirty="0" smtClean="0"/>
              <a:t>d</a:t>
            </a:r>
            <a:r>
              <a:rPr lang="ru-RU" dirty="0" smtClean="0"/>
              <a:t>-пространство на 4 прямоугольника</a:t>
            </a:r>
          </a:p>
          <a:p>
            <a:r>
              <a:rPr lang="ru-RU" dirty="0" smtClean="0"/>
              <a:t>Для 3</a:t>
            </a:r>
            <a:r>
              <a:rPr lang="en-US" dirty="0" smtClean="0"/>
              <a:t>d </a:t>
            </a:r>
            <a:r>
              <a:rPr lang="ru-RU" dirty="0" smtClean="0"/>
              <a:t>аналог – </a:t>
            </a:r>
            <a:r>
              <a:rPr lang="en-US" dirty="0" err="1" smtClean="0"/>
              <a:t>octree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7" y="2657475"/>
            <a:ext cx="3753803" cy="37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pPr algn="ctr"/>
            <a:r>
              <a:rPr lang="en-US" dirty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66800"/>
            <a:ext cx="8515350" cy="5859779"/>
          </a:xfrm>
        </p:spPr>
        <p:txBody>
          <a:bodyPr>
            <a:noAutofit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insert(XY p)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boundary.containsPoint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return false; //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Объект не может быть добавлен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// Если есть место, осуществить вставку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QT_NODE_CAPACITY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subdivide();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northEast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southWest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southEast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-&gt;insert(p)) return true;</a:t>
            </a:r>
          </a:p>
          <a:p>
            <a:pPr marL="0" indent="0">
              <a:lnSpc>
                <a:spcPts val="1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return false;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28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144146"/>
            <a:ext cx="7886700" cy="4349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Quad-tree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9160"/>
            <a:ext cx="7886700" cy="56388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(AABB range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Отмена, если диапазон не совпадает с квадрантом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boundary.insersectsAABB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Пустой список</a:t>
            </a:r>
          </a:p>
          <a:p>
            <a:pPr marL="0" indent="0">
              <a:lnSpc>
                <a:spcPts val="1000"/>
              </a:lnSpc>
              <a:buNone/>
            </a:pPr>
            <a:endParaRPr lang="ru-RU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Проверить объекты текущего уровня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p := 0; p &lt;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points.size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 p++){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range.containsPoint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(points[p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6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pointsInRange.append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(points[p]);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null)//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Остановка, если больше нет потомков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Добавить все точки потомков</a:t>
            </a:r>
          </a:p>
          <a:p>
            <a:pPr marL="0" indent="0">
              <a:lnSpc>
                <a:spcPts val="1000"/>
              </a:lnSpc>
              <a:buNone/>
            </a:pPr>
            <a:r>
              <a:rPr lang="ru-RU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northEast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southWest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pointsInRange.appendArray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southEast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queryRange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(range));</a:t>
            </a:r>
          </a:p>
          <a:p>
            <a:pPr marL="0" indent="0">
              <a:lnSpc>
                <a:spcPts val="1000"/>
              </a:lnSpc>
              <a:buNone/>
            </a:pPr>
            <a:endParaRPr lang="en-US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pointsInRange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3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709293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-d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822961"/>
            <a:ext cx="7886700" cy="2301240"/>
          </a:xfrm>
        </p:spPr>
        <p:txBody>
          <a:bodyPr/>
          <a:lstStyle/>
          <a:p>
            <a:r>
              <a:rPr lang="ru-RU" dirty="0" smtClean="0"/>
              <a:t>Бинарное дерево</a:t>
            </a:r>
          </a:p>
          <a:p>
            <a:r>
              <a:rPr lang="ru-RU" dirty="0" smtClean="0"/>
              <a:t>Каждый узел разделяет пространство на 2 части</a:t>
            </a:r>
          </a:p>
          <a:p>
            <a:r>
              <a:rPr lang="ru-RU" dirty="0" smtClean="0"/>
              <a:t>Разделяющая гиперплоскость проводится поочередно вдоль каждой координатной оси (для двумерной – </a:t>
            </a:r>
            <a:r>
              <a:rPr lang="en-US" dirty="0" smtClean="0"/>
              <a:t>x </a:t>
            </a:r>
            <a:r>
              <a:rPr lang="ru-RU" dirty="0" smtClean="0"/>
              <a:t>и у</a:t>
            </a:r>
            <a:r>
              <a:rPr lang="en-US" dirty="0" smtClean="0"/>
              <a:t> </a:t>
            </a:r>
            <a:r>
              <a:rPr lang="ru-RU" dirty="0" smtClean="0"/>
              <a:t>по очереди)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" y="3267075"/>
            <a:ext cx="3316605" cy="3316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7" y="3603307"/>
            <a:ext cx="5076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10" y="45721"/>
            <a:ext cx="7886700" cy="731519"/>
          </a:xfrm>
        </p:spPr>
        <p:txBody>
          <a:bodyPr/>
          <a:lstStyle/>
          <a:p>
            <a:pPr algn="ctr"/>
            <a:r>
              <a:rPr lang="en-US" dirty="0" smtClean="0"/>
              <a:t>R-Tree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777240"/>
            <a:ext cx="7886700" cy="1257300"/>
          </a:xfrm>
        </p:spPr>
        <p:txBody>
          <a:bodyPr/>
          <a:lstStyle/>
          <a:p>
            <a:r>
              <a:rPr lang="ru-RU" dirty="0" smtClean="0"/>
              <a:t>Аналог </a:t>
            </a:r>
            <a:r>
              <a:rPr lang="en-US" dirty="0" smtClean="0"/>
              <a:t>B-Tree</a:t>
            </a:r>
            <a:r>
              <a:rPr lang="ru-RU" dirty="0" smtClean="0"/>
              <a:t>, используемого в индексах БД</a:t>
            </a:r>
          </a:p>
          <a:p>
            <a:r>
              <a:rPr lang="ru-RU" dirty="0" smtClean="0"/>
              <a:t>Представляет собой иерархию прямоугольников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43" y="1807844"/>
            <a:ext cx="5580697" cy="48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315754"/>
            <a:ext cx="7886700" cy="6873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Поиск пути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80" y="1887030"/>
            <a:ext cx="4153639" cy="3270238"/>
          </a:xfrm>
        </p:spPr>
      </p:pic>
    </p:spTree>
    <p:extLst>
      <p:ext uri="{BB962C8B-B14F-4D97-AF65-F5344CB8AC3E}">
        <p14:creationId xmlns:p14="http://schemas.microsoft.com/office/powerpoint/2010/main" val="18868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16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R-Tree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6320"/>
            <a:ext cx="7886700" cy="5140643"/>
          </a:xfrm>
        </p:spPr>
        <p:txBody>
          <a:bodyPr/>
          <a:lstStyle/>
          <a:p>
            <a:r>
              <a:rPr lang="ru-RU" dirty="0" smtClean="0"/>
              <a:t>Сбалансированное дерево поиска</a:t>
            </a:r>
          </a:p>
          <a:p>
            <a:r>
              <a:rPr lang="ru-RU" dirty="0" smtClean="0"/>
              <a:t>В каждом узле не больше </a:t>
            </a:r>
            <a:r>
              <a:rPr lang="en-US" dirty="0" smtClean="0"/>
              <a:t>M </a:t>
            </a:r>
            <a:r>
              <a:rPr lang="ru-RU" dirty="0" smtClean="0"/>
              <a:t>значений</a:t>
            </a:r>
            <a:endParaRPr lang="en-US" dirty="0" smtClean="0"/>
          </a:p>
          <a:p>
            <a:r>
              <a:rPr lang="ru-RU" dirty="0" smtClean="0"/>
              <a:t>В каждом промежуточном узле кроме корня не меньше </a:t>
            </a:r>
            <a:r>
              <a:rPr lang="en-US" dirty="0" smtClean="0"/>
              <a:t>m </a:t>
            </a:r>
            <a:r>
              <a:rPr lang="ru-RU" dirty="0" smtClean="0"/>
              <a:t>значений</a:t>
            </a:r>
            <a:endParaRPr lang="en-US" dirty="0" smtClean="0"/>
          </a:p>
          <a:p>
            <a:r>
              <a:rPr lang="ru-RU" dirty="0" smtClean="0"/>
              <a:t>В корне не меньше 2 значений(если он  не единственный узел в дереве)</a:t>
            </a:r>
            <a:endParaRPr lang="en-US" dirty="0" smtClean="0"/>
          </a:p>
          <a:p>
            <a:r>
              <a:rPr lang="ru-RU" dirty="0" smtClean="0"/>
              <a:t>Все листья имеют одинаковую глубину</a:t>
            </a:r>
            <a:endParaRPr lang="en-US" dirty="0" smtClean="0"/>
          </a:p>
          <a:p>
            <a:r>
              <a:rPr lang="ru-RU" dirty="0" smtClean="0"/>
              <a:t>Значение в узле представляют собой описывающий прямоугольник для потомков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499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0" y="235587"/>
            <a:ext cx="511683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B-Tree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" y="128587"/>
            <a:ext cx="3028950" cy="652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6660" y="944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8520" y="944880"/>
            <a:ext cx="5631180" cy="5585460"/>
          </a:xfrm>
        </p:spPr>
        <p:txBody>
          <a:bodyPr>
            <a:normAutofit/>
          </a:bodyPr>
          <a:lstStyle/>
          <a:p>
            <a:r>
              <a:rPr lang="ru-RU" dirty="0" smtClean="0"/>
              <a:t>Если количество элементов в узле не превышено, добавить новый</a:t>
            </a:r>
          </a:p>
          <a:p>
            <a:r>
              <a:rPr lang="ru-RU" dirty="0" smtClean="0"/>
              <a:t>Иначе разделить узел, медиана остается в родительском узле, остальные значения помещаются в потомков</a:t>
            </a:r>
          </a:p>
          <a:p>
            <a:r>
              <a:rPr lang="ru-RU" dirty="0" smtClean="0"/>
              <a:t>Может потребовать </a:t>
            </a:r>
            <a:r>
              <a:rPr lang="ru-RU" dirty="0" smtClean="0"/>
              <a:t>разделения </a:t>
            </a:r>
            <a:r>
              <a:rPr lang="ru-RU" dirty="0" smtClean="0"/>
              <a:t>родител</a:t>
            </a:r>
            <a:r>
              <a:rPr lang="ru-RU" dirty="0"/>
              <a:t>ь</a:t>
            </a:r>
            <a:r>
              <a:rPr lang="ru-RU" dirty="0" smtClean="0"/>
              <a:t>ского узла </a:t>
            </a:r>
            <a:r>
              <a:rPr lang="ru-RU" dirty="0" err="1" smtClean="0"/>
              <a:t>итд</a:t>
            </a:r>
            <a:r>
              <a:rPr lang="ru-RU" dirty="0"/>
              <a:t> </a:t>
            </a:r>
            <a:r>
              <a:rPr lang="ru-RU" dirty="0" smtClean="0"/>
              <a:t>до достижения сбалансированного состояния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53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Модификации </a:t>
            </a:r>
            <a:r>
              <a:rPr lang="en-US" dirty="0" smtClean="0"/>
              <a:t>R-</a:t>
            </a:r>
            <a:r>
              <a:rPr lang="ru-RU" dirty="0" smtClean="0"/>
              <a:t>деревьев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0620"/>
            <a:ext cx="7886700" cy="5026343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 smtClean="0"/>
              <a:t>*</a:t>
            </a:r>
            <a:r>
              <a:rPr lang="en-US" dirty="0" smtClean="0"/>
              <a:t>-tree</a:t>
            </a:r>
          </a:p>
          <a:p>
            <a:pPr lvl="1"/>
            <a:r>
              <a:rPr lang="ru-RU" dirty="0" smtClean="0"/>
              <a:t>Содержит точки и прямоугольники</a:t>
            </a:r>
            <a:endParaRPr lang="ru-RU" dirty="0" smtClean="0"/>
          </a:p>
          <a:p>
            <a:r>
              <a:rPr lang="en-US" dirty="0" smtClean="0"/>
              <a:t>SS-tree</a:t>
            </a:r>
            <a:endParaRPr lang="en-US" dirty="0" smtClean="0"/>
          </a:p>
          <a:p>
            <a:pPr lvl="1"/>
            <a:r>
              <a:rPr lang="ru-RU" dirty="0" smtClean="0"/>
              <a:t>Содержит круги вместо прямоугольников</a:t>
            </a:r>
          </a:p>
          <a:p>
            <a:r>
              <a:rPr lang="en-US" dirty="0" smtClean="0"/>
              <a:t>SR-tree</a:t>
            </a:r>
          </a:p>
          <a:p>
            <a:pPr lvl="1"/>
            <a:r>
              <a:rPr lang="ru-RU" dirty="0" smtClean="0"/>
              <a:t>Содержит и круги и прямоугольники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14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054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Граф пути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5941"/>
            <a:ext cx="7886700" cy="3684032"/>
          </a:xfrm>
        </p:spPr>
        <p:txBody>
          <a:bodyPr/>
          <a:lstStyle/>
          <a:p>
            <a:r>
              <a:rPr lang="ru-RU" dirty="0" smtClean="0"/>
              <a:t>Матрица проходимости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-1 -1 -1  </a:t>
            </a:r>
            <a:r>
              <a:rPr lang="ru-RU" b="1" dirty="0" smtClean="0">
                <a:solidFill>
                  <a:srgbClr val="FFFF00"/>
                </a:solidFill>
              </a:rPr>
              <a:t>2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-1 -1 -1 -1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-1 -1 -1 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b="1" dirty="0" smtClean="0">
                <a:solidFill>
                  <a:srgbClr val="92D050"/>
                </a:solidFill>
              </a:rPr>
              <a:t>2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-1 -1 -1 -1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1  1  3  </a:t>
            </a:r>
            <a:r>
              <a:rPr lang="ru-RU" b="1" dirty="0" smtClean="0">
                <a:solidFill>
                  <a:srgbClr val="92D050"/>
                </a:solidFill>
              </a:rPr>
              <a:t>2  3  1 </a:t>
            </a:r>
            <a:r>
              <a:rPr lang="ru-RU" dirty="0" smtClean="0">
                <a:solidFill>
                  <a:srgbClr val="FF0000"/>
                </a:solidFill>
              </a:rPr>
              <a:t>-1 -1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</a:t>
            </a:r>
            <a:r>
              <a:rPr lang="ru-RU" dirty="0" smtClean="0">
                <a:solidFill>
                  <a:srgbClr val="92D050"/>
                </a:solidFill>
              </a:rPr>
              <a:t> 1 </a:t>
            </a:r>
            <a:r>
              <a:rPr lang="ru-RU" dirty="0" smtClean="0">
                <a:solidFill>
                  <a:srgbClr val="FF0000"/>
                </a:solidFill>
              </a:rPr>
              <a:t>-1 -1 -1  </a:t>
            </a:r>
            <a:r>
              <a:rPr lang="ru-RU" b="1" dirty="0" smtClean="0">
                <a:solidFill>
                  <a:srgbClr val="92D050"/>
                </a:solidFill>
              </a:rPr>
              <a:t>1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92D050"/>
                </a:solidFill>
              </a:rPr>
              <a:t>1  1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-1  </a:t>
            </a:r>
            <a:r>
              <a:rPr lang="ru-RU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 -1 -1 -1  </a:t>
            </a:r>
            <a:r>
              <a:rPr lang="ru-RU" b="1" dirty="0" smtClean="0">
                <a:solidFill>
                  <a:srgbClr val="FFFF00"/>
                </a:solidFill>
              </a:rPr>
              <a:t>1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-1 -1 </a:t>
            </a:r>
          </a:p>
          <a:p>
            <a:pPr marL="0" indent="0">
              <a:buNone/>
            </a:pPr>
            <a:r>
              <a:rPr lang="ru-RU" dirty="0" smtClean="0"/>
              <a:t>Соответствует графу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03" y="4766372"/>
            <a:ext cx="3880219" cy="20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8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Волновой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5166360"/>
          </a:xfrm>
        </p:spPr>
        <p:txBody>
          <a:bodyPr/>
          <a:lstStyle/>
          <a:p>
            <a:r>
              <a:rPr lang="ru-RU" dirty="0" smtClean="0"/>
              <a:t>Поиск пути на графе в ширину</a:t>
            </a:r>
          </a:p>
          <a:p>
            <a:r>
              <a:rPr lang="ru-RU" dirty="0" smtClean="0"/>
              <a:t>Не учитывает вес ребер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35" y="2492626"/>
            <a:ext cx="5134130" cy="37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Волновой алгоритм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7640" y="1623061"/>
            <a:ext cx="8515350" cy="255454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ЦИКЛ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ДЛЯ</a:t>
            </a:r>
            <a:r>
              <a:rPr kumimoji="0" lang="ru-RU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каждой ячейки, помеченной числом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КЦ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:=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ПОКА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(финишная ячейка не помечена)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(есть возможность распространения волны)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9260"/>
            <a:ext cx="7886700" cy="3086099"/>
          </a:xfrm>
        </p:spPr>
        <p:txBody>
          <a:bodyPr/>
          <a:lstStyle/>
          <a:p>
            <a:r>
              <a:rPr lang="ru-RU" dirty="0" smtClean="0"/>
              <a:t>Учитывает веса ребер</a:t>
            </a:r>
          </a:p>
          <a:p>
            <a:r>
              <a:rPr lang="ru-RU" dirty="0" smtClean="0"/>
              <a:t>Веса ребер должны быть положительны (обычно, расстояния положительны)</a:t>
            </a:r>
          </a:p>
          <a:p>
            <a:r>
              <a:rPr lang="ru-RU" dirty="0" smtClean="0"/>
              <a:t>Использует жадную стратегию</a:t>
            </a:r>
          </a:p>
          <a:p>
            <a:r>
              <a:rPr lang="en-US" dirty="0" smtClean="0"/>
              <a:t>O(</a:t>
            </a:r>
            <a:r>
              <a:rPr lang="en-US" i="1" dirty="0" smtClean="0"/>
              <a:t>m</a:t>
            </a:r>
            <a:r>
              <a:rPr lang="en-US" dirty="0" smtClean="0"/>
              <a:t>+</a:t>
            </a:r>
            <a:r>
              <a:rPr lang="en-US" i="1" dirty="0" smtClean="0"/>
              <a:t>n</a:t>
            </a:r>
            <a:r>
              <a:rPr lang="en-US" dirty="0" smtClean="0"/>
              <a:t>log</a:t>
            </a:r>
            <a:r>
              <a:rPr lang="en-US" i="1" dirty="0" smtClean="0"/>
              <a:t>n</a:t>
            </a:r>
            <a:r>
              <a:rPr lang="en-US" dirty="0" smtClean="0"/>
              <a:t>)  </a:t>
            </a:r>
            <a:r>
              <a:rPr lang="ru-RU" dirty="0" smtClean="0"/>
              <a:t>в лучшем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64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1210125"/>
            <a:ext cx="9144000" cy="51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</p:spPr>
        <p:txBody>
          <a:bodyPr/>
          <a:lstStyle/>
          <a:p>
            <a:pPr algn="ctr"/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" y="1376362"/>
            <a:ext cx="86582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803</Words>
  <Application>Microsoft Office PowerPoint</Application>
  <PresentationFormat>On-screen Show (4:3)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 Алгоритмы в играх</vt:lpstr>
      <vt:lpstr>Игровые алгоритмы</vt:lpstr>
      <vt:lpstr>Поиск пути</vt:lpstr>
      <vt:lpstr>Граф пути</vt:lpstr>
      <vt:lpstr>Волновой алгоритм</vt:lpstr>
      <vt:lpstr>Волновой алгоритм</vt:lpstr>
      <vt:lpstr>Алгоритм Дейкстры</vt:lpstr>
      <vt:lpstr>Алгоритм Дейкстры</vt:lpstr>
      <vt:lpstr>Алгоритм Дейкстры</vt:lpstr>
      <vt:lpstr>Алгоритм A*</vt:lpstr>
      <vt:lpstr>Алгоритм A*</vt:lpstr>
      <vt:lpstr>Алгоритм A*</vt:lpstr>
      <vt:lpstr>Модификации A*</vt:lpstr>
      <vt:lpstr>Jump-Point Search</vt:lpstr>
      <vt:lpstr>Динамический поиск пути</vt:lpstr>
      <vt:lpstr>LPA*</vt:lpstr>
      <vt:lpstr>PowerPoint Presentation</vt:lpstr>
      <vt:lpstr>D*-Lite</vt:lpstr>
      <vt:lpstr>PowerPoint Presentation</vt:lpstr>
      <vt:lpstr>Иерархические алгоритмы</vt:lpstr>
      <vt:lpstr>PowerPoint Presentation</vt:lpstr>
      <vt:lpstr>PowerPoint Presentation</vt:lpstr>
      <vt:lpstr>Space Partitioning</vt:lpstr>
      <vt:lpstr>Space partitioning</vt:lpstr>
      <vt:lpstr>Quad-tree</vt:lpstr>
      <vt:lpstr>Quad-tree</vt:lpstr>
      <vt:lpstr>Quad-tree</vt:lpstr>
      <vt:lpstr>k-d дерево</vt:lpstr>
      <vt:lpstr>R-Tree</vt:lpstr>
      <vt:lpstr>R-Tree</vt:lpstr>
      <vt:lpstr>B-Tree</vt:lpstr>
      <vt:lpstr>Модификации R-деревьев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в играх</dc:title>
  <dc:creator>sergey</dc:creator>
  <cp:lastModifiedBy>sergey</cp:lastModifiedBy>
  <cp:revision>35</cp:revision>
  <dcterms:created xsi:type="dcterms:W3CDTF">2013-12-01T12:24:22Z</dcterms:created>
  <dcterms:modified xsi:type="dcterms:W3CDTF">2013-12-09T16:49:07Z</dcterms:modified>
</cp:coreProperties>
</file>