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1" r:id="rId15"/>
    <p:sldId id="269" r:id="rId16"/>
    <p:sldId id="270" r:id="rId17"/>
    <p:sldId id="271" r:id="rId18"/>
    <p:sldId id="272" r:id="rId19"/>
    <p:sldId id="273" r:id="rId20"/>
    <p:sldId id="29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89" r:id="rId44"/>
    <p:sldId id="290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59900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0382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0772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02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37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058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924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844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0855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7957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434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64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469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8537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1019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339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332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649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680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116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023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22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5905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2647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3803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777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85417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256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885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34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40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85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389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292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96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939249"/>
            <a:ext cx="7772400" cy="71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000"/>
              <a:t>Серверная часть социальных игр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Лекция VII</a:t>
            </a:r>
          </a:p>
        </p:txBody>
      </p:sp>
      <p:sp>
        <p:nvSpPr>
          <p:cNvPr id="25" name="Shape 25"/>
          <p:cNvSpPr/>
          <p:nvPr/>
        </p:nvSpPr>
        <p:spPr>
          <a:xfrm>
            <a:off x="3158687" y="352787"/>
            <a:ext cx="2570649" cy="25706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5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Легковесные веб-серверы	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68700"/>
            <a:ext cx="8229600" cy="529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Сервер как правило организуется с использованием лекговесных веб-серверов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thin (ruby), jetty (java) и т.п.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Преимущества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Простота программирования (как правило, однопоточны)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Малый расход ресурсов (можно запустить много)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Хорошо соответсвуют идеологии let it crash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05025" y="1676400"/>
            <a:ext cx="7430100" cy="1137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87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Структура системы</a:t>
            </a:r>
          </a:p>
        </p:txBody>
      </p:sp>
      <p:sp>
        <p:nvSpPr>
          <p:cNvPr id="98" name="Shape 98"/>
          <p:cNvSpPr/>
          <p:nvPr/>
        </p:nvSpPr>
        <p:spPr>
          <a:xfrm>
            <a:off x="7885725" y="1773700"/>
            <a:ext cx="1108400" cy="9144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dirty="0"/>
              <a:t>watchdog</a:t>
            </a:r>
          </a:p>
        </p:txBody>
      </p:sp>
      <p:sp>
        <p:nvSpPr>
          <p:cNvPr id="99" name="Shape 99"/>
          <p:cNvSpPr/>
          <p:nvPr/>
        </p:nvSpPr>
        <p:spPr>
          <a:xfrm>
            <a:off x="4556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buNone/>
            </a:pPr>
            <a:r>
              <a:rPr lang="en" dirty="0"/>
              <a:t>Сервер:port</a:t>
            </a:r>
          </a:p>
        </p:txBody>
      </p:sp>
      <p:sp>
        <p:nvSpPr>
          <p:cNvPr id="100" name="Shape 100"/>
          <p:cNvSpPr/>
          <p:nvPr/>
        </p:nvSpPr>
        <p:spPr>
          <a:xfrm>
            <a:off x="18582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Сервер:port</a:t>
            </a:r>
          </a:p>
        </p:txBody>
      </p:sp>
      <p:sp>
        <p:nvSpPr>
          <p:cNvPr id="101" name="Shape 101"/>
          <p:cNvSpPr/>
          <p:nvPr/>
        </p:nvSpPr>
        <p:spPr>
          <a:xfrm>
            <a:off x="32608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Сервер:port</a:t>
            </a:r>
          </a:p>
        </p:txBody>
      </p:sp>
      <p:sp>
        <p:nvSpPr>
          <p:cNvPr id="102" name="Shape 102"/>
          <p:cNvSpPr/>
          <p:nvPr/>
        </p:nvSpPr>
        <p:spPr>
          <a:xfrm>
            <a:off x="46634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Сервер:port</a:t>
            </a:r>
          </a:p>
        </p:txBody>
      </p:sp>
      <p:sp>
        <p:nvSpPr>
          <p:cNvPr id="103" name="Shape 103"/>
          <p:cNvSpPr/>
          <p:nvPr/>
        </p:nvSpPr>
        <p:spPr>
          <a:xfrm>
            <a:off x="60660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Сервер:port</a:t>
            </a:r>
          </a:p>
        </p:txBody>
      </p:sp>
      <p:sp>
        <p:nvSpPr>
          <p:cNvPr id="104" name="Shape 104"/>
          <p:cNvSpPr/>
          <p:nvPr/>
        </p:nvSpPr>
        <p:spPr>
          <a:xfrm>
            <a:off x="2657175" y="3696400"/>
            <a:ext cx="3079800" cy="12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Load Balancer: Port</a:t>
            </a:r>
          </a:p>
        </p:txBody>
      </p:sp>
      <p:cxnSp>
        <p:nvCxnSpPr>
          <p:cNvPr id="105" name="Shape 105"/>
          <p:cNvCxnSpPr>
            <a:stCxn id="104" idx="0"/>
            <a:endCxn id="99" idx="2"/>
          </p:cNvCxnSpPr>
          <p:nvPr/>
        </p:nvCxnSpPr>
        <p:spPr>
          <a:xfrm rot="10800000">
            <a:off x="1066725" y="2688100"/>
            <a:ext cx="3130349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" name="Shape 106"/>
          <p:cNvCxnSpPr>
            <a:stCxn id="104" idx="0"/>
            <a:endCxn id="100" idx="2"/>
          </p:cNvCxnSpPr>
          <p:nvPr/>
        </p:nvCxnSpPr>
        <p:spPr>
          <a:xfrm rot="10800000">
            <a:off x="2469325" y="2688100"/>
            <a:ext cx="1727749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" name="Shape 107"/>
          <p:cNvCxnSpPr>
            <a:stCxn id="104" idx="0"/>
            <a:endCxn id="101" idx="2"/>
          </p:cNvCxnSpPr>
          <p:nvPr/>
        </p:nvCxnSpPr>
        <p:spPr>
          <a:xfrm rot="10800000">
            <a:off x="3871925" y="2688100"/>
            <a:ext cx="325149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" name="Shape 108"/>
          <p:cNvCxnSpPr>
            <a:stCxn id="104" idx="0"/>
            <a:endCxn id="102" idx="2"/>
          </p:cNvCxnSpPr>
          <p:nvPr/>
        </p:nvCxnSpPr>
        <p:spPr>
          <a:xfrm rot="10800000" flipH="1">
            <a:off x="4197075" y="2688100"/>
            <a:ext cx="1077450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>
            <a:stCxn id="104" idx="0"/>
            <a:endCxn id="103" idx="2"/>
          </p:cNvCxnSpPr>
          <p:nvPr/>
        </p:nvCxnSpPr>
        <p:spPr>
          <a:xfrm rot="10800000" flipH="1">
            <a:off x="4197075" y="2688100"/>
            <a:ext cx="2480050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" name="Shape 110"/>
          <p:cNvCxnSpPr>
            <a:stCxn id="98" idx="2"/>
            <a:endCxn id="96" idx="3"/>
          </p:cNvCxnSpPr>
          <p:nvPr/>
        </p:nvCxnSpPr>
        <p:spPr>
          <a:xfrm flipH="1">
            <a:off x="7635125" y="2230900"/>
            <a:ext cx="250600" cy="141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1" name="Shape 111"/>
          <p:cNvSpPr/>
          <p:nvPr/>
        </p:nvSpPr>
        <p:spPr>
          <a:xfrm>
            <a:off x="2778825" y="5619675"/>
            <a:ext cx="2836511" cy="1077191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/>
              <a:t>Внешний Мир</a:t>
            </a:r>
          </a:p>
        </p:txBody>
      </p:sp>
      <p:cxnSp>
        <p:nvCxnSpPr>
          <p:cNvPr id="112" name="Shape 112"/>
          <p:cNvCxnSpPr>
            <a:stCxn id="111" idx="3"/>
            <a:endCxn id="104" idx="2"/>
          </p:cNvCxnSpPr>
          <p:nvPr/>
        </p:nvCxnSpPr>
        <p:spPr>
          <a:xfrm rot="10800000">
            <a:off x="4197075" y="4987900"/>
            <a:ext cx="5" cy="69336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4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Балансировка нагрузки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378350"/>
            <a:ext cx="8229600" cy="518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Стандартное ПО: HAProxy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Взаимодействует с процессами через http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Высокая производительность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Гибкие настройки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Веб-интерфейс</a:t>
            </a:r>
          </a:p>
          <a:p>
            <a:endParaRPr lang="en" dirty="0"/>
          </a:p>
        </p:txBody>
      </p:sp>
      <p:sp>
        <p:nvSpPr>
          <p:cNvPr id="119" name="Shape 119"/>
          <p:cNvSpPr/>
          <p:nvPr/>
        </p:nvSpPr>
        <p:spPr>
          <a:xfrm>
            <a:off x="1377839" y="3615589"/>
            <a:ext cx="7018016" cy="29521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0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Wаtchdog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420525"/>
            <a:ext cx="8229600" cy="514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Относительно несложно реализовать самостоятельно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существует множество готовых решений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god (ruby</a:t>
            </a:r>
            <a:r>
              <a:rPr lang="en" dirty="0" smtClean="0"/>
              <a:t>), monit, </a:t>
            </a:r>
            <a:r>
              <a:rPr lang="ru-RU" dirty="0" smtClean="0"/>
              <a:t>и т.д.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Функционал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Убедиться что процесс существует, не завис, если нужно перезапустить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Убедиться что процесс потребляет не больше предела системных ресурсов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Оповещать о проблемах (jabber,sms итп)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3"/>
            <a:ext cx="8229600" cy="515090"/>
          </a:xfrm>
        </p:spPr>
        <p:txBody>
          <a:bodyPr/>
          <a:lstStyle/>
          <a:p>
            <a:pPr algn="ctr"/>
            <a:r>
              <a:rPr lang="en-US" dirty="0" smtClean="0"/>
              <a:t>Watchdog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0" y="932468"/>
            <a:ext cx="878205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060" y="551663"/>
            <a:ext cx="578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Файл конфигурации </a:t>
            </a:r>
            <a:r>
              <a:rPr lang="en-US" sz="2400" dirty="0" smtClean="0"/>
              <a:t>(</a:t>
            </a:r>
            <a:r>
              <a:rPr lang="en-US" sz="2400" dirty="0" err="1" smtClean="0"/>
              <a:t>monit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143190" y="5760686"/>
            <a:ext cx="7189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Также применяется для управления процессами</a:t>
            </a:r>
            <a:endParaRPr lang="ru-RU" sz="2400" dirty="0"/>
          </a:p>
        </p:txBody>
      </p:sp>
      <p:sp>
        <p:nvSpPr>
          <p:cNvPr id="8" name="Rectangle 7"/>
          <p:cNvSpPr/>
          <p:nvPr/>
        </p:nvSpPr>
        <p:spPr>
          <a:xfrm>
            <a:off x="306060" y="6222351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god restart &lt;</a:t>
            </a:r>
            <a:r>
              <a:rPr lang="en-US" dirty="0" err="1" smtClean="0"/>
              <a:t>group_name</a:t>
            </a:r>
            <a:r>
              <a:rPr lang="en-US" dirty="0" smtClean="0"/>
              <a:t>&gt;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24" y="2565076"/>
            <a:ext cx="6437466" cy="29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7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35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Структура системы v2</a:t>
            </a:r>
          </a:p>
        </p:txBody>
      </p:sp>
      <p:sp>
        <p:nvSpPr>
          <p:cNvPr id="131" name="Shape 131"/>
          <p:cNvSpPr/>
          <p:nvPr/>
        </p:nvSpPr>
        <p:spPr>
          <a:xfrm>
            <a:off x="205025" y="1676400"/>
            <a:ext cx="7430100" cy="1137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079725" y="1773700"/>
            <a:ext cx="914400" cy="9144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God</a:t>
            </a:r>
          </a:p>
        </p:txBody>
      </p:sp>
      <p:sp>
        <p:nvSpPr>
          <p:cNvPr id="133" name="Shape 133"/>
          <p:cNvSpPr/>
          <p:nvPr/>
        </p:nvSpPr>
        <p:spPr>
          <a:xfrm>
            <a:off x="4556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buNone/>
            </a:pPr>
            <a:r>
              <a:rPr lang="en" dirty="0"/>
              <a:t>thin: 9601</a:t>
            </a:r>
          </a:p>
        </p:txBody>
      </p:sp>
      <p:sp>
        <p:nvSpPr>
          <p:cNvPr id="134" name="Shape 134"/>
          <p:cNvSpPr/>
          <p:nvPr/>
        </p:nvSpPr>
        <p:spPr>
          <a:xfrm>
            <a:off x="18582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thin: </a:t>
            </a:r>
            <a:r>
              <a:rPr lang="en" dirty="0" smtClean="0"/>
              <a:t>9602</a:t>
            </a:r>
            <a:endParaRPr lang="en" dirty="0"/>
          </a:p>
        </p:txBody>
      </p:sp>
      <p:sp>
        <p:nvSpPr>
          <p:cNvPr id="135" name="Shape 135"/>
          <p:cNvSpPr/>
          <p:nvPr/>
        </p:nvSpPr>
        <p:spPr>
          <a:xfrm>
            <a:off x="32608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thin: </a:t>
            </a:r>
            <a:r>
              <a:rPr lang="en" dirty="0" smtClean="0"/>
              <a:t>9603</a:t>
            </a:r>
            <a:endParaRPr lang="en" dirty="0"/>
          </a:p>
        </p:txBody>
      </p:sp>
      <p:sp>
        <p:nvSpPr>
          <p:cNvPr id="136" name="Shape 136"/>
          <p:cNvSpPr/>
          <p:nvPr/>
        </p:nvSpPr>
        <p:spPr>
          <a:xfrm>
            <a:off x="46634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...</a:t>
            </a:r>
          </a:p>
        </p:txBody>
      </p:sp>
      <p:sp>
        <p:nvSpPr>
          <p:cNvPr id="137" name="Shape 137"/>
          <p:cNvSpPr/>
          <p:nvPr/>
        </p:nvSpPr>
        <p:spPr>
          <a:xfrm>
            <a:off x="6066025" y="1773700"/>
            <a:ext cx="12222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thin: 9601+n</a:t>
            </a:r>
          </a:p>
        </p:txBody>
      </p:sp>
      <p:sp>
        <p:nvSpPr>
          <p:cNvPr id="138" name="Shape 138"/>
          <p:cNvSpPr/>
          <p:nvPr/>
        </p:nvSpPr>
        <p:spPr>
          <a:xfrm>
            <a:off x="2657175" y="3696400"/>
            <a:ext cx="3079800" cy="55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HaProxy</a:t>
            </a:r>
          </a:p>
        </p:txBody>
      </p:sp>
      <p:cxnSp>
        <p:nvCxnSpPr>
          <p:cNvPr id="139" name="Shape 139"/>
          <p:cNvCxnSpPr>
            <a:stCxn id="138" idx="0"/>
            <a:endCxn id="133" idx="2"/>
          </p:cNvCxnSpPr>
          <p:nvPr/>
        </p:nvCxnSpPr>
        <p:spPr>
          <a:xfrm rot="10800000">
            <a:off x="1066725" y="2688100"/>
            <a:ext cx="3130349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0" name="Shape 140"/>
          <p:cNvCxnSpPr>
            <a:stCxn id="138" idx="0"/>
            <a:endCxn id="134" idx="2"/>
          </p:cNvCxnSpPr>
          <p:nvPr/>
        </p:nvCxnSpPr>
        <p:spPr>
          <a:xfrm rot="10800000">
            <a:off x="2469325" y="2688100"/>
            <a:ext cx="1727749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>
            <a:stCxn id="138" idx="0"/>
            <a:endCxn id="135" idx="2"/>
          </p:cNvCxnSpPr>
          <p:nvPr/>
        </p:nvCxnSpPr>
        <p:spPr>
          <a:xfrm rot="10800000">
            <a:off x="3871925" y="2688100"/>
            <a:ext cx="325149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38" idx="0"/>
            <a:endCxn id="136" idx="2"/>
          </p:cNvCxnSpPr>
          <p:nvPr/>
        </p:nvCxnSpPr>
        <p:spPr>
          <a:xfrm rot="10800000" flipH="1">
            <a:off x="4197075" y="2688100"/>
            <a:ext cx="1077450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38" idx="0"/>
            <a:endCxn id="137" idx="2"/>
          </p:cNvCxnSpPr>
          <p:nvPr/>
        </p:nvCxnSpPr>
        <p:spPr>
          <a:xfrm rot="10800000" flipH="1">
            <a:off x="4197075" y="2688100"/>
            <a:ext cx="2480050" cy="100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stCxn id="132" idx="2"/>
            <a:endCxn id="131" idx="3"/>
          </p:cNvCxnSpPr>
          <p:nvPr/>
        </p:nvCxnSpPr>
        <p:spPr>
          <a:xfrm flipH="1">
            <a:off x="7635125" y="2230900"/>
            <a:ext cx="444599" cy="141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5" name="Shape 145"/>
          <p:cNvSpPr/>
          <p:nvPr/>
        </p:nvSpPr>
        <p:spPr>
          <a:xfrm>
            <a:off x="2778825" y="5619675"/>
            <a:ext cx="2836511" cy="1077191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Внешний Мир</a:t>
            </a:r>
          </a:p>
        </p:txBody>
      </p:sp>
      <p:cxnSp>
        <p:nvCxnSpPr>
          <p:cNvPr id="146" name="Shape 146"/>
          <p:cNvCxnSpPr>
            <a:stCxn id="145" idx="3"/>
            <a:endCxn id="138" idx="2"/>
          </p:cNvCxnSpPr>
          <p:nvPr/>
        </p:nvCxnSpPr>
        <p:spPr>
          <a:xfrm rot="10800000">
            <a:off x="4197075" y="4251400"/>
            <a:ext cx="5" cy="142986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7" name="Shape 147"/>
          <p:cNvSpPr/>
          <p:nvPr/>
        </p:nvSpPr>
        <p:spPr>
          <a:xfrm>
            <a:off x="2657175" y="4447700"/>
            <a:ext cx="3079800" cy="55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nginx : 80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Реальный мир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336175"/>
            <a:ext cx="8229600" cy="439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Один компьютер не способен справиться с нагрузкой</a:t>
            </a:r>
          </a:p>
          <a:p>
            <a:pPr lvl="0" rtl="0">
              <a:buNone/>
            </a:pPr>
            <a:r>
              <a:rPr lang="en"/>
              <a:t>Множество серверов можно организовать по-разному</a:t>
            </a:r>
          </a:p>
          <a:p>
            <a:pPr marL="9144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 древовидную структуру</a:t>
            </a:r>
          </a:p>
          <a:p>
            <a:pPr marL="9144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Линейно</a:t>
            </a:r>
          </a:p>
          <a:p>
            <a:pPr marL="9144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Смешанным способом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0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Независимые серверы</a:t>
            </a:r>
          </a:p>
        </p:txBody>
      </p:sp>
      <p:sp>
        <p:nvSpPr>
          <p:cNvPr id="159" name="Shape 159"/>
          <p:cNvSpPr/>
          <p:nvPr/>
        </p:nvSpPr>
        <p:spPr>
          <a:xfrm>
            <a:off x="3298637" y="1224850"/>
            <a:ext cx="2647800" cy="914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Клиент</a:t>
            </a:r>
          </a:p>
        </p:txBody>
      </p:sp>
      <p:sp>
        <p:nvSpPr>
          <p:cNvPr id="160" name="Shape 160"/>
          <p:cNvSpPr/>
          <p:nvPr/>
        </p:nvSpPr>
        <p:spPr>
          <a:xfrm>
            <a:off x="228600" y="3334250"/>
            <a:ext cx="2825100" cy="3174875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235300" y="3356600"/>
            <a:ext cx="2774500" cy="3130175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217100" y="3378950"/>
            <a:ext cx="2774500" cy="3130175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5432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01285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67137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32990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361912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020437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678962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337487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306437" y="57212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964962" y="57212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623487" y="57212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282012" y="57212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75" name="Shape 175"/>
          <p:cNvCxnSpPr>
            <a:stCxn id="159" idx="2"/>
          </p:cNvCxnSpPr>
          <p:nvPr/>
        </p:nvCxnSpPr>
        <p:spPr>
          <a:xfrm>
            <a:off x="4622537" y="2139250"/>
            <a:ext cx="17100" cy="1599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6" name="Shape 176"/>
          <p:cNvSpPr/>
          <p:nvPr/>
        </p:nvSpPr>
        <p:spPr>
          <a:xfrm>
            <a:off x="624225" y="3789200"/>
            <a:ext cx="1877699" cy="749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nginx/haproxy</a:t>
            </a:r>
          </a:p>
        </p:txBody>
      </p:sp>
      <p:sp>
        <p:nvSpPr>
          <p:cNvPr id="177" name="Shape 177"/>
          <p:cNvSpPr/>
          <p:nvPr/>
        </p:nvSpPr>
        <p:spPr>
          <a:xfrm>
            <a:off x="3633150" y="3789200"/>
            <a:ext cx="1877699" cy="749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nginx/haproxy</a:t>
            </a:r>
          </a:p>
        </p:txBody>
      </p:sp>
      <p:sp>
        <p:nvSpPr>
          <p:cNvPr id="178" name="Shape 178"/>
          <p:cNvSpPr/>
          <p:nvPr/>
        </p:nvSpPr>
        <p:spPr>
          <a:xfrm>
            <a:off x="6603000" y="3823500"/>
            <a:ext cx="1877699" cy="749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nginx/haproxy</a:t>
            </a:r>
          </a:p>
        </p:txBody>
      </p:sp>
      <p:cxnSp>
        <p:nvCxnSpPr>
          <p:cNvPr id="179" name="Shape 179"/>
          <p:cNvCxnSpPr>
            <a:stCxn id="176" idx="2"/>
            <a:endCxn id="163" idx="0"/>
          </p:cNvCxnSpPr>
          <p:nvPr/>
        </p:nvCxnSpPr>
        <p:spPr>
          <a:xfrm flipH="1">
            <a:off x="630174" y="4538299"/>
            <a:ext cx="932899" cy="11826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0" name="Shape 180"/>
          <p:cNvCxnSpPr>
            <a:endCxn id="164" idx="0"/>
          </p:cNvCxnSpPr>
          <p:nvPr/>
        </p:nvCxnSpPr>
        <p:spPr>
          <a:xfrm flipH="1">
            <a:off x="1288699" y="4531425"/>
            <a:ext cx="280200" cy="118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1" name="Shape 181"/>
          <p:cNvCxnSpPr>
            <a:endCxn id="165" idx="0"/>
          </p:cNvCxnSpPr>
          <p:nvPr/>
        </p:nvCxnSpPr>
        <p:spPr>
          <a:xfrm>
            <a:off x="1568924" y="4556924"/>
            <a:ext cx="378300" cy="116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2" name="Shape 182"/>
          <p:cNvCxnSpPr>
            <a:endCxn id="166" idx="0"/>
          </p:cNvCxnSpPr>
          <p:nvPr/>
        </p:nvCxnSpPr>
        <p:spPr>
          <a:xfrm>
            <a:off x="1552149" y="4531425"/>
            <a:ext cx="1053600" cy="1189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3" name="Shape 183"/>
          <p:cNvCxnSpPr>
            <a:stCxn id="177" idx="2"/>
            <a:endCxn id="167" idx="0"/>
          </p:cNvCxnSpPr>
          <p:nvPr/>
        </p:nvCxnSpPr>
        <p:spPr>
          <a:xfrm flipH="1">
            <a:off x="3637762" y="4538299"/>
            <a:ext cx="934237" cy="11826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4" name="Shape 184"/>
          <p:cNvCxnSpPr>
            <a:stCxn id="177" idx="2"/>
            <a:endCxn id="168" idx="0"/>
          </p:cNvCxnSpPr>
          <p:nvPr/>
        </p:nvCxnSpPr>
        <p:spPr>
          <a:xfrm flipH="1">
            <a:off x="4296287" y="4538299"/>
            <a:ext cx="275712" cy="11826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stCxn id="177" idx="2"/>
            <a:endCxn id="169" idx="0"/>
          </p:cNvCxnSpPr>
          <p:nvPr/>
        </p:nvCxnSpPr>
        <p:spPr>
          <a:xfrm>
            <a:off x="4571999" y="4538299"/>
            <a:ext cx="382812" cy="11826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6" name="Shape 186"/>
          <p:cNvCxnSpPr>
            <a:endCxn id="170" idx="0"/>
          </p:cNvCxnSpPr>
          <p:nvPr/>
        </p:nvCxnSpPr>
        <p:spPr>
          <a:xfrm>
            <a:off x="4572037" y="4590524"/>
            <a:ext cx="1041299" cy="113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>
            <a:stCxn id="178" idx="2"/>
            <a:endCxn id="171" idx="0"/>
          </p:cNvCxnSpPr>
          <p:nvPr/>
        </p:nvCxnSpPr>
        <p:spPr>
          <a:xfrm flipH="1">
            <a:off x="6582287" y="4572599"/>
            <a:ext cx="959562" cy="11486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>
            <a:stCxn id="178" idx="2"/>
            <a:endCxn id="172" idx="0"/>
          </p:cNvCxnSpPr>
          <p:nvPr/>
        </p:nvCxnSpPr>
        <p:spPr>
          <a:xfrm flipH="1">
            <a:off x="7240812" y="4572599"/>
            <a:ext cx="301037" cy="11486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9" name="Shape 189"/>
          <p:cNvCxnSpPr>
            <a:endCxn id="173" idx="0"/>
          </p:cNvCxnSpPr>
          <p:nvPr/>
        </p:nvCxnSpPr>
        <p:spPr>
          <a:xfrm>
            <a:off x="7583437" y="4582124"/>
            <a:ext cx="315900" cy="113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>
            <a:endCxn id="174" idx="0"/>
          </p:cNvCxnSpPr>
          <p:nvPr/>
        </p:nvCxnSpPr>
        <p:spPr>
          <a:xfrm>
            <a:off x="7558262" y="4565324"/>
            <a:ext cx="999600" cy="115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1" name="Shape 191"/>
          <p:cNvSpPr/>
          <p:nvPr/>
        </p:nvSpPr>
        <p:spPr>
          <a:xfrm>
            <a:off x="4101900" y="1923925"/>
            <a:ext cx="1041299" cy="485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выбор сервера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44"/>
            <a:ext cx="8229600" cy="61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Древовидная структура</a:t>
            </a:r>
          </a:p>
        </p:txBody>
      </p:sp>
      <p:sp>
        <p:nvSpPr>
          <p:cNvPr id="197" name="Shape 197"/>
          <p:cNvSpPr/>
          <p:nvPr/>
        </p:nvSpPr>
        <p:spPr>
          <a:xfrm>
            <a:off x="3298650" y="1224850"/>
            <a:ext cx="1817100" cy="5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Клиент</a:t>
            </a:r>
          </a:p>
        </p:txBody>
      </p:sp>
      <p:sp>
        <p:nvSpPr>
          <p:cNvPr id="198" name="Shape 198"/>
          <p:cNvSpPr/>
          <p:nvPr/>
        </p:nvSpPr>
        <p:spPr>
          <a:xfrm>
            <a:off x="3298650" y="2878750"/>
            <a:ext cx="1817100" cy="5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nginx/haproxy</a:t>
            </a:r>
          </a:p>
        </p:txBody>
      </p:sp>
      <p:sp>
        <p:nvSpPr>
          <p:cNvPr id="199" name="Shape 199"/>
          <p:cNvSpPr/>
          <p:nvPr/>
        </p:nvSpPr>
        <p:spPr>
          <a:xfrm>
            <a:off x="228600" y="4670475"/>
            <a:ext cx="2825100" cy="1838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5432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01285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67137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232990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794750" y="4911250"/>
            <a:ext cx="1468499" cy="361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nginx/haproxy</a:t>
            </a:r>
          </a:p>
        </p:txBody>
      </p:sp>
      <p:cxnSp>
        <p:nvCxnSpPr>
          <p:cNvPr id="205" name="Shape 205"/>
          <p:cNvCxnSpPr>
            <a:stCxn id="204" idx="2"/>
            <a:endCxn id="200" idx="0"/>
          </p:cNvCxnSpPr>
          <p:nvPr/>
        </p:nvCxnSpPr>
        <p:spPr>
          <a:xfrm flipH="1">
            <a:off x="630174" y="5272449"/>
            <a:ext cx="898824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6" name="Shape 206"/>
          <p:cNvCxnSpPr>
            <a:endCxn id="201" idx="0"/>
          </p:cNvCxnSpPr>
          <p:nvPr/>
        </p:nvCxnSpPr>
        <p:spPr>
          <a:xfrm flipH="1">
            <a:off x="1288699" y="5265524"/>
            <a:ext cx="221399" cy="4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7" name="Shape 207"/>
          <p:cNvCxnSpPr>
            <a:stCxn id="204" idx="2"/>
            <a:endCxn id="202" idx="0"/>
          </p:cNvCxnSpPr>
          <p:nvPr/>
        </p:nvCxnSpPr>
        <p:spPr>
          <a:xfrm>
            <a:off x="1528999" y="5272449"/>
            <a:ext cx="418225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8" name="Shape 208"/>
          <p:cNvCxnSpPr/>
          <p:nvPr/>
        </p:nvCxnSpPr>
        <p:spPr>
          <a:xfrm>
            <a:off x="1501525" y="5256975"/>
            <a:ext cx="1104299" cy="464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9" name="Shape 209"/>
          <p:cNvSpPr/>
          <p:nvPr/>
        </p:nvSpPr>
        <p:spPr>
          <a:xfrm>
            <a:off x="3298650" y="4670475"/>
            <a:ext cx="2825100" cy="1838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42437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08290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74142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39995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864800" y="4911250"/>
            <a:ext cx="1468499" cy="361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nginx/haproxy</a:t>
            </a:r>
          </a:p>
        </p:txBody>
      </p:sp>
      <p:cxnSp>
        <p:nvCxnSpPr>
          <p:cNvPr id="215" name="Shape 215"/>
          <p:cNvCxnSpPr>
            <a:stCxn id="214" idx="2"/>
            <a:endCxn id="210" idx="0"/>
          </p:cNvCxnSpPr>
          <p:nvPr/>
        </p:nvCxnSpPr>
        <p:spPr>
          <a:xfrm flipH="1">
            <a:off x="3700224" y="5272449"/>
            <a:ext cx="898824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6" name="Shape 216"/>
          <p:cNvCxnSpPr>
            <a:endCxn id="211" idx="0"/>
          </p:cNvCxnSpPr>
          <p:nvPr/>
        </p:nvCxnSpPr>
        <p:spPr>
          <a:xfrm flipH="1">
            <a:off x="4358749" y="5265524"/>
            <a:ext cx="221399" cy="4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7" name="Shape 217"/>
          <p:cNvCxnSpPr>
            <a:stCxn id="214" idx="2"/>
            <a:endCxn id="212" idx="0"/>
          </p:cNvCxnSpPr>
          <p:nvPr/>
        </p:nvCxnSpPr>
        <p:spPr>
          <a:xfrm>
            <a:off x="4599049" y="5272449"/>
            <a:ext cx="418225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4571575" y="5256975"/>
            <a:ext cx="1104299" cy="464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/>
          <p:nvPr/>
        </p:nvSpPr>
        <p:spPr>
          <a:xfrm>
            <a:off x="6334350" y="4670475"/>
            <a:ext cx="2825100" cy="1838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46007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11860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777712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43565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900500" y="4911250"/>
            <a:ext cx="1468499" cy="361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nginx/haproxy</a:t>
            </a:r>
          </a:p>
        </p:txBody>
      </p:sp>
      <p:cxnSp>
        <p:nvCxnSpPr>
          <p:cNvPr id="225" name="Shape 225"/>
          <p:cNvCxnSpPr>
            <a:stCxn id="224" idx="2"/>
            <a:endCxn id="220" idx="0"/>
          </p:cNvCxnSpPr>
          <p:nvPr/>
        </p:nvCxnSpPr>
        <p:spPr>
          <a:xfrm flipH="1">
            <a:off x="6735924" y="5272449"/>
            <a:ext cx="898824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6" name="Shape 226"/>
          <p:cNvCxnSpPr>
            <a:endCxn id="221" idx="0"/>
          </p:cNvCxnSpPr>
          <p:nvPr/>
        </p:nvCxnSpPr>
        <p:spPr>
          <a:xfrm flipH="1">
            <a:off x="7394449" y="5265524"/>
            <a:ext cx="221399" cy="4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7" name="Shape 227"/>
          <p:cNvCxnSpPr>
            <a:stCxn id="224" idx="2"/>
            <a:endCxn id="222" idx="0"/>
          </p:cNvCxnSpPr>
          <p:nvPr/>
        </p:nvCxnSpPr>
        <p:spPr>
          <a:xfrm>
            <a:off x="7634749" y="5272449"/>
            <a:ext cx="418225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/>
          <p:nvPr/>
        </p:nvCxnSpPr>
        <p:spPr>
          <a:xfrm>
            <a:off x="7607275" y="5256975"/>
            <a:ext cx="1104299" cy="464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9" name="Shape 229"/>
          <p:cNvCxnSpPr>
            <a:stCxn id="197" idx="2"/>
            <a:endCxn id="198" idx="0"/>
          </p:cNvCxnSpPr>
          <p:nvPr/>
        </p:nvCxnSpPr>
        <p:spPr>
          <a:xfrm>
            <a:off x="4207200" y="1799349"/>
            <a:ext cx="0" cy="107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0" name="Shape 230"/>
          <p:cNvCxnSpPr>
            <a:stCxn id="198" idx="2"/>
            <a:endCxn id="199" idx="0"/>
          </p:cNvCxnSpPr>
          <p:nvPr/>
        </p:nvCxnSpPr>
        <p:spPr>
          <a:xfrm flipH="1">
            <a:off x="1641150" y="3453249"/>
            <a:ext cx="2566050" cy="1217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1" name="Shape 231"/>
          <p:cNvCxnSpPr>
            <a:stCxn id="198" idx="2"/>
            <a:endCxn id="209" idx="0"/>
          </p:cNvCxnSpPr>
          <p:nvPr/>
        </p:nvCxnSpPr>
        <p:spPr>
          <a:xfrm>
            <a:off x="4207200" y="3453249"/>
            <a:ext cx="503999" cy="1217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2" name="Shape 232"/>
          <p:cNvCxnSpPr>
            <a:stCxn id="198" idx="2"/>
            <a:endCxn id="219" idx="0"/>
          </p:cNvCxnSpPr>
          <p:nvPr/>
        </p:nvCxnSpPr>
        <p:spPr>
          <a:xfrm>
            <a:off x="4207200" y="3453249"/>
            <a:ext cx="3539699" cy="1217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54"/>
            <a:ext cx="8229600" cy="6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Древовидная структура</a:t>
            </a:r>
          </a:p>
        </p:txBody>
      </p:sp>
      <p:sp>
        <p:nvSpPr>
          <p:cNvPr id="238" name="Shape 238"/>
          <p:cNvSpPr/>
          <p:nvPr/>
        </p:nvSpPr>
        <p:spPr>
          <a:xfrm>
            <a:off x="3298650" y="1224850"/>
            <a:ext cx="1817100" cy="5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Клиент</a:t>
            </a:r>
          </a:p>
        </p:txBody>
      </p:sp>
      <p:sp>
        <p:nvSpPr>
          <p:cNvPr id="239" name="Shape 239"/>
          <p:cNvSpPr/>
          <p:nvPr/>
        </p:nvSpPr>
        <p:spPr>
          <a:xfrm>
            <a:off x="228600" y="4670475"/>
            <a:ext cx="2825100" cy="1838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35432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101285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67137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32990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794750" y="4911250"/>
            <a:ext cx="1468499" cy="361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45" name="Shape 245"/>
          <p:cNvCxnSpPr>
            <a:stCxn id="244" idx="2"/>
            <a:endCxn id="240" idx="0"/>
          </p:cNvCxnSpPr>
          <p:nvPr/>
        </p:nvCxnSpPr>
        <p:spPr>
          <a:xfrm flipH="1">
            <a:off x="630174" y="5272449"/>
            <a:ext cx="898824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endCxn id="241" idx="0"/>
          </p:cNvCxnSpPr>
          <p:nvPr/>
        </p:nvCxnSpPr>
        <p:spPr>
          <a:xfrm flipH="1">
            <a:off x="1288699" y="5265524"/>
            <a:ext cx="221399" cy="4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44" idx="2"/>
            <a:endCxn id="242" idx="0"/>
          </p:cNvCxnSpPr>
          <p:nvPr/>
        </p:nvCxnSpPr>
        <p:spPr>
          <a:xfrm>
            <a:off x="1528999" y="5272449"/>
            <a:ext cx="418225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/>
          <p:nvPr/>
        </p:nvCxnSpPr>
        <p:spPr>
          <a:xfrm>
            <a:off x="1501525" y="5256975"/>
            <a:ext cx="1104299" cy="464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9" name="Shape 249"/>
          <p:cNvSpPr/>
          <p:nvPr/>
        </p:nvSpPr>
        <p:spPr>
          <a:xfrm>
            <a:off x="1501525" y="2195475"/>
            <a:ext cx="2825100" cy="1838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627250" y="3245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285775" y="3245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944300" y="3245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602825" y="3245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067675" y="2436250"/>
            <a:ext cx="1468499" cy="361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nginx/haproxy</a:t>
            </a:r>
          </a:p>
        </p:txBody>
      </p:sp>
      <p:cxnSp>
        <p:nvCxnSpPr>
          <p:cNvPr id="255" name="Shape 255"/>
          <p:cNvCxnSpPr>
            <a:stCxn id="254" idx="2"/>
            <a:endCxn id="250" idx="0"/>
          </p:cNvCxnSpPr>
          <p:nvPr/>
        </p:nvCxnSpPr>
        <p:spPr>
          <a:xfrm flipH="1">
            <a:off x="1903099" y="2797449"/>
            <a:ext cx="898824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6" name="Shape 256"/>
          <p:cNvCxnSpPr>
            <a:endCxn id="251" idx="0"/>
          </p:cNvCxnSpPr>
          <p:nvPr/>
        </p:nvCxnSpPr>
        <p:spPr>
          <a:xfrm flipH="1">
            <a:off x="2561624" y="2790524"/>
            <a:ext cx="221399" cy="4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" name="Shape 257"/>
          <p:cNvCxnSpPr>
            <a:stCxn id="254" idx="2"/>
            <a:endCxn id="252" idx="0"/>
          </p:cNvCxnSpPr>
          <p:nvPr/>
        </p:nvCxnSpPr>
        <p:spPr>
          <a:xfrm>
            <a:off x="2801924" y="2797449"/>
            <a:ext cx="418225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" name="Shape 258"/>
          <p:cNvCxnSpPr/>
          <p:nvPr/>
        </p:nvCxnSpPr>
        <p:spPr>
          <a:xfrm>
            <a:off x="2774450" y="2781975"/>
            <a:ext cx="1104299" cy="464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9" name="Shape 259"/>
          <p:cNvSpPr/>
          <p:nvPr/>
        </p:nvSpPr>
        <p:spPr>
          <a:xfrm>
            <a:off x="3264275" y="4670475"/>
            <a:ext cx="2825100" cy="1838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39000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04852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707050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365575" y="5720925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830425" y="4911250"/>
            <a:ext cx="1468499" cy="361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"/>
              <a:t>
</a:t>
            </a:r>
          </a:p>
        </p:txBody>
      </p:sp>
      <p:cxnSp>
        <p:nvCxnSpPr>
          <p:cNvPr id="265" name="Shape 265"/>
          <p:cNvCxnSpPr>
            <a:stCxn id="264" idx="2"/>
            <a:endCxn id="260" idx="0"/>
          </p:cNvCxnSpPr>
          <p:nvPr/>
        </p:nvCxnSpPr>
        <p:spPr>
          <a:xfrm flipH="1">
            <a:off x="3665849" y="5272449"/>
            <a:ext cx="898824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6" name="Shape 266"/>
          <p:cNvCxnSpPr>
            <a:endCxn id="261" idx="0"/>
          </p:cNvCxnSpPr>
          <p:nvPr/>
        </p:nvCxnSpPr>
        <p:spPr>
          <a:xfrm flipH="1">
            <a:off x="4324374" y="5265524"/>
            <a:ext cx="221399" cy="4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>
            <a:stCxn id="264" idx="2"/>
            <a:endCxn id="262" idx="0"/>
          </p:cNvCxnSpPr>
          <p:nvPr/>
        </p:nvCxnSpPr>
        <p:spPr>
          <a:xfrm>
            <a:off x="4564674" y="5272449"/>
            <a:ext cx="418225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8" name="Shape 268"/>
          <p:cNvCxnSpPr/>
          <p:nvPr/>
        </p:nvCxnSpPr>
        <p:spPr>
          <a:xfrm>
            <a:off x="4537200" y="5256975"/>
            <a:ext cx="1104299" cy="464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9" name="Shape 269"/>
          <p:cNvSpPr/>
          <p:nvPr/>
        </p:nvSpPr>
        <p:spPr>
          <a:xfrm>
            <a:off x="5578400" y="2187737"/>
            <a:ext cx="2825100" cy="183865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5704125" y="3238187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362650" y="3238187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021175" y="3238187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7679700" y="3238187"/>
            <a:ext cx="551699" cy="633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6144550" y="2428512"/>
            <a:ext cx="1468499" cy="361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nginx/haproxy</a:t>
            </a:r>
          </a:p>
        </p:txBody>
      </p:sp>
      <p:cxnSp>
        <p:nvCxnSpPr>
          <p:cNvPr id="275" name="Shape 275"/>
          <p:cNvCxnSpPr>
            <a:stCxn id="274" idx="2"/>
            <a:endCxn id="270" idx="0"/>
          </p:cNvCxnSpPr>
          <p:nvPr/>
        </p:nvCxnSpPr>
        <p:spPr>
          <a:xfrm flipH="1">
            <a:off x="5979974" y="2789712"/>
            <a:ext cx="898824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6" name="Shape 276"/>
          <p:cNvCxnSpPr>
            <a:endCxn id="271" idx="0"/>
          </p:cNvCxnSpPr>
          <p:nvPr/>
        </p:nvCxnSpPr>
        <p:spPr>
          <a:xfrm flipH="1">
            <a:off x="6638499" y="2782787"/>
            <a:ext cx="221399" cy="45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7" name="Shape 277"/>
          <p:cNvCxnSpPr>
            <a:stCxn id="274" idx="2"/>
            <a:endCxn id="272" idx="0"/>
          </p:cNvCxnSpPr>
          <p:nvPr/>
        </p:nvCxnSpPr>
        <p:spPr>
          <a:xfrm>
            <a:off x="6878799" y="2789712"/>
            <a:ext cx="418225" cy="448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/>
          <p:nvPr/>
        </p:nvCxnSpPr>
        <p:spPr>
          <a:xfrm>
            <a:off x="6851325" y="2774237"/>
            <a:ext cx="1104299" cy="464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9" name="Shape 279"/>
          <p:cNvCxnSpPr>
            <a:stCxn id="238" idx="2"/>
            <a:endCxn id="254" idx="0"/>
          </p:cNvCxnSpPr>
          <p:nvPr/>
        </p:nvCxnSpPr>
        <p:spPr>
          <a:xfrm flipH="1">
            <a:off x="2801924" y="1799349"/>
            <a:ext cx="1405275" cy="63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0" name="Shape 280"/>
          <p:cNvCxnSpPr>
            <a:stCxn id="238" idx="2"/>
            <a:endCxn id="274" idx="0"/>
          </p:cNvCxnSpPr>
          <p:nvPr/>
        </p:nvCxnSpPr>
        <p:spPr>
          <a:xfrm>
            <a:off x="4207200" y="1799349"/>
            <a:ext cx="2671599" cy="6291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1" name="Shape 281"/>
          <p:cNvCxnSpPr>
            <a:stCxn id="254" idx="1"/>
            <a:endCxn id="244" idx="0"/>
          </p:cNvCxnSpPr>
          <p:nvPr/>
        </p:nvCxnSpPr>
        <p:spPr>
          <a:xfrm flipH="1">
            <a:off x="1528999" y="2616849"/>
            <a:ext cx="538675" cy="229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2" name="Shape 282"/>
          <p:cNvCxnSpPr>
            <a:stCxn id="254" idx="3"/>
            <a:endCxn id="264" idx="0"/>
          </p:cNvCxnSpPr>
          <p:nvPr/>
        </p:nvCxnSpPr>
        <p:spPr>
          <a:xfrm>
            <a:off x="3536174" y="2616849"/>
            <a:ext cx="1028500" cy="229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96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Особенности серверной части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Работа в идеале 24х7х365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Высокая нагрузка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Частые обновления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Свободный выбор технологий (не важно API соцсети и т.п.)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01978"/>
          </a:xfrm>
        </p:spPr>
        <p:txBody>
          <a:bodyPr/>
          <a:lstStyle/>
          <a:p>
            <a:r>
              <a:rPr lang="ru-RU" dirty="0" smtClean="0"/>
              <a:t>Развертывание приложения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3098"/>
            <a:ext cx="8229600" cy="5494676"/>
          </a:xfrm>
        </p:spPr>
        <p:txBody>
          <a:bodyPr/>
          <a:lstStyle/>
          <a:p>
            <a:r>
              <a:rPr lang="ru-RU" sz="2400" dirty="0" smtClean="0"/>
              <a:t>Необходимо осуществить некоторые действия (получение исходного кода, запуск сервера и т.п.) на множестве компьютеров </a:t>
            </a:r>
          </a:p>
          <a:p>
            <a:r>
              <a:rPr lang="ru-RU" sz="2400" dirty="0" smtClean="0"/>
              <a:t>Существует специальное ПО, иногда совмещено с </a:t>
            </a:r>
            <a:r>
              <a:rPr lang="en-US" sz="2400" dirty="0" smtClean="0"/>
              <a:t>build-</a:t>
            </a:r>
            <a:r>
              <a:rPr lang="ru-RU" sz="2400" dirty="0" smtClean="0"/>
              <a:t>системой</a:t>
            </a:r>
          </a:p>
          <a:p>
            <a:r>
              <a:rPr lang="en-US" sz="2400" dirty="0" smtClean="0"/>
              <a:t>Capistrano</a:t>
            </a:r>
          </a:p>
          <a:p>
            <a:pPr lvl="1"/>
            <a:r>
              <a:rPr lang="ru-RU" sz="1800" dirty="0" smtClean="0"/>
              <a:t>Написан на </a:t>
            </a:r>
            <a:r>
              <a:rPr lang="en-US" sz="1800" dirty="0" smtClean="0"/>
              <a:t>ruby</a:t>
            </a:r>
            <a:r>
              <a:rPr lang="ru-RU" sz="1800" dirty="0" smtClean="0"/>
              <a:t>, конфигурационные файлы на </a:t>
            </a:r>
            <a:r>
              <a:rPr lang="en-US" sz="1800" dirty="0" smtClean="0"/>
              <a:t>ruby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task 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restart_god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start_god_if_not_running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stop_god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sleep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start_god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cap alpha deploy 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cap alpha invoke COMMAND=‘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killall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–s 9 thin’ HOSTS=‘web164.socialquantum.com’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6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153734"/>
            <a:ext cx="8229600" cy="4961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000" dirty="0"/>
              <a:t>Взаимодействие клиент-сервер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755702"/>
            <a:ext cx="8229600" cy="58122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Обычно через http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sz="2000" dirty="0"/>
              <a:t>Простой текстовый протокол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sz="2000" dirty="0"/>
              <a:t>Множество библиотек для работы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Иногда через сокеты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sz="2000" dirty="0"/>
              <a:t>Сложнее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sz="2000" dirty="0"/>
              <a:t>Выше </a:t>
            </a:r>
            <a:r>
              <a:rPr lang="en" sz="2000" dirty="0" smtClean="0"/>
              <a:t>производительность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ru-RU" sz="2000" dirty="0" smtClean="0"/>
              <a:t>Можно держать соединение открытым</a:t>
            </a:r>
            <a:endParaRPr lang="en" sz="2000" dirty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Формат передачи данных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sz="2000" dirty="0"/>
              <a:t>XML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sz="2000" dirty="0"/>
              <a:t>JSON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sz="2000" dirty="0"/>
              <a:t>бинарные форматы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sz="2000" dirty="0"/>
              <a:t>BSON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sz="2000" dirty="0"/>
              <a:t>MsgPack</a:t>
            </a:r>
          </a:p>
          <a:p>
            <a:pPr marL="1371600" lvl="2" indent="-3810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 sz="2000" dirty="0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5566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000" dirty="0"/>
              <a:t>Взаимодействие клиент-сервер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981744"/>
            <a:ext cx="8229600" cy="55861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Вся работа на сервере: клиент посылает команду, получает от сервера результат, изменяет свое </a:t>
            </a:r>
            <a:r>
              <a:rPr lang="en" sz="2000" dirty="0" smtClean="0"/>
              <a:t>состояние</a:t>
            </a:r>
            <a:endParaRPr lang="en" sz="2000" dirty="0"/>
          </a:p>
          <a:p>
            <a:pPr marL="457200" lvl="0" indent="-419100" rtl="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Smart Client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sz="2000" dirty="0"/>
              <a:t>На клиенте дублирован функционал сервера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sz="2000" dirty="0"/>
              <a:t>Клиент сам обрабаатывает команды пользователя и изменяет свое состояние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sz="2000" dirty="0"/>
              <a:t>На сервер периодически отсылаются пачки команд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sz="2000" dirty="0"/>
              <a:t>Сервер проверяет состояние и возвращает либо ”все ок”, либо новое состояние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" sz="2000" dirty="0"/>
              <a:t>Снижает нагрузку на сервер в десятки </a:t>
            </a:r>
            <a:r>
              <a:rPr lang="en" sz="2000" dirty="0" smtClean="0"/>
              <a:t>раз</a:t>
            </a:r>
            <a:endParaRPr lang="ru-RU" sz="2000" dirty="0" smtClean="0"/>
          </a:p>
          <a:p>
            <a:pPr marL="476250">
              <a:buSzPct val="80000"/>
            </a:pPr>
            <a:r>
              <a:rPr lang="ru-RU" sz="2000" dirty="0"/>
              <a:t>Единая логика</a:t>
            </a:r>
          </a:p>
          <a:p>
            <a:pPr marL="876300" lvl="1" indent="-342900">
              <a:buSzPct val="80000"/>
            </a:pPr>
            <a:r>
              <a:rPr lang="ru-RU" sz="2000" dirty="0"/>
              <a:t>Единый код, выполняется на клиенте и сервере</a:t>
            </a:r>
          </a:p>
          <a:p>
            <a:pPr marL="876300" lvl="1" indent="-342900">
              <a:buSzPct val="80000"/>
            </a:pPr>
            <a:r>
              <a:rPr lang="ru-RU" sz="2000" dirty="0"/>
              <a:t>Написан на кросс-языке (например, </a:t>
            </a:r>
            <a:r>
              <a:rPr lang="en-US" sz="2000" dirty="0" err="1"/>
              <a:t>haXe</a:t>
            </a:r>
            <a:r>
              <a:rPr lang="ru-RU" sz="2000" dirty="0"/>
              <a:t>)</a:t>
            </a:r>
            <a:endParaRPr lang="en-US" sz="2000" dirty="0"/>
          </a:p>
          <a:p>
            <a:pPr marL="876300" lvl="1" indent="-342900">
              <a:buSzPct val="80000"/>
            </a:pPr>
            <a:r>
              <a:rPr lang="ru-RU" sz="2000" dirty="0"/>
              <a:t>Взаимодействует с виртуальным </a:t>
            </a:r>
            <a:r>
              <a:rPr lang="en-US" sz="2000" dirty="0"/>
              <a:t>API  </a:t>
            </a:r>
            <a:r>
              <a:rPr lang="ru-RU" sz="2000" dirty="0"/>
              <a:t>реализованным на клиенте и сервере</a:t>
            </a:r>
            <a:endParaRPr lang="en" sz="2000" dirty="0"/>
          </a:p>
          <a:p>
            <a:pPr marL="647700" indent="-514350">
              <a:buSzPct val="80000"/>
              <a:buFont typeface="Arial" panose="020B0604020202020204" pitchFamily="34" charset="0"/>
              <a:buChar char="•"/>
            </a:pPr>
            <a:endParaRPr lang="ru-RU" sz="2600" dirty="0" smtClean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40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Технологии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457200" y="1215250"/>
            <a:ext cx="8229600" cy="535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Почти всегда под управлением *nix (обычно Linux)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Взаимодействует с клиентом только посредством посылки сообщений -&gt; разработчик может выбрать любую технологию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9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С++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1138775"/>
            <a:ext cx="8229600" cy="542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+Максимальная гибкость архитектуры приложения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+Максимальная производительнось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+При грамотном использовании - высокий уровень абстракции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-Высокие требования к разработчикам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-Обилие не всегда нужных низкоуровневых деталей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-Архитектуру приложения придется разрабатывать самостоятельно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Java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457200" y="1110750"/>
            <a:ext cx="8229600" cy="545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Огромное количество библиотек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Рассчитано в основном именно на работу сервером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Относительно неплохая производительность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Возможность использовать разные языки программирования: java, scala, groovy,...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07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Scala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1306325"/>
            <a:ext cx="8229600" cy="52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Современный язык, основанный на функциональной парадигме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Полная совместимость с Java (можно использовать модули вперемешку)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Многопоточность на основе модели акторов 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акторов поддерживается let it crash со внутренним монитором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Используется в крупных проектах: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Twitter, LinkedIn, eBay  и т.д.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22900" y="2660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Scala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Пример: быстрая сортировка</a:t>
            </a:r>
          </a:p>
          <a:p>
            <a:endParaRPr lang="en" sz="1800" dirty="0">
              <a:solidFill>
                <a:srgbClr val="000000"/>
              </a:solidFill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qsort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lang="en" sz="18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Nil 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Nil</a:t>
            </a:r>
            <a:b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pivot 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tail 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smaller, rest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tail.partition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pivot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qsort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smaller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:::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pivot </a:t>
            </a:r>
            <a:r>
              <a:rPr lang="en" sz="18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qsort</a:t>
            </a:r>
            <a:r>
              <a:rPr lang="en" sz="1800" dirty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800" dirty="0" smtClean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ru-RU" sz="1800" dirty="0" smtClean="0">
              <a:solidFill>
                <a:srgbClr val="F788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F7881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800" dirty="0">
              <a:solidFill>
                <a:srgbClr val="F788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" sz="1800" dirty="0">
              <a:solidFill>
                <a:srgbClr val="F788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" sz="1800" dirty="0">
              <a:solidFill>
                <a:srgbClr val="F7881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22900" y="274644"/>
            <a:ext cx="8229600" cy="583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Модель акторов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083300"/>
            <a:ext cx="8229600" cy="548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Программа в виде совокупности независимых асинхронно работающих объектов (акторов)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Каждый актор общается с другимим посредством сообщений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Сообщения отправляются асинхронно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Доставка и обработка сообщений не гарантируются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Количество акторов может меняться во время работы программы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274644"/>
            <a:ext cx="8229600" cy="651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Модель акторов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57200" y="1177575"/>
            <a:ext cx="8229600" cy="539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Преимущества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Разбиение программы на независимые части (по сути, асинхронное расширение ООП)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share-nothing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Простой для анализа код</a:t>
            </a:r>
          </a:p>
          <a:p>
            <a:pPr marL="1371600" lvl="2" indent="-381000"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Хорошая масштабируемость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8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Нагрузка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68700"/>
            <a:ext cx="8229600" cy="529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Нагрузка на клиент относительно невелика (не больше классических игр)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Нагрузка на сервер очень значительна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Одноклассники - более 1 миллиона DAU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и более 20 миллионов установок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Facebook - более 15 миллионов DAU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В игре может циркулировать несколько миллиардов игровых предметов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57200" y="214925"/>
            <a:ext cx="8229600" cy="635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PreprocessorActor extends Actor{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def receive =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case x:String =&gt;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context.actorSelection("../SplitterActor") ! x.replaceAll("[^0-9 ]","")</a:t>
            </a:r>
          </a:p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SplitterActor extends Actor{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def receive = {</a:t>
            </a:r>
          </a:p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case x:String =&gt; context.actorSelection("../SquarerActor") ! x.split(" ").filter(_.length&gt;0).map(x=&gt;x.toInt)</a:t>
            </a:r>
          </a:p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SquareActor extends Actor{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def receive = {</a:t>
            </a:r>
          </a:p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case x:Array[Int] =&gt;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x.map(x=&gt;x*x).foreach(println(_))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context.parent ! Message.Done</a:t>
            </a:r>
          </a:p>
          <a:p>
            <a:pPr lvl="0" rtl="0"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51884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Erlang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457200" y="644316"/>
            <a:ext cx="8229600" cy="388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Функциональный язык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Успешно применяется в телекоммуникациях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Создан для высоконагруженных систем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Использует модель акторов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ВМ поддерживает hot swapping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Необычный для распространенных языков синтаксис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Не все алгоритмы хорошо описываются в функциональном стиле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5153" y="4670241"/>
            <a:ext cx="5558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([]) -&gt; [];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Pivot|T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 -&gt;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([X || X &lt;- T, X &lt; Pivot])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++ [Pivot] ++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([X || X &lt;- T, X &gt;= Pivot]).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20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Ruby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57200" y="1151875"/>
            <a:ext cx="8229600" cy="5415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Интерпретируемый язык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Большое количество библиотек для различных задач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Очень большая гибкость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Непоследовательный, но достаточно выразительный синтаксис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Широкие возможности для создания различного рода dsl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Медленная работа, большое потребление памяти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457200" y="162125"/>
            <a:ext cx="8229600" cy="6405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require 'webrick'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require 'uri'</a:t>
            </a:r>
          </a:p>
          <a:p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include WEBrick</a:t>
            </a:r>
          </a:p>
          <a:p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server = HTTPServer.new(:Port=&gt;12325)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trap("INT"){ server.shutdown }</a:t>
            </a:r>
          </a:p>
          <a:p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#send raw command to fcsh and return its output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server.mount_proc '/send' do |req, resp|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param = URI.decode(req.query['data'])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fcsh.send(param)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resp.body = fcsh.wait_for_prompt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#ping command, used by clients to see if the server is alive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server.mount_proc '/ping' do |req, resp|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resp.body = 'ok'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674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Node.js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457200" y="1023275"/>
            <a:ext cx="8229600" cy="554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Серверный фреймворк для JavaScript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Основан на компиляторе  V8, который обеспечивает относительно высокую производительность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Модель исполнения - однопоточная с асинхронными вызовами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Потенциально высокая масштабируемость и низкое потребление ресурсов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Нельзя блокировать очередь событий</a:t>
            </a:r>
          </a:p>
          <a:p>
            <a:endParaRPr lang="en" dirty="0"/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57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Node.js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57200" y="1004475"/>
            <a:ext cx="8229600" cy="55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load http module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http = require('http');</a:t>
            </a:r>
          </a:p>
          <a:p>
            <a:endParaRPr lang="en"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create http server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http.createServer(function (req, res)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// content header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	res.writeHead(200, {'content-type': 'text/plain'});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// write message and signal communication is complete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res.end("Hello, World!\n");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}).listen(8124);</a:t>
            </a:r>
          </a:p>
          <a:p>
            <a:endParaRPr lang="en"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console.log('Server running on 8124/');</a:t>
            </a:r>
          </a:p>
          <a:p>
            <a:endParaRPr lang="en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3" y="161658"/>
            <a:ext cx="8140347" cy="4259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066" y="5191676"/>
            <a:ext cx="6975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Основано на событиях</a:t>
            </a:r>
          </a:p>
          <a:p>
            <a:r>
              <a:rPr lang="ru-RU" sz="2400" dirty="0" smtClean="0"/>
              <a:t>Исполняется в одном потоке асинхронно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0911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81065"/>
          </a:xfrm>
        </p:spPr>
        <p:txBody>
          <a:bodyPr/>
          <a:lstStyle/>
          <a:p>
            <a:pPr algn="ctr"/>
            <a:r>
              <a:rPr lang="ru-RU" dirty="0" smtClean="0"/>
              <a:t>Борьба с асинхронностью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6160"/>
            <a:ext cx="8229600" cy="2773428"/>
          </a:xfrm>
        </p:spPr>
        <p:txBody>
          <a:bodyPr/>
          <a:lstStyle/>
          <a:p>
            <a:r>
              <a:rPr lang="ru-RU" dirty="0" smtClean="0"/>
              <a:t>Асинхронные вызовы реализованы через </a:t>
            </a:r>
            <a:r>
              <a:rPr lang="en-US" dirty="0" smtClean="0"/>
              <a:t>callback</a:t>
            </a:r>
            <a:r>
              <a:rPr lang="ru-RU" dirty="0" smtClean="0"/>
              <a:t>-функции</a:t>
            </a:r>
          </a:p>
          <a:p>
            <a:r>
              <a:rPr lang="ru-RU" dirty="0" smtClean="0"/>
              <a:t>Гибкая архитектура, но сложно делать даже простые вещи</a:t>
            </a:r>
          </a:p>
          <a:p>
            <a:r>
              <a:rPr lang="ru-RU" dirty="0" smtClean="0"/>
              <a:t>Легко сделать код абсолютно нечитаемым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261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48" y="95250"/>
            <a:ext cx="71247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2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97938"/>
          </a:xfrm>
        </p:spPr>
        <p:txBody>
          <a:bodyPr/>
          <a:lstStyle/>
          <a:p>
            <a:pPr algn="ctr"/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3031"/>
            <a:ext cx="8229600" cy="5834743"/>
          </a:xfrm>
        </p:spPr>
        <p:txBody>
          <a:bodyPr/>
          <a:lstStyle/>
          <a:p>
            <a:r>
              <a:rPr lang="en-US" sz="2400" dirty="0"/>
              <a:t>  </a:t>
            </a:r>
            <a:r>
              <a:rPr lang="en-US" sz="2400" dirty="0" smtClean="0"/>
              <a:t> </a:t>
            </a:r>
            <a:r>
              <a:rPr lang="ru-RU" sz="2400" dirty="0" smtClean="0"/>
              <a:t>Модуль для организации асинхронных вызовов</a:t>
            </a:r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Например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 err="1" smtClean="0"/>
              <a:t>Async.waterfall</a:t>
            </a:r>
            <a:r>
              <a:rPr lang="en-US" sz="2400" dirty="0" smtClean="0"/>
              <a:t>([f0,f1,…])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 smtClean="0"/>
              <a:t>Вызывает функции по цепочке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Async.map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 smtClean="0"/>
              <a:t>Вызывает функцию для каждого элемента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err="1" smtClean="0"/>
              <a:t>итд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5141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81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Обновления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437400"/>
            <a:ext cx="8229600" cy="513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Как правило социальные игры требуют частых обновлений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Необходимо чтобы обновление не останавливало работу приложения на длительное время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Нельзя заставить клиента обновить версию -&gt; должна быть обратная совместимость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Большой объем данных -&gt; сложно менять форматы хранения и т.п.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1" y="535683"/>
            <a:ext cx="70104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2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05495"/>
          </a:xfrm>
        </p:spPr>
        <p:txBody>
          <a:bodyPr/>
          <a:lstStyle/>
          <a:p>
            <a:pPr algn="ctr"/>
            <a:r>
              <a:rPr lang="en-US" dirty="0" smtClean="0"/>
              <a:t>Promises/Futures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4856"/>
            <a:ext cx="8229600" cy="5592918"/>
          </a:xfrm>
        </p:spPr>
        <p:txBody>
          <a:bodyPr/>
          <a:lstStyle/>
          <a:p>
            <a:r>
              <a:rPr lang="ru-RU" sz="2800" dirty="0" smtClean="0"/>
              <a:t>Концепция из функционального программирования (монада)</a:t>
            </a:r>
          </a:p>
          <a:p>
            <a:r>
              <a:rPr lang="ru-RU" sz="2800" dirty="0" smtClean="0"/>
              <a:t>Вместо значения  - Обещанное значение</a:t>
            </a:r>
          </a:p>
          <a:p>
            <a:r>
              <a:rPr lang="ru-RU" sz="2800" dirty="0" smtClean="0"/>
              <a:t>Обещание инкапсулирует значение и операции по его получению</a:t>
            </a:r>
          </a:p>
          <a:p>
            <a:r>
              <a:rPr lang="ru-RU" sz="2800" dirty="0" smtClean="0"/>
              <a:t>Обещание можно </a:t>
            </a:r>
            <a:endParaRPr lang="en-US" sz="2800" dirty="0" smtClean="0"/>
          </a:p>
          <a:p>
            <a:pPr lvl="1"/>
            <a:r>
              <a:rPr lang="ru-RU" sz="2800" dirty="0" smtClean="0"/>
              <a:t>выполнить (</a:t>
            </a:r>
            <a:r>
              <a:rPr lang="en-US" sz="2800" dirty="0" smtClean="0"/>
              <a:t>fulfill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/>
            <a:r>
              <a:rPr lang="ru-RU" sz="2800" dirty="0" smtClean="0"/>
              <a:t>отвергнуть </a:t>
            </a:r>
            <a:r>
              <a:rPr lang="en-US" sz="2800" dirty="0" smtClean="0"/>
              <a:t>(reject)</a:t>
            </a:r>
          </a:p>
          <a:p>
            <a:r>
              <a:rPr lang="ru-RU" sz="2800" dirty="0" smtClean="0"/>
              <a:t>Обещание выполняется</a:t>
            </a:r>
            <a:r>
              <a:rPr lang="en-US" sz="2800" dirty="0" smtClean="0"/>
              <a:t>/</a:t>
            </a:r>
            <a:r>
              <a:rPr lang="ru-RU" sz="2800" dirty="0" smtClean="0"/>
              <a:t>отвергается один раз</a:t>
            </a:r>
          </a:p>
          <a:p>
            <a:r>
              <a:rPr lang="ru-RU" sz="2800" dirty="0" smtClean="0"/>
              <a:t>Обещания можно возвращать из функций</a:t>
            </a:r>
          </a:p>
          <a:p>
            <a:r>
              <a:rPr lang="ru-RU" sz="2800" dirty="0" smtClean="0"/>
              <a:t>Можно создавать композицию обещаний</a:t>
            </a:r>
            <a:endParaRPr lang="en-US" sz="28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37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504825"/>
            <a:ext cx="64389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16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1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Node.js</a:t>
            </a:r>
            <a:r>
              <a:rPr lang="ru-RU" dirty="0" smtClean="0"/>
              <a:t> производительность</a:t>
            </a:r>
            <a:endParaRPr lang="en" dirty="0"/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457200" y="1126400"/>
            <a:ext cx="8229600" cy="544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Выполняется в одном потоке. Для распределения нагрузки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spawn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cluster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множество процессов node + haproxy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Максимально использовать асинхронные вызовы</a:t>
            </a:r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 выполнять длительных синхронных операций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44"/>
            <a:ext cx="8229600" cy="57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TypeScript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1229700"/>
            <a:ext cx="8229600" cy="533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JavaScript имеет ряд особенностей, осложняющих разработку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Отсутствие типизации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Прототипное наследование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…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Язык TypeScript (Microsoft)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Типизированный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Классическая система ООП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Компилируется в JavaScript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1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Основные принципы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985045"/>
            <a:ext cx="8229600" cy="540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Недоверие клиенту. Все важные данные (платежи, уникальные предметы и т .п) должен обрабатывать сервер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Надежнось. (не безошибочность)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Ошибки есть в любой программе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Ошибки возникают в силу естественных причин (плохой интернет, попытки обмана, и т.п)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Важно чтобы ошибки не несли разрушительных последствий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Масштабируемость (важнее производительности)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Добавить новый сервер легче чем переписать код с нуля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57200" y="1132075"/>
            <a:ext cx="7992539" cy="2182248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0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Простейший вариант</a:t>
            </a:r>
          </a:p>
        </p:txBody>
      </p:sp>
      <p:sp>
        <p:nvSpPr>
          <p:cNvPr id="56" name="Shape 56"/>
          <p:cNvSpPr/>
          <p:nvPr/>
        </p:nvSpPr>
        <p:spPr>
          <a:xfrm>
            <a:off x="2741550" y="1740550"/>
            <a:ext cx="1509000" cy="894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Клиент </a:t>
            </a:r>
          </a:p>
        </p:txBody>
      </p:sp>
      <p:sp>
        <p:nvSpPr>
          <p:cNvPr id="57" name="Shape 57"/>
          <p:cNvSpPr/>
          <p:nvPr/>
        </p:nvSpPr>
        <p:spPr>
          <a:xfrm>
            <a:off x="4471375" y="1740550"/>
            <a:ext cx="1509000" cy="894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Клиент </a:t>
            </a:r>
          </a:p>
        </p:txBody>
      </p:sp>
      <p:sp>
        <p:nvSpPr>
          <p:cNvPr id="58" name="Shape 58"/>
          <p:cNvSpPr/>
          <p:nvPr/>
        </p:nvSpPr>
        <p:spPr>
          <a:xfrm>
            <a:off x="6150600" y="1740550"/>
            <a:ext cx="1509000" cy="894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Клиент </a:t>
            </a:r>
          </a:p>
        </p:txBody>
      </p:sp>
      <p:sp>
        <p:nvSpPr>
          <p:cNvPr id="59" name="Shape 59"/>
          <p:cNvSpPr/>
          <p:nvPr/>
        </p:nvSpPr>
        <p:spPr>
          <a:xfrm>
            <a:off x="963350" y="1740550"/>
            <a:ext cx="1509000" cy="894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Клиент </a:t>
            </a:r>
          </a:p>
        </p:txBody>
      </p:sp>
      <p:sp>
        <p:nvSpPr>
          <p:cNvPr id="60" name="Shape 60"/>
          <p:cNvSpPr/>
          <p:nvPr/>
        </p:nvSpPr>
        <p:spPr>
          <a:xfrm>
            <a:off x="3750025" y="4111475"/>
            <a:ext cx="1509000" cy="894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Сервер</a:t>
            </a:r>
          </a:p>
        </p:txBody>
      </p:sp>
      <p:sp>
        <p:nvSpPr>
          <p:cNvPr id="61" name="Shape 61"/>
          <p:cNvSpPr/>
          <p:nvPr/>
        </p:nvSpPr>
        <p:spPr>
          <a:xfrm>
            <a:off x="6900475" y="3907300"/>
            <a:ext cx="914400" cy="12162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БД</a:t>
            </a:r>
          </a:p>
        </p:txBody>
      </p:sp>
      <p:sp>
        <p:nvSpPr>
          <p:cNvPr id="62" name="Shape 62"/>
          <p:cNvSpPr/>
          <p:nvPr/>
        </p:nvSpPr>
        <p:spPr>
          <a:xfrm>
            <a:off x="5534225" y="4371250"/>
            <a:ext cx="11430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1717825" y="2635475"/>
            <a:ext cx="2786700" cy="147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3495925" y="2635475"/>
            <a:ext cx="1008599" cy="147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65"/>
          <p:cNvCxnSpPr>
            <a:stCxn id="57" idx="2"/>
            <a:endCxn id="60" idx="0"/>
          </p:cNvCxnSpPr>
          <p:nvPr/>
        </p:nvCxnSpPr>
        <p:spPr>
          <a:xfrm flipH="1">
            <a:off x="4504525" y="2635449"/>
            <a:ext cx="721350" cy="14760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66"/>
          <p:cNvCxnSpPr>
            <a:endCxn id="60" idx="0"/>
          </p:cNvCxnSpPr>
          <p:nvPr/>
        </p:nvCxnSpPr>
        <p:spPr>
          <a:xfrm flipH="1">
            <a:off x="4504525" y="2635474"/>
            <a:ext cx="2367600" cy="147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67"/>
          <p:cNvSpPr txBox="1"/>
          <p:nvPr/>
        </p:nvSpPr>
        <p:spPr>
          <a:xfrm>
            <a:off x="160300" y="5720925"/>
            <a:ext cx="8289600" cy="825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000"/>
              <a:t>Один сервер и одна БД не выдержат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61"/>
            <a:ext cx="8229600" cy="91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Основные принципы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Сервер должен обслуживать множество клиентов одновременно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Один компьютер физически не может справиться с нагрузкой, даже при самой сильной оптимизации</a:t>
            </a:r>
          </a:p>
          <a:p>
            <a:endParaRPr lang="en"/>
          </a:p>
          <a:p>
            <a:pPr marL="457200" lvl="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Требуется схема, которая будет масштабироваться на произвольное количество машин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99074"/>
            <a:ext cx="8229600" cy="575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Параллельная обработка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685189"/>
            <a:ext cx="8229600" cy="5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Один процесс, множество потоков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 + Минимальный расход памяти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 + Простота коммуникации (общая память, синхронизация)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 - Единая точка отказа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- Сложность программирования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Множество процессов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+ простота, надежность (shared nothing)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-расход системных ресурсов (например, java-машина на каждый процесс)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- необходимость внешнего управления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Гибридный подход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множество процессов, в каждом более одного потока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6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Надежность	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942750"/>
            <a:ext cx="8229600" cy="562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Основной принцип - let it crash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Каждый компонент может упасть, но не вся система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Обычная структура - watchdog+множество рабочих процессов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Рабочие процессы должны быть готовы к ошибкам (не создавать некорректных состояний, быстро восстанавливаться)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Попытка восставновления после многих ошибок все равно не приводит ни к чему хорошему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1380</Words>
  <Application>Microsoft Office PowerPoint</Application>
  <PresentationFormat>On-screen Show (4:3)</PresentationFormat>
  <Paragraphs>328</Paragraphs>
  <Slides>44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Consolas</vt:lpstr>
      <vt:lpstr>Courier New</vt:lpstr>
      <vt:lpstr>Wingdings</vt:lpstr>
      <vt:lpstr>Custom Theme</vt:lpstr>
      <vt:lpstr>Серверная часть социальных игр</vt:lpstr>
      <vt:lpstr>Особенности серверной части</vt:lpstr>
      <vt:lpstr>Нагрузка</vt:lpstr>
      <vt:lpstr>Обновления</vt:lpstr>
      <vt:lpstr>Основные принципы</vt:lpstr>
      <vt:lpstr>Простейший вариант</vt:lpstr>
      <vt:lpstr>Основные принципы</vt:lpstr>
      <vt:lpstr>Параллельная обработка</vt:lpstr>
      <vt:lpstr>Надежность </vt:lpstr>
      <vt:lpstr>Легковесные веб-серверы </vt:lpstr>
      <vt:lpstr>Структура системы</vt:lpstr>
      <vt:lpstr>Балансировка нагрузки</vt:lpstr>
      <vt:lpstr>Wаtchdog</vt:lpstr>
      <vt:lpstr>Watchdog</vt:lpstr>
      <vt:lpstr>Структура системы v2</vt:lpstr>
      <vt:lpstr>Реальный мир</vt:lpstr>
      <vt:lpstr>Независимые серверы</vt:lpstr>
      <vt:lpstr>Древовидная структура</vt:lpstr>
      <vt:lpstr>Древовидная структура</vt:lpstr>
      <vt:lpstr>Развертывание приложения</vt:lpstr>
      <vt:lpstr>Взаимодействие клиент-сервер</vt:lpstr>
      <vt:lpstr>Взаимодействие клиент-сервер</vt:lpstr>
      <vt:lpstr>Технологии</vt:lpstr>
      <vt:lpstr>С++</vt:lpstr>
      <vt:lpstr>Java</vt:lpstr>
      <vt:lpstr>Scala</vt:lpstr>
      <vt:lpstr>Scala</vt:lpstr>
      <vt:lpstr>Модель акторов</vt:lpstr>
      <vt:lpstr>Модель акторов</vt:lpstr>
      <vt:lpstr>PowerPoint Presentation</vt:lpstr>
      <vt:lpstr>Erlang</vt:lpstr>
      <vt:lpstr>Ruby</vt:lpstr>
      <vt:lpstr>PowerPoint Presentation</vt:lpstr>
      <vt:lpstr>Node.js</vt:lpstr>
      <vt:lpstr>Node.js</vt:lpstr>
      <vt:lpstr>PowerPoint Presentation</vt:lpstr>
      <vt:lpstr>Борьба с асинхронностью</vt:lpstr>
      <vt:lpstr>PowerPoint Presentation</vt:lpstr>
      <vt:lpstr>Async</vt:lpstr>
      <vt:lpstr>PowerPoint Presentation</vt:lpstr>
      <vt:lpstr>Promises/Futures</vt:lpstr>
      <vt:lpstr>PowerPoint Presentation</vt:lpstr>
      <vt:lpstr>Node.js производительность</vt:lpstr>
      <vt:lpstr>TypeScript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Серверная часть социальных игр</dc:title>
  <cp:lastModifiedBy>schadov</cp:lastModifiedBy>
  <cp:revision>12</cp:revision>
  <dcterms:modified xsi:type="dcterms:W3CDTF">2014-11-04T16:45:34Z</dcterms:modified>
</cp:coreProperties>
</file>