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8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1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9544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0652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170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7545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780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6424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8374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5227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7660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6764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9335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876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2078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7243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6280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0694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4517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3796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3473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447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4148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5237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9355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4550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914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825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685800" y="3786762"/>
            <a:ext cx="7772400" cy="209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4800"/>
              <a:t>WebGL</a:t>
            </a:r>
          </a:p>
          <a:p>
            <a:endParaRPr lang="en" sz="4800"/>
          </a:p>
          <a:p>
            <a:pPr>
              <a:buNone/>
            </a:pPr>
            <a:r>
              <a:rPr lang="en" sz="1800"/>
              <a:t>Лекция VI</a:t>
            </a:r>
          </a:p>
        </p:txBody>
      </p:sp>
      <p:sp>
        <p:nvSpPr>
          <p:cNvPr id="24" name="Shape 24"/>
          <p:cNvSpPr/>
          <p:nvPr/>
        </p:nvSpPr>
        <p:spPr>
          <a:xfrm>
            <a:off x="3213638" y="606988"/>
            <a:ext cx="2716699" cy="27166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74646"/>
            <a:ext cx="8229600" cy="803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Шейдеры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Язык программирования GLSL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C-подобный</a:t>
            </a:r>
          </a:p>
          <a:p>
            <a:endParaRPr lang="en" dirty="0"/>
          </a:p>
          <a:p>
            <a:pPr lvl="0" rtl="0">
              <a:lnSpc>
                <a:spcPct val="150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 </a:t>
            </a:r>
            <a:r>
              <a:rPr lang="en" sz="11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attribute vec3 aVertexPosition;</a:t>
            </a:r>
            <a:br>
              <a:rPr lang="en" sz="11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1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uniform mat4 uMVMatrix;</a:t>
            </a:r>
            <a:br>
              <a:rPr lang="en" sz="11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uniform mat4 uPMatrix;</a:t>
            </a:r>
            <a:br>
              <a:rPr lang="en" sz="11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br>
              <a:rPr lang="en" sz="11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void main(void) {</a:t>
            </a:r>
            <a:br>
              <a:rPr lang="en" sz="11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gl_Position = uPMatrix * uMVMatrix * vec4(aVertexPosition, 1.0);</a:t>
            </a:r>
            <a:br>
              <a:rPr lang="en" sz="11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}</a:t>
            </a:r>
          </a:p>
          <a:p>
            <a:endParaRPr lang="en" sz="11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46"/>
            <a:ext cx="8229600" cy="781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GLSL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Атрибуты типов переменных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attribute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uniform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varying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in/out inout для параметров</a:t>
            </a:r>
          </a:p>
          <a:p>
            <a:endParaRPr lang="en" sz="2400"/>
          </a:p>
          <a:p>
            <a:pPr lvl="0" rtl="0">
              <a:buNone/>
            </a:pPr>
            <a:r>
              <a:rPr lang="en" sz="2400"/>
              <a:t>Поддерживается большиноство конструкций С</a:t>
            </a:r>
          </a:p>
          <a:p>
            <a:pPr lvl="0" rtl="0">
              <a:buNone/>
            </a:pPr>
            <a:r>
              <a:rPr lang="en" sz="2400"/>
              <a:t>Выполнение начинается с функции main</a:t>
            </a:r>
          </a:p>
          <a:p>
            <a:endParaRPr lang="en" sz="2400"/>
          </a:p>
          <a:p>
            <a:pPr lvl="0" rtl="0">
              <a:buNone/>
            </a:pPr>
            <a:r>
              <a:rPr lang="en" sz="2400"/>
              <a:t>Встроенные типы данных: vec4, mat4 итд</a:t>
            </a:r>
          </a:p>
          <a:p>
            <a:endParaRPr lang="en" sz="2400"/>
          </a:p>
          <a:p>
            <a:endParaRPr lang="en" sz="240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47"/>
            <a:ext cx="8229600" cy="87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Вершинный шейдер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341475"/>
            <a:ext cx="8526299" cy="522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8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   </a:t>
            </a:r>
            <a:r>
              <a:rPr lang="e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Verdana"/>
                <a:cs typeface="Consolas" panose="020B0609020204030204" pitchFamily="49" charset="0"/>
                <a:sym typeface="Verdana"/>
              </a:rPr>
              <a:t>attribute </a:t>
            </a: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  <a:ea typeface="Verdana"/>
                <a:cs typeface="Consolas" panose="020B0609020204030204" pitchFamily="49" charset="0"/>
                <a:sym typeface="Verdana"/>
              </a:rPr>
              <a:t>vec3 aVertexPosition;</a:t>
            </a:r>
            <a:b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  <a:ea typeface="Verdana"/>
                <a:cs typeface="Consolas" panose="020B0609020204030204" pitchFamily="49" charset="0"/>
                <a:sym typeface="Verdana"/>
              </a:rPr>
            </a:b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  <a:ea typeface="Verdana"/>
                <a:cs typeface="Consolas" panose="020B0609020204030204" pitchFamily="49" charset="0"/>
                <a:sym typeface="Verdana"/>
              </a:rPr>
              <a:t/>
            </a:r>
            <a:b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  <a:ea typeface="Verdana"/>
                <a:cs typeface="Consolas" panose="020B0609020204030204" pitchFamily="49" charset="0"/>
                <a:sym typeface="Verdana"/>
              </a:rPr>
            </a:b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  <a:ea typeface="Verdana"/>
                <a:cs typeface="Consolas" panose="020B0609020204030204" pitchFamily="49" charset="0"/>
                <a:sym typeface="Verdana"/>
              </a:rPr>
              <a:t>  uniform mat4 uMVMatrix;</a:t>
            </a:r>
            <a:b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  <a:ea typeface="Verdana"/>
                <a:cs typeface="Consolas" panose="020B0609020204030204" pitchFamily="49" charset="0"/>
                <a:sym typeface="Verdana"/>
              </a:rPr>
            </a:b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  <a:ea typeface="Verdana"/>
                <a:cs typeface="Consolas" panose="020B0609020204030204" pitchFamily="49" charset="0"/>
                <a:sym typeface="Verdana"/>
              </a:rPr>
              <a:t>  uniform mat4 uPMatrix;</a:t>
            </a:r>
          </a:p>
          <a:p>
            <a:pPr lvl="0" rtl="0">
              <a:buNone/>
            </a:pP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  <a:ea typeface="Verdana"/>
                <a:cs typeface="Consolas" panose="020B0609020204030204" pitchFamily="49" charset="0"/>
                <a:sym typeface="Verdana"/>
              </a:rPr>
              <a:t>  </a:t>
            </a:r>
            <a:r>
              <a:rPr lang="e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Verdana"/>
                <a:cs typeface="Consolas" panose="020B0609020204030204" pitchFamily="49" charset="0"/>
                <a:sym typeface="Verdana"/>
              </a:rPr>
              <a:t>   varying </a:t>
            </a: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  <a:ea typeface="Verdana"/>
                <a:cs typeface="Consolas" panose="020B0609020204030204" pitchFamily="49" charset="0"/>
                <a:sym typeface="Verdana"/>
              </a:rPr>
              <a:t>vec2 myTexCood;</a:t>
            </a:r>
            <a:b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  <a:ea typeface="Verdana"/>
                <a:cs typeface="Consolas" panose="020B0609020204030204" pitchFamily="49" charset="0"/>
                <a:sym typeface="Verdana"/>
              </a:rPr>
            </a:b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  <a:ea typeface="Verdana"/>
                <a:cs typeface="Consolas" panose="020B0609020204030204" pitchFamily="49" charset="0"/>
                <a:sym typeface="Verdana"/>
              </a:rPr>
              <a:t>  </a:t>
            </a:r>
            <a:b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  <a:ea typeface="Verdana"/>
                <a:cs typeface="Consolas" panose="020B0609020204030204" pitchFamily="49" charset="0"/>
                <a:sym typeface="Verdana"/>
              </a:rPr>
            </a:b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  <a:ea typeface="Verdana"/>
                <a:cs typeface="Consolas" panose="020B0609020204030204" pitchFamily="49" charset="0"/>
                <a:sym typeface="Verdana"/>
              </a:rPr>
              <a:t>  void main(void) {</a:t>
            </a:r>
          </a:p>
          <a:p>
            <a:pPr lvl="0" rtl="0">
              <a:buNone/>
            </a:pP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  <a:ea typeface="Verdana"/>
                <a:cs typeface="Consolas" panose="020B0609020204030204" pitchFamily="49" charset="0"/>
                <a:sym typeface="Verdana"/>
              </a:rPr>
              <a:t>    </a:t>
            </a:r>
            <a:r>
              <a:rPr lang="e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Verdana"/>
                <a:cs typeface="Consolas" panose="020B0609020204030204" pitchFamily="49" charset="0"/>
                <a:sym typeface="Verdana"/>
              </a:rPr>
              <a:t>	gl_Position </a:t>
            </a: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  <a:ea typeface="Verdana"/>
                <a:cs typeface="Consolas" panose="020B0609020204030204" pitchFamily="49" charset="0"/>
                <a:sym typeface="Verdana"/>
              </a:rPr>
              <a:t>=uPMatrix * uMVMatrix * vec4(aVertexPosition, </a:t>
            </a:r>
            <a:r>
              <a:rPr lang="e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Verdana"/>
                <a:cs typeface="Consolas" panose="020B0609020204030204" pitchFamily="49" charset="0"/>
                <a:sym typeface="Verdana"/>
              </a:rPr>
              <a:t>                	1.0</a:t>
            </a: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  <a:ea typeface="Verdana"/>
                <a:cs typeface="Consolas" panose="020B0609020204030204" pitchFamily="49" charset="0"/>
                <a:sym typeface="Verdana"/>
              </a:rPr>
              <a:t>);</a:t>
            </a:r>
          </a:p>
          <a:p>
            <a:pPr lvl="0" rtl="0">
              <a:buNone/>
            </a:pP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  <a:ea typeface="Verdana"/>
                <a:cs typeface="Consolas" panose="020B0609020204030204" pitchFamily="49" charset="0"/>
                <a:sym typeface="Verdana"/>
              </a:rPr>
              <a:t>   </a:t>
            </a:r>
            <a:r>
              <a:rPr lang="e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Verdana"/>
                <a:cs typeface="Consolas" panose="020B0609020204030204" pitchFamily="49" charset="0"/>
                <a:sym typeface="Verdana"/>
              </a:rPr>
              <a:t>	myTexCoord </a:t>
            </a: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  <a:ea typeface="Verdana"/>
                <a:cs typeface="Consolas" panose="020B0609020204030204" pitchFamily="49" charset="0"/>
                <a:sym typeface="Verdana"/>
              </a:rPr>
              <a:t>= vec2(gl_MultiTexCoord0);</a:t>
            </a:r>
            <a:b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  <a:ea typeface="Verdana"/>
                <a:cs typeface="Consolas" panose="020B0609020204030204" pitchFamily="49" charset="0"/>
                <a:sym typeface="Verdana"/>
              </a:rPr>
            </a:b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  <a:ea typeface="Verdana"/>
                <a:cs typeface="Consolas" panose="020B0609020204030204" pitchFamily="49" charset="0"/>
                <a:sym typeface="Verdana"/>
              </a:rPr>
              <a:t>  }</a:t>
            </a:r>
          </a:p>
          <a:p>
            <a:endParaRPr lang="en" sz="18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rtl="0">
              <a:buClr>
                <a:srgbClr val="000000"/>
              </a:buClr>
              <a:buSzPct val="100000"/>
              <a:buFont typeface="Verdana"/>
              <a:buChar char="●"/>
            </a:pPr>
            <a:r>
              <a:rPr lang="en" sz="18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Входные данные в attribute</a:t>
            </a:r>
          </a:p>
          <a:p>
            <a:pPr marL="457200" lvl="0" indent="-342900" rtl="0">
              <a:buClr>
                <a:srgbClr val="000000"/>
              </a:buClr>
              <a:buSzPct val="100000"/>
              <a:buFont typeface="Verdana"/>
              <a:buChar char="●"/>
            </a:pPr>
            <a:r>
              <a:rPr lang="en" sz="18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выходные данные в gl_Position</a:t>
            </a:r>
          </a:p>
          <a:p>
            <a:pPr marL="457200" lvl="0" indent="-342900">
              <a:buClr>
                <a:srgbClr val="000000"/>
              </a:buClr>
              <a:buSzPct val="100000"/>
              <a:buFont typeface="Verdana"/>
              <a:buChar char="●"/>
            </a:pPr>
            <a:r>
              <a:rPr lang="en" sz="18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данные для фрагментного шейдера - в varying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46"/>
            <a:ext cx="8229600" cy="803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Фрагментный шейдер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392775"/>
            <a:ext cx="8229600" cy="517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varying vec2 myTexCoord; 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uniform sampler2D myTexture; 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void main() </a:t>
            </a:r>
          </a:p>
          <a:p>
            <a:pPr lvl="0" rtl="0">
              <a:buNone/>
            </a:pP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 gl_FragColor = texture2D(myTexture, myTexCoord); </a:t>
            </a:r>
          </a:p>
          <a:p>
            <a:pPr lvl="0" rtl="0">
              <a:buNone/>
            </a:pP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" sz="1800" dirty="0"/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выход - gl_FragColor</a:t>
            </a:r>
          </a:p>
          <a:p>
            <a:endParaRPr lang="en" sz="1800" dirty="0"/>
          </a:p>
          <a:p>
            <a:endParaRPr lang="en" sz="1800" dirty="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74651"/>
            <a:ext cx="8229600" cy="684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Работа с WebGL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Aft>
                <a:spcPts val="60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 var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canvas </a:t>
            </a:r>
            <a:r>
              <a:rPr lang="en" sz="1400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document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getElementById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"glcanvas"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50000"/>
              </a:lnSpc>
              <a:spcAft>
                <a:spcPts val="60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708090"/>
                </a:solidFill>
                <a:latin typeface="Verdana"/>
                <a:ea typeface="Verdana"/>
                <a:cs typeface="Verdana"/>
                <a:sym typeface="Verdana"/>
              </a:rPr>
              <a:t>// Initialize the global variable gl to null.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gl </a:t>
            </a:r>
            <a:r>
              <a:rPr lang="en" sz="1400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try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400">
                <a:solidFill>
                  <a:srgbClr val="708090"/>
                </a:solidFill>
                <a:latin typeface="Verdana"/>
                <a:ea typeface="Verdana"/>
                <a:cs typeface="Verdana"/>
                <a:sym typeface="Verdana"/>
              </a:rPr>
              <a:t>// Try to grab the standard context. If it fails, fallback to experimental.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gl </a:t>
            </a:r>
            <a:r>
              <a:rPr lang="en" sz="1400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canvas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getContext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"webgl"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||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canvas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getContext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"experimental-webgl"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catch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{}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708090"/>
                </a:solidFill>
                <a:latin typeface="Verdana"/>
                <a:ea typeface="Verdana"/>
                <a:cs typeface="Verdana"/>
                <a:sym typeface="Verdana"/>
              </a:rPr>
              <a:t>// If we don't have a GL context, give up now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gl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alert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"Unable to initialize WebGL. Your browser may not support it."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endParaRPr lang="en" sz="1400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4644"/>
            <a:ext cx="8229600" cy="635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Работа с шейдерами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077700"/>
            <a:ext cx="8229600" cy="549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 rtl="0">
              <a:buClr>
                <a:schemeClr val="dk1"/>
              </a:buClr>
              <a:buSzPct val="100000"/>
              <a:buNone/>
            </a:pPr>
            <a:r>
              <a:rPr lang="en" dirty="0"/>
              <a:t>Создать </a:t>
            </a:r>
            <a:r>
              <a:rPr lang="en" dirty="0" smtClean="0"/>
              <a:t>шейдер</a:t>
            </a:r>
          </a:p>
          <a:p>
            <a:pPr lvl="0" rtl="0">
              <a:lnSpc>
                <a:spcPct val="150000"/>
              </a:lnSpc>
              <a:spcAft>
                <a:spcPts val="600"/>
              </a:spcAft>
              <a:buNone/>
            </a:pPr>
            <a:r>
              <a:rPr lang="en" sz="11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shader </a:t>
            </a:r>
            <a:r>
              <a:rPr lang="en" sz="1400" dirty="0" smtClean="0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gl</a:t>
            </a:r>
            <a:r>
              <a:rPr lang="en" sz="1400" dirty="0" smtClean="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createShader</a:t>
            </a:r>
            <a:r>
              <a:rPr lang="en" sz="1400" dirty="0" smtClean="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gl</a:t>
            </a:r>
            <a:r>
              <a:rPr lang="en" sz="1400" dirty="0" smtClean="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FRAGMENT_SHADER</a:t>
            </a:r>
            <a:r>
              <a:rPr lang="en" sz="1400" dirty="0" smtClean="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marL="38100" lvl="0" indent="0" rtl="0">
              <a:buClr>
                <a:schemeClr val="dk1"/>
              </a:buClr>
              <a:buSzPct val="100000"/>
              <a:buNone/>
            </a:pPr>
            <a:r>
              <a:rPr lang="en" dirty="0"/>
              <a:t>Скомпилировать</a:t>
            </a:r>
          </a:p>
          <a:p>
            <a:pPr lvl="0" rtl="0">
              <a:buNone/>
            </a:pPr>
            <a:r>
              <a:rPr lang="en" sz="11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gl</a:t>
            </a:r>
            <a:r>
              <a:rPr lang="en" sz="1400" dirty="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shaderSource</a:t>
            </a:r>
            <a:r>
              <a:rPr lang="en" sz="1400" dirty="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shader</a:t>
            </a:r>
            <a:r>
              <a:rPr lang="en" sz="1400" dirty="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theSource</a:t>
            </a:r>
            <a:r>
              <a:rPr lang="en" sz="1400" dirty="0" smtClean="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buNone/>
            </a:pPr>
            <a:r>
              <a:rPr lang="en" sz="1400" dirty="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 dirty="0" smtClean="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gl</a:t>
            </a:r>
            <a:r>
              <a:rPr lang="en" sz="1400" dirty="0" smtClean="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compileShader</a:t>
            </a:r>
            <a:r>
              <a:rPr lang="en" sz="1400" dirty="0" smtClean="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shader</a:t>
            </a:r>
            <a:r>
              <a:rPr lang="en" sz="1400" dirty="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marL="38100" lvl="0" indent="0" rtl="0">
              <a:buClr>
                <a:schemeClr val="dk1"/>
              </a:buClr>
              <a:buSzPct val="100000"/>
              <a:buNone/>
            </a:pPr>
            <a:r>
              <a:rPr lang="ru-RU" dirty="0" smtClean="0"/>
              <a:t>Активировать</a:t>
            </a:r>
            <a:endParaRPr lang="en" dirty="0"/>
          </a:p>
          <a:p>
            <a:pPr lvl="0" rtl="0">
              <a:buNone/>
            </a:pP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  shaderProgram </a:t>
            </a:r>
            <a:r>
              <a:rPr lang="en" sz="1400" dirty="0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gl</a:t>
            </a:r>
            <a:r>
              <a:rPr lang="en" sz="1400" dirty="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createProgram</a:t>
            </a:r>
            <a:r>
              <a:rPr lang="en" sz="1400" dirty="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gl</a:t>
            </a:r>
            <a:r>
              <a:rPr lang="en" sz="1400" dirty="0" smtClean="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attachShader</a:t>
            </a:r>
            <a:r>
              <a:rPr lang="en" sz="1400" dirty="0" smtClean="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shaderProgram</a:t>
            </a:r>
            <a:r>
              <a:rPr lang="en" sz="1400" dirty="0" smtClean="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fragmentShader</a:t>
            </a:r>
            <a:r>
              <a:rPr lang="en" sz="1400" dirty="0" smtClean="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lang="en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gl</a:t>
            </a:r>
            <a:r>
              <a:rPr lang="en" sz="1400" dirty="0" smtClean="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linkProgram</a:t>
            </a:r>
            <a:r>
              <a:rPr lang="en" sz="1400" dirty="0" smtClean="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shaderProgram</a:t>
            </a:r>
            <a:r>
              <a:rPr lang="en" sz="1400" dirty="0" smtClean="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lang="en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gl</a:t>
            </a:r>
            <a:r>
              <a:rPr lang="en" sz="1400" dirty="0" smtClean="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useProgram</a:t>
            </a:r>
            <a:r>
              <a:rPr lang="en" sz="1400" dirty="0" smtClean="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shaderProgram</a:t>
            </a:r>
            <a:r>
              <a:rPr lang="en" sz="1400" dirty="0" smtClean="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endParaRPr lang="en" sz="1400" dirty="0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00" lvl="0" indent="0" rtl="0">
              <a:buClr>
                <a:schemeClr val="dk1"/>
              </a:buClr>
              <a:buSzPct val="100000"/>
              <a:buNone/>
            </a:pPr>
            <a:r>
              <a:rPr lang="ru-RU" dirty="0" smtClean="0"/>
              <a:t>Настроить буфферы</a:t>
            </a:r>
            <a:endParaRPr lang="en" dirty="0"/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vertexPositionAttribute = gl.getAttribLocation(shaderProgram, "aVertexPosition");</a:t>
            </a:r>
          </a:p>
          <a:p>
            <a:pPr lvl="0" rtl="0">
              <a:buNone/>
            </a:pP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gl.enableVertexAttribArray(vertexPositionAttribute);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gl.vertexAttribPointer(vertexPositionAttribute,  sz, gl.FLOAT, normalize , stride ,offset);</a:t>
            </a:r>
          </a:p>
          <a:p>
            <a:endParaRPr lang="en"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endParaRPr lang="en"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endParaRPr lang="en"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50000"/>
              </a:lnSpc>
              <a:spcAft>
                <a:spcPts val="60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endParaRPr lang="en"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endParaRPr lang="en"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endParaRPr lang="en"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50000"/>
              </a:lnSpc>
              <a:spcAft>
                <a:spcPts val="60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endParaRPr lang="en" sz="11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endParaRPr lang="en" sz="11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Работа с вершинами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8229600" cy="5150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 var triangle_vertex=[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   -0.3,-0.3,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   0.3,-0.3,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   0.3,0.3,  </a:t>
            </a:r>
          </a:p>
          <a:p>
            <a:pPr lvl="0" rtl="0">
              <a:buNone/>
            </a:pPr>
            <a:r>
              <a:rPr lang="en" sz="1400" dirty="0"/>
              <a:t>    ];</a:t>
            </a:r>
          </a:p>
          <a:p>
            <a:endParaRPr lang="en" sz="1400" dirty="0"/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 var vertex_buffer = gl.</a:t>
            </a:r>
            <a:r>
              <a:rPr lang="en" sz="1400" dirty="0">
                <a:solidFill>
                  <a:srgbClr val="0000FF"/>
                </a:solidFill>
              </a:rPr>
              <a:t>createBuffer </a:t>
            </a:r>
            <a:r>
              <a:rPr lang="en" sz="1400" dirty="0"/>
              <a:t>();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 gl.</a:t>
            </a:r>
            <a:r>
              <a:rPr lang="en" sz="1400" dirty="0">
                <a:solidFill>
                  <a:srgbClr val="0000FF"/>
                </a:solidFill>
              </a:rPr>
              <a:t>bindBuffer</a:t>
            </a:r>
            <a:r>
              <a:rPr lang="en" sz="1400" dirty="0"/>
              <a:t>(gl.ARRAY_BUFFER, vertex_buffer);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 gl.</a:t>
            </a:r>
            <a:r>
              <a:rPr lang="en" sz="1400" dirty="0">
                <a:solidFill>
                  <a:srgbClr val="0000FF"/>
                </a:solidFill>
              </a:rPr>
              <a:t>bufferData</a:t>
            </a:r>
            <a:r>
              <a:rPr lang="en" sz="1400" dirty="0"/>
              <a:t>(gl.ARRAY_BUFFER,new </a:t>
            </a:r>
            <a:r>
              <a:rPr lang="en" sz="1400" dirty="0">
                <a:solidFill>
                  <a:srgbClr val="FF00FF"/>
                </a:solidFill>
              </a:rPr>
              <a:t>Float32Array</a:t>
            </a:r>
            <a:r>
              <a:rPr lang="en" sz="1400" dirty="0"/>
              <a:t>(vertex_data),gl.STATIC_DRAW);</a:t>
            </a:r>
          </a:p>
          <a:p>
            <a:pPr lvl="0" rtl="0">
              <a:buNone/>
            </a:pPr>
            <a:r>
              <a:rPr lang="en" sz="1400" dirty="0"/>
              <a:t>   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 var triangle_faces = [0,1,2];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 var index_buffer = gl.</a:t>
            </a:r>
            <a:r>
              <a:rPr lang="en" sz="1400" dirty="0">
                <a:solidFill>
                  <a:srgbClr val="0000FF"/>
                </a:solidFill>
              </a:rPr>
              <a:t>createBuffer</a:t>
            </a:r>
            <a:r>
              <a:rPr lang="en" sz="1400" dirty="0"/>
              <a:t> ();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 gl.</a:t>
            </a:r>
            <a:r>
              <a:rPr lang="en" sz="1400" dirty="0">
                <a:solidFill>
                  <a:srgbClr val="0000FF"/>
                </a:solidFill>
              </a:rPr>
              <a:t>bindBuffer</a:t>
            </a:r>
            <a:r>
              <a:rPr lang="en" sz="1400" dirty="0"/>
              <a:t>(gl.ELEMENT_ARRAY_BUFFER, index_buffer);</a:t>
            </a:r>
          </a:p>
          <a:p>
            <a:pPr lvl="0" rtl="0">
              <a:buNone/>
            </a:pPr>
            <a:r>
              <a:rPr lang="en" sz="1400" dirty="0"/>
              <a:t>    gl.</a:t>
            </a:r>
            <a:r>
              <a:rPr lang="en" sz="1400" dirty="0">
                <a:solidFill>
                  <a:srgbClr val="0000FF"/>
                </a:solidFill>
              </a:rPr>
              <a:t>bufferData</a:t>
            </a:r>
            <a:r>
              <a:rPr lang="en" sz="1400" dirty="0"/>
              <a:t>(gl.ELEMENT_ARRAY_BUFFER, new </a:t>
            </a:r>
            <a:r>
              <a:rPr lang="en" sz="1400" dirty="0">
                <a:solidFill>
                  <a:srgbClr val="FF00FF"/>
                </a:solidFill>
              </a:rPr>
              <a:t>Uint16Array</a:t>
            </a:r>
            <a:r>
              <a:rPr lang="en" sz="1400" dirty="0"/>
              <a:t>(triangle_faces), gl.STATIC_DRAW);</a:t>
            </a:r>
          </a:p>
          <a:p>
            <a:pPr lvl="0" rtl="0">
              <a:buNone/>
            </a:pPr>
            <a:r>
              <a:rPr lang="en" dirty="0"/>
              <a:t>  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 Отображение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1. создать буфферы вершин и индексов</a:t>
            </a:r>
          </a:p>
          <a:p>
            <a:pPr lvl="0" rtl="0">
              <a:buNone/>
            </a:pPr>
            <a:r>
              <a:rPr lang="en" sz="2400"/>
              <a:t>2. Создать и активировать шейдеры </a:t>
            </a:r>
          </a:p>
          <a:p>
            <a:pPr lvl="0" rtl="0">
              <a:buNone/>
            </a:pPr>
            <a:r>
              <a:rPr lang="en" sz="2400"/>
              <a:t>3. Передать шейдерам параметры</a:t>
            </a:r>
          </a:p>
          <a:p>
            <a:pPr lvl="0" rtl="0">
              <a:buNone/>
            </a:pPr>
            <a:r>
              <a:rPr lang="en" sz="2400"/>
              <a:t>4. Непосредственно рисуем </a:t>
            </a:r>
          </a:p>
          <a:p>
            <a:endParaRPr lang="en" sz="2400"/>
          </a:p>
          <a:p>
            <a:pPr>
              <a:buNone/>
            </a:pPr>
            <a:r>
              <a:rPr lang="en" sz="1800"/>
              <a:t>gl.drawElements(gl.TRIANGLES, 3, gl.UNSIGNED_SHORT, 0);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43"/>
            <a:ext cx="8229600" cy="541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Анимация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1234125"/>
            <a:ext cx="8229600" cy="533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Через таймеры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RequestAnimationFrame</a:t>
            </a:r>
          </a:p>
          <a:p>
            <a:endParaRPr lang="en"/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</a:t>
            </a:r>
            <a:r>
              <a:rPr lang="en" sz="1800"/>
              <a:t>if ( !window.requestAnimationFrame )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window.requestAnimationFrame = ( function()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return window.webkitRequestAnimationFrame ||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window.mozRequestAnimationFrame ||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window.oRequestAnimationFrame ||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window.msRequestAnimationFrame ||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function( callback ){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    window.setTimeout(callback, 1000 / 60);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  };;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} )();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};</a:t>
            </a:r>
          </a:p>
          <a:p>
            <a:endParaRPr lang="en" sz="180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74643"/>
            <a:ext cx="8229600" cy="570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Пример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214500"/>
            <a:ext cx="8229600" cy="535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var triangle_vertex=[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-0.3,-0.3,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0.3,-0.3,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0.3,0.3, 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];</a:t>
            </a:r>
          </a:p>
          <a:p>
            <a:endParaRPr lang="en" sz="1400"/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var triangle_rgb=[</a:t>
            </a:r>
          </a:p>
          <a:p>
            <a:pPr lvl="0" rtl="0">
              <a:buNone/>
            </a:pPr>
            <a:r>
              <a:rPr lang="en" sz="1400"/>
              <a:t>    0.0,0.0,1.0,  //r,g,b</a:t>
            </a:r>
          </a:p>
          <a:p>
            <a:pPr lvl="0" rtl="0">
              <a:buNone/>
            </a:pPr>
            <a:r>
              <a:rPr lang="en" sz="1400"/>
              <a:t>    0.0,1.0,0.0,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1.0,0.0,0.0, 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];</a:t>
            </a:r>
          </a:p>
          <a:p>
            <a:endParaRPr lang="en" sz="1400"/>
          </a:p>
        </p:txBody>
      </p:sp>
      <p:sp>
        <p:nvSpPr>
          <p:cNvPr id="148" name="Shape 148"/>
          <p:cNvSpPr/>
          <p:nvPr/>
        </p:nvSpPr>
        <p:spPr>
          <a:xfrm>
            <a:off x="2913824" y="1447524"/>
            <a:ext cx="5484274" cy="29205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48"/>
            <a:ext cx="8229600" cy="996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WebGL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Основан на OpenGL ES 2.0</a:t>
            </a:r>
          </a:p>
          <a:p>
            <a:endParaRPr lang="en" sz="2400"/>
          </a:p>
          <a:p>
            <a:pPr marL="457200" lvl="0" indent="-3810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Открытый стандарт Khronos group</a:t>
            </a:r>
          </a:p>
          <a:p>
            <a:endParaRPr lang="en" sz="2400"/>
          </a:p>
          <a:p>
            <a:pPr marL="457200" lvl="0" indent="-3810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Входит в семейство технологий HTML5</a:t>
            </a:r>
          </a:p>
          <a:p>
            <a:endParaRPr lang="en" sz="2400"/>
          </a:p>
          <a:p>
            <a:pPr marL="457200" lvl="0" indent="-3810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JavaScript-реализация OpenGL</a:t>
            </a:r>
          </a:p>
          <a:p>
            <a:endParaRPr lang="en" sz="2400"/>
          </a:p>
          <a:p>
            <a:pPr marL="457200" lvl="0" indent="-3810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Не требует плагинов, интегрирован с HTML</a:t>
            </a:r>
          </a:p>
          <a:p>
            <a:endParaRPr lang="en" sz="2400"/>
          </a:p>
          <a:p>
            <a:endParaRPr lang="en" sz="2400"/>
          </a:p>
          <a:p>
            <a:endParaRPr lang="en" sz="240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43"/>
            <a:ext cx="8229600" cy="551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Шейдеры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969225"/>
            <a:ext cx="8229600" cy="5598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var shader_vertex_source="\n\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00FF"/>
                </a:solidFill>
              </a:rPr>
              <a:t>attribute vec2 position; //the position of the point\n\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00FF"/>
                </a:solidFill>
              </a:rPr>
              <a:t>attribute vec3 icolor; //the color of the point\n\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00FF"/>
                </a:solidFill>
              </a:rPr>
              <a:t>varying vec3 vcolor; \n\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9900FF"/>
                </a:solidFill>
              </a:rPr>
              <a:t>void main(void) { \n\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9900FF"/>
                </a:solidFill>
              </a:rPr>
              <a:t>	gl_Position = vec4(position, 0., 1.); \n\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9900FF"/>
                </a:solidFill>
              </a:rPr>
              <a:t>          vcolor = icolor; \n\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9900FF"/>
                </a:solidFill>
              </a:rPr>
              <a:t>}</a:t>
            </a:r>
            <a:r>
              <a:rPr lang="en" sz="1400"/>
              <a:t>";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var shader_fragment_source="\n\</a:t>
            </a:r>
          </a:p>
          <a:p>
            <a:pPr lvl="0" rtl="0">
              <a:buNone/>
            </a:pPr>
            <a:r>
              <a:rPr lang="en" sz="1400"/>
              <a:t>precision mediump float;\n\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00FF"/>
                </a:solidFill>
              </a:rPr>
              <a:t>varying vec3 vcolor; \n\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FF"/>
                </a:solidFill>
              </a:rPr>
              <a:t>void main(void) {\n\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FF"/>
                </a:solidFill>
              </a:rPr>
              <a:t>	gl_FragColor = vec4(vcolor, 1.); \n\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FF"/>
                </a:solidFill>
              </a:rPr>
              <a:t>}</a:t>
            </a:r>
            <a:r>
              <a:rPr lang="en" sz="1400"/>
              <a:t>";</a:t>
            </a:r>
          </a:p>
          <a:p>
            <a:endParaRPr lang="en" sz="140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46"/>
            <a:ext cx="8229600" cy="767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Инициализация шейдеров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041750"/>
            <a:ext cx="8229600" cy="552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4A86E8"/>
                </a:solidFill>
              </a:rPr>
              <a:t>var get_shader=function(source, type, typeString) {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4A86E8"/>
                </a:solidFill>
              </a:rPr>
              <a:t>    var shader = gl.createShader(type);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4A86E8"/>
                </a:solidFill>
              </a:rPr>
              <a:t>    gl.shaderSource(shader, source);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4A86E8"/>
                </a:solidFill>
              </a:rPr>
              <a:t>    gl.compileShader(shader);</a:t>
            </a:r>
          </a:p>
          <a:p>
            <a:pPr lvl="0" rtl="0">
              <a:buNone/>
            </a:pPr>
            <a:r>
              <a:rPr lang="en" sz="1200">
                <a:solidFill>
                  <a:srgbClr val="4A86E8"/>
                </a:solidFill>
              </a:rPr>
              <a:t>    return shader;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4A86E8"/>
                </a:solidFill>
              </a:rPr>
              <a:t>  };</a:t>
            </a:r>
          </a:p>
          <a:p>
            <a:pPr lvl="0" rtl="0">
              <a:buNone/>
            </a:pPr>
            <a:r>
              <a:rPr lang="en" sz="1200"/>
              <a:t> </a:t>
            </a:r>
            <a:r>
              <a:rPr lang="en" sz="1200">
                <a:solidFill>
                  <a:srgbClr val="741B47"/>
                </a:solidFill>
              </a:rPr>
              <a:t> var shader_vertex=get_shader(shader_vertex_source, gl.VERTEX_SHADER, "VERTEX");</a:t>
            </a:r>
          </a:p>
          <a:p>
            <a:pPr lvl="0" rtl="0">
              <a:buNone/>
            </a:pPr>
            <a:r>
              <a:rPr lang="en" sz="1200">
                <a:solidFill>
                  <a:srgbClr val="741B47"/>
                </a:solidFill>
              </a:rPr>
              <a:t> var shader_fragment=get_shader(shader_fragment_source, gl.FRAGMENT_SHADER, "FRAGMENT");</a:t>
            </a:r>
          </a:p>
          <a:p>
            <a:endParaRPr lang="en" sz="1200">
              <a:solidFill>
                <a:srgbClr val="741B47"/>
              </a:solidFill>
            </a:endParaRP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</a:t>
            </a:r>
            <a:r>
              <a:rPr lang="en" sz="1200">
                <a:solidFill>
                  <a:srgbClr val="38761D"/>
                </a:solidFill>
              </a:rPr>
              <a:t>var SHADER_PROGRAM=gl.createProgram();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8761D"/>
                </a:solidFill>
              </a:rPr>
              <a:t> gl.attachShader(SHADER_PROGRAM, shader_vertex);</a:t>
            </a:r>
          </a:p>
          <a:p>
            <a:pPr lvl="0" rtl="0">
              <a:buNone/>
            </a:pPr>
            <a:r>
              <a:rPr lang="en" sz="1200">
                <a:solidFill>
                  <a:srgbClr val="38761D"/>
                </a:solidFill>
              </a:rPr>
              <a:t> gl.attachShader(SHADER_PROGRAM, shader_fragment);</a:t>
            </a:r>
          </a:p>
          <a:p>
            <a:pPr lvl="0" rtl="0">
              <a:buNone/>
            </a:pPr>
            <a:r>
              <a:rPr lang="en" sz="1200">
                <a:solidFill>
                  <a:srgbClr val="38761D"/>
                </a:solidFill>
              </a:rPr>
              <a:t> gl.linkProgram(SHADER_PROGRAM);</a:t>
            </a:r>
          </a:p>
          <a:p>
            <a:endParaRPr lang="en" sz="1200">
              <a:solidFill>
                <a:srgbClr val="38761D"/>
              </a:solidFill>
            </a:endParaRP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</a:t>
            </a:r>
            <a:r>
              <a:rPr lang="en" sz="1200">
                <a:solidFill>
                  <a:srgbClr val="CC0000"/>
                </a:solidFill>
              </a:rPr>
              <a:t>var _color = gl.getAttribLocation(SHADER_PROGRAM, "icolor");</a:t>
            </a:r>
          </a:p>
          <a:p>
            <a:pPr lvl="0" rtl="0">
              <a:buNone/>
            </a:pPr>
            <a:r>
              <a:rPr lang="en" sz="1200">
                <a:solidFill>
                  <a:srgbClr val="CC0000"/>
                </a:solidFill>
              </a:rPr>
              <a:t> var _position = gl.getAttribLocation(SHADER_PROGRAM, "position");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CC0000"/>
                </a:solidFill>
              </a:rPr>
              <a:t> gl.enableVertexAttribArray(_position);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CC0000"/>
                </a:solidFill>
              </a:rPr>
              <a:t> gl.enableVertexAttribArray(_color);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gl.useProgram(SHADER_PROGRAM);</a:t>
            </a:r>
          </a:p>
          <a:p>
            <a:endParaRPr lang="en" sz="120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678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Инициализация вершин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263550"/>
            <a:ext cx="8229600" cy="530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var TRIANGLE_VERTEX= </a:t>
            </a:r>
            <a:r>
              <a:rPr lang="en" sz="1400">
                <a:solidFill>
                  <a:srgbClr val="0000FF"/>
                </a:solidFill>
              </a:rPr>
              <a:t>gl.createBuffer ();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</a:t>
            </a:r>
            <a:r>
              <a:rPr lang="en" sz="1400">
                <a:solidFill>
                  <a:srgbClr val="0000FF"/>
                </a:solidFill>
              </a:rPr>
              <a:t>  gl.bindBuffer</a:t>
            </a:r>
            <a:r>
              <a:rPr lang="en" sz="1400"/>
              <a:t>(gl.ARRAY_BUFFER, TRIANGLE_VERTEX);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</a:t>
            </a:r>
            <a:r>
              <a:rPr lang="en" sz="1400">
                <a:solidFill>
                  <a:srgbClr val="0000FF"/>
                </a:solidFill>
              </a:rPr>
              <a:t>gl.bufferData</a:t>
            </a:r>
            <a:r>
              <a:rPr lang="en" sz="1400"/>
              <a:t>(gl.ARRAY_BUFFER,new Float32Array(triangle_vertex),gl.STATIC_DRAW);</a:t>
            </a:r>
          </a:p>
          <a:p>
            <a:endParaRPr lang="en" sz="1400"/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var TRIANGLE_VERTEX_CLR= gl.createBuffer ();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gl.bindBuffer(gl.ARRAY_BUFFER, TRIANGLE_VERTEX_CLR);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gl.bufferData(gl.ARRAY_BUFFER,new Float32Array(triangle_rgb),gl.STATIC_DRAW);</a:t>
            </a:r>
          </a:p>
          <a:p>
            <a:pPr lvl="0" rtl="0">
              <a:buNone/>
            </a:pPr>
            <a:r>
              <a:rPr lang="en" sz="1400"/>
              <a:t>   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var triangle_faces = [0,1,2];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var TRIANGLE_FACES= gl.createBuffer ();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gl.bindBuffer(gl.ELEMENT_ARRAY_BUFFER, TRIANGLE_FACES);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gl.bufferData(gl</a:t>
            </a:r>
            <a:r>
              <a:rPr lang="en" sz="1400">
                <a:solidFill>
                  <a:srgbClr val="00FFFF"/>
                </a:solidFill>
              </a:rPr>
              <a:t>.ELEMENT_ARRAY_BUFFER,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new Uint16Array(triangle_faces),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gl.STATIC_DRAW);</a:t>
            </a:r>
          </a:p>
          <a:p>
            <a:endParaRPr lang="en" sz="1400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74646"/>
            <a:ext cx="8229600" cy="767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Основной цикл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041750"/>
            <a:ext cx="8229600" cy="552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var animate=function()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gl.viewport(0.0, 0.0, canvas.width, canvas.height);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gl.clear(gl.COLOR_BUFFER_BIT);</a:t>
            </a:r>
          </a:p>
          <a:p>
            <a:endParaRPr lang="en" sz="1400"/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gl.bindBuffer(gl.ARRAY_BUFFER, TRIANGLE_VERTEX_CLR);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gl.vertexAttribPointer(_color, 3, gl.FLOAT, false,4*3,0);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gl.bindBuffer(gl.ARRAY_BUFFER, TRIANGLE_VERTEX);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gl.vertexAttribPointer(_position, 2, gl.FLOAT, false,4*2,0);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gl.bindBuffer(gl.ELEMENT_ARRAY_BUFFER, TRIANGLE_FACES);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gl.drawElements(gl.TRIANGLES, 3, gl.UNSIGNED_SHORT, 0);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gl.flush();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window.requestAnimationFrame(animate);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}</a:t>
            </a:r>
          </a:p>
          <a:p>
            <a:endParaRPr lang="en" sz="1400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74646"/>
            <a:ext cx="8229600" cy="85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Библиотеки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Three.js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GLGE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SceneJS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…</a:t>
            </a:r>
          </a:p>
          <a:p>
            <a:endParaRPr lang="en"/>
          </a:p>
          <a:p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69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Three.js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7200" y="973050"/>
            <a:ext cx="8229600" cy="5594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function init() {</a:t>
            </a:r>
          </a:p>
          <a:p>
            <a:pPr lvl="0" rtl="0">
              <a:buNone/>
            </a:pPr>
            <a:r>
              <a:rPr lang="en" sz="1200" dirty="0"/>
              <a:t>        scene = new THREE.Scene();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        camera = new THREE.PerspectiveCamera( 75, window.innerWidth / window.innerHeight, 1, 10000 );</a:t>
            </a:r>
          </a:p>
          <a:p>
            <a:pPr lvl="0" rtl="0">
              <a:buNone/>
            </a:pPr>
            <a:r>
              <a:rPr lang="en" sz="1200" dirty="0"/>
              <a:t>        camera.position.z = 1000;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        geometry = new THREE.SphereGeometry( 200, 32, 32 );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        var map_file = </a:t>
            </a:r>
            <a:r>
              <a:rPr lang="en" sz="1200" dirty="0" smtClean="0"/>
              <a:t>127.0.0.1:3000/static/assets/jupiter.jpg"</a:t>
            </a:r>
            <a:endParaRPr lang="en" sz="1200" dirty="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        material = new THREE.MeshBasicMaterial( { map: THREE.ImageUtils.loadTexture(map_file) });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 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        mesh = new THREE.Mesh( geometry, material 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        scene.add( mesh 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 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        renderer = </a:t>
            </a:r>
            <a:r>
              <a:rPr lang="en" sz="1200"/>
              <a:t>new </a:t>
            </a:r>
            <a:r>
              <a:rPr lang="en" sz="1200" smtClean="0"/>
              <a:t>THREE.WebGLRenderer();</a:t>
            </a:r>
            <a:endParaRPr lang="en" sz="1200" dirty="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        renderer.setSize( window.innerWidth, window.innerHeight 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 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        document.body.appendChild( renderer.domElement 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    }</a:t>
            </a:r>
          </a:p>
          <a:p>
            <a:pPr lvl="0" rtl="0">
              <a:buNone/>
            </a:pPr>
            <a:r>
              <a:rPr lang="en" sz="1200" dirty="0"/>
              <a:t>  function animate() {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        // note: three.js includes requestAnimationFrame shim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        requestAnimationFrame( animate 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        render();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    }</a:t>
            </a:r>
          </a:p>
          <a:p>
            <a:endParaRPr lang="en" sz="1200" dirty="0"/>
          </a:p>
        </p:txBody>
      </p:sp>
      <p:sp>
        <p:nvSpPr>
          <p:cNvPr id="185" name="Shape 185"/>
          <p:cNvSpPr/>
          <p:nvPr/>
        </p:nvSpPr>
        <p:spPr>
          <a:xfrm>
            <a:off x="5309675" y="3896625"/>
            <a:ext cx="2602775" cy="18128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43"/>
            <a:ext cx="8229600" cy="55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COLLADA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899725"/>
            <a:ext cx="8229600" cy="566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Для выскоуровневых библиотек возможность загрузки созданных в специализированных приложениях моделей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Существует множество форматов, WebGL не содержит функций работы с моделями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Стандарт от Khronos group  -  COLLADA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XML - представление объекта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Поддерживается Three.js, GLGE, CryEngine 2, Unity, Google Earth итд</a:t>
            </a:r>
          </a:p>
          <a:p>
            <a:pPr marL="457200" lvl="0" indent="-4191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Для создания: 3ds Max, Bryce, Blender итд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74647"/>
            <a:ext cx="8229600" cy="95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Интеграция с HTML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Можно свободно комбинировать canvas с другими html-элементами.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Для интерактивности можно использовать систему событий javascript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Создать обработчик для события сцены</a:t>
            </a:r>
          </a:p>
          <a:p>
            <a:pPr marL="45720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renderer.domElement.addEventListener( 'mouseup', </a:t>
            </a:r>
          </a:p>
          <a:p>
            <a:pPr marL="45720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function(e) {alert("Something has happen'd")}, false );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Перевести экранные координаты в логические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найти объект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Текст и элементы управления можно создавать динамически, добавляя в DOM</a:t>
            </a:r>
          </a:p>
          <a:p>
            <a:endParaRPr lang="en"/>
          </a:p>
          <a:p>
            <a:endParaRPr lang="en"/>
          </a:p>
          <a:p>
            <a:endParaRPr lang="en"/>
          </a:p>
          <a:p>
            <a:endParaRPr lang="en"/>
          </a:p>
          <a:p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3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Подержка браузерами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3877"/>
            <a:ext cx="9144000" cy="423617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49"/>
            <a:ext cx="8229600" cy="984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WebGL	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Взаимодействует со страницей через элемент canvas</a:t>
            </a:r>
          </a:p>
          <a:p>
            <a:endParaRPr lang="en"/>
          </a:p>
          <a:p>
            <a:pPr lvl="0" rtl="0">
              <a:buNone/>
            </a:pPr>
            <a:r>
              <a:rPr lang="en" sz="2400"/>
              <a:t>&lt;html&gt;</a:t>
            </a:r>
          </a:p>
          <a:p>
            <a:pPr lvl="0" rtl="0">
              <a:buNone/>
            </a:pPr>
            <a:r>
              <a:rPr lang="en" sz="2400"/>
              <a:t>&lt;body&gt;</a:t>
            </a:r>
          </a:p>
          <a:p>
            <a:pPr lvl="0" rtl="0">
              <a:buNone/>
            </a:pPr>
            <a:r>
              <a:rPr lang="en" sz="2400"/>
              <a:t>	&lt;canvas id='main_canvas'&gt;&lt;/canvas&gt;</a:t>
            </a:r>
          </a:p>
          <a:p>
            <a:pPr lvl="0" rtl="0">
              <a:buNone/>
            </a:pPr>
            <a:r>
              <a:rPr lang="en" sz="2400"/>
              <a:t>	&lt;script type="text/javascript" src="render.js"&gt;&lt;/script&gt;</a:t>
            </a:r>
          </a:p>
          <a:p>
            <a:pPr lvl="0" rtl="0">
              <a:buNone/>
            </a:pPr>
            <a:r>
              <a:rPr lang="en" sz="2400"/>
              <a:t>&lt;/body&gt;</a:t>
            </a:r>
          </a:p>
          <a:p>
            <a:pPr lvl="0" rtl="0">
              <a:buNone/>
            </a:pPr>
            <a:r>
              <a:rPr lang="en" sz="2400"/>
              <a:t>&lt;/html&gt;</a:t>
            </a:r>
          </a:p>
          <a:p>
            <a:endParaRPr lang="en" sz="2400"/>
          </a:p>
          <a:p>
            <a:endParaRPr lang="en" sz="24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433550"/>
            <a:ext cx="8229600" cy="64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Rendering Pipeline</a:t>
            </a:r>
          </a:p>
        </p:txBody>
      </p:sp>
      <p:sp>
        <p:nvSpPr>
          <p:cNvPr id="48" name="Shape 48"/>
          <p:cNvSpPr/>
          <p:nvPr/>
        </p:nvSpPr>
        <p:spPr>
          <a:xfrm>
            <a:off x="256500" y="1793974"/>
            <a:ext cx="8499475" cy="34097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46"/>
            <a:ext cx="8229600" cy="833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Сцена</a:t>
            </a:r>
          </a:p>
        </p:txBody>
      </p:sp>
      <p:sp>
        <p:nvSpPr>
          <p:cNvPr id="54" name="Shape 54"/>
          <p:cNvSpPr/>
          <p:nvPr/>
        </p:nvSpPr>
        <p:spPr>
          <a:xfrm>
            <a:off x="1067972" y="1336347"/>
            <a:ext cx="6758123" cy="52097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4646"/>
            <a:ext cx="8229600" cy="854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Матрицы преобразования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ModelView matrix - положение объектов относительно камеры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Projection matrix - положение на экране</a:t>
            </a:r>
          </a:p>
          <a:p>
            <a:endParaRPr lang="en"/>
          </a:p>
          <a:p>
            <a:pPr marL="457200" lvl="0" indent="-3810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Pos = projMatrix * modelViewMatrix * vertexPos</a:t>
            </a:r>
          </a:p>
          <a:p>
            <a:endParaRPr lang="en" sz="2400"/>
          </a:p>
          <a:p>
            <a:endParaRPr lang="en" sz="2400"/>
          </a:p>
          <a:p>
            <a:endParaRPr lang="en" sz="24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93" y="60859"/>
            <a:ext cx="4768480" cy="31408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48"/>
            <a:ext cx="4299947" cy="33134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27" y="3368587"/>
            <a:ext cx="4682994" cy="321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2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85105"/>
          </a:xfrm>
        </p:spPr>
        <p:txBody>
          <a:bodyPr/>
          <a:lstStyle/>
          <a:p>
            <a:pPr algn="ctr"/>
            <a:r>
              <a:rPr lang="ru-RU" dirty="0" smtClean="0"/>
              <a:t>Работа с матрицами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59742"/>
            <a:ext cx="8229600" cy="5562690"/>
          </a:xfrm>
        </p:spPr>
        <p:txBody>
          <a:bodyPr/>
          <a:lstStyle/>
          <a:p>
            <a:r>
              <a:rPr lang="ru-RU" sz="2800" dirty="0" smtClean="0"/>
              <a:t>Нет встроенных функций для работы с матрицами со стороны </a:t>
            </a:r>
            <a:r>
              <a:rPr lang="en-US" sz="2800" dirty="0" smtClean="0"/>
              <a:t>JavaScript</a:t>
            </a:r>
          </a:p>
          <a:p>
            <a:r>
              <a:rPr lang="ru-RU" sz="2800" dirty="0" smtClean="0"/>
              <a:t>Предпочтительно операции преобразования максимально выполнять в шейдерах</a:t>
            </a:r>
          </a:p>
          <a:p>
            <a:r>
              <a:rPr lang="ru-RU" sz="2800" dirty="0" smtClean="0"/>
              <a:t>Для </a:t>
            </a:r>
            <a:r>
              <a:rPr lang="en-US" sz="2800" dirty="0" smtClean="0"/>
              <a:t>JS </a:t>
            </a:r>
            <a:r>
              <a:rPr lang="ru-RU" sz="2800" dirty="0" smtClean="0"/>
              <a:t>есть сторонние библиотеки, например, </a:t>
            </a:r>
            <a:r>
              <a:rPr lang="en-US" sz="2800" dirty="0" err="1" smtClean="0"/>
              <a:t>glMatrix</a:t>
            </a:r>
            <a:endParaRPr lang="en-US" sz="2800" dirty="0" smtClean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4166519"/>
            <a:ext cx="91344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1267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913</Words>
  <Application>Microsoft Office PowerPoint</Application>
  <PresentationFormat>On-screen Show (4:3)</PresentationFormat>
  <Paragraphs>265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Consolas</vt:lpstr>
      <vt:lpstr>Courier New</vt:lpstr>
      <vt:lpstr>Verdana</vt:lpstr>
      <vt:lpstr>Wingdings</vt:lpstr>
      <vt:lpstr>Custom Theme</vt:lpstr>
      <vt:lpstr>PowerPoint Presentation</vt:lpstr>
      <vt:lpstr>WebGL</vt:lpstr>
      <vt:lpstr>Подержка браузерами</vt:lpstr>
      <vt:lpstr>WebGL </vt:lpstr>
      <vt:lpstr>Rendering Pipeline</vt:lpstr>
      <vt:lpstr>Сцена</vt:lpstr>
      <vt:lpstr>Матрицы преобразования</vt:lpstr>
      <vt:lpstr>PowerPoint Presentation</vt:lpstr>
      <vt:lpstr>Работа с матрицами</vt:lpstr>
      <vt:lpstr>Шейдеры</vt:lpstr>
      <vt:lpstr>GLSL</vt:lpstr>
      <vt:lpstr>Вершинный шейдер</vt:lpstr>
      <vt:lpstr>Фрагментный шейдер</vt:lpstr>
      <vt:lpstr>Работа с WebGL</vt:lpstr>
      <vt:lpstr>Работа с шейдерами</vt:lpstr>
      <vt:lpstr>Работа с вершинами</vt:lpstr>
      <vt:lpstr> Отображение</vt:lpstr>
      <vt:lpstr>Анимация</vt:lpstr>
      <vt:lpstr>Пример</vt:lpstr>
      <vt:lpstr>Шейдеры</vt:lpstr>
      <vt:lpstr>Инициализация шейдеров</vt:lpstr>
      <vt:lpstr>Инициализация вершин</vt:lpstr>
      <vt:lpstr>Основной цикл</vt:lpstr>
      <vt:lpstr>Библиотеки</vt:lpstr>
      <vt:lpstr>Three.js</vt:lpstr>
      <vt:lpstr>COLLADA</vt:lpstr>
      <vt:lpstr>Интеграция с HTML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schadov</dc:creator>
  <cp:lastModifiedBy>schadov</cp:lastModifiedBy>
  <cp:revision>8</cp:revision>
  <dcterms:modified xsi:type="dcterms:W3CDTF">2014-10-21T19:13:37Z</dcterms:modified>
</cp:coreProperties>
</file>