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69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85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2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73D0-EB35-4F54-BC7E-BC0FBDEA0745}" type="datetimeFigureOut">
              <a:rPr lang="ru-RU" smtClean="0"/>
              <a:t>13.12.2014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C986-4C38-49CD-BAF3-2F5BE5779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73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73D0-EB35-4F54-BC7E-BC0FBDEA0745}" type="datetimeFigureOut">
              <a:rPr lang="ru-RU" smtClean="0"/>
              <a:t>13.12.2014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C986-4C38-49CD-BAF3-2F5BE5779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11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73D0-EB35-4F54-BC7E-BC0FBDEA0745}" type="datetimeFigureOut">
              <a:rPr lang="ru-RU" smtClean="0"/>
              <a:t>13.12.2014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C986-4C38-49CD-BAF3-2F5BE5779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31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73D0-EB35-4F54-BC7E-BC0FBDEA0745}" type="datetimeFigureOut">
              <a:rPr lang="ru-RU" smtClean="0"/>
              <a:t>13.12.2014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C986-4C38-49CD-BAF3-2F5BE5779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21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73D0-EB35-4F54-BC7E-BC0FBDEA0745}" type="datetimeFigureOut">
              <a:rPr lang="ru-RU" smtClean="0"/>
              <a:t>13.12.2014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C986-4C38-49CD-BAF3-2F5BE5779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91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73D0-EB35-4F54-BC7E-BC0FBDEA0745}" type="datetimeFigureOut">
              <a:rPr lang="ru-RU" smtClean="0"/>
              <a:t>13.12.2014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C986-4C38-49CD-BAF3-2F5BE5779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72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73D0-EB35-4F54-BC7E-BC0FBDEA0745}" type="datetimeFigureOut">
              <a:rPr lang="ru-RU" smtClean="0"/>
              <a:t>13.12.2014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C986-4C38-49CD-BAF3-2F5BE5779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5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73D0-EB35-4F54-BC7E-BC0FBDEA0745}" type="datetimeFigureOut">
              <a:rPr lang="ru-RU" smtClean="0"/>
              <a:t>13.12.2014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C986-4C38-49CD-BAF3-2F5BE5779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10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73D0-EB35-4F54-BC7E-BC0FBDEA0745}" type="datetimeFigureOut">
              <a:rPr lang="ru-RU" smtClean="0"/>
              <a:t>13.12.2014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C986-4C38-49CD-BAF3-2F5BE5779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01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73D0-EB35-4F54-BC7E-BC0FBDEA0745}" type="datetimeFigureOut">
              <a:rPr lang="ru-RU" smtClean="0"/>
              <a:t>13.12.2014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C986-4C38-49CD-BAF3-2F5BE5779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46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73D0-EB35-4F54-BC7E-BC0FBDEA0745}" type="datetimeFigureOut">
              <a:rPr lang="ru-RU" smtClean="0"/>
              <a:t>13.12.2014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C986-4C38-49CD-BAF3-2F5BE5779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79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073D0-EB35-4F54-BC7E-BC0FBDEA0745}" type="datetimeFigureOut">
              <a:rPr lang="ru-RU" smtClean="0"/>
              <a:t>13.12.2014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3C986-4C38-49CD-BAF3-2F5BE5779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785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506" y="543608"/>
            <a:ext cx="8001000" cy="75241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ru-RU" dirty="0" smtClean="0"/>
              <a:t>Модульное тестирование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953652"/>
            <a:ext cx="6858000" cy="1655762"/>
          </a:xfrm>
        </p:spPr>
        <p:txBody>
          <a:bodyPr/>
          <a:lstStyle/>
          <a:p>
            <a:r>
              <a:rPr lang="ru-RU" dirty="0" smtClean="0"/>
              <a:t>Лекция </a:t>
            </a:r>
            <a:r>
              <a:rPr lang="ru-RU" dirty="0" smtClean="0"/>
              <a:t>Х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1464468"/>
            <a:ext cx="3278982" cy="327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9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912" y="0"/>
            <a:ext cx="4024313" cy="15359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23949" y="1637883"/>
            <a:ext cx="669369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err="1"/>
              <a:t>localhost:lec_test</a:t>
            </a:r>
            <a:r>
              <a:rPr lang="ru-RU" sz="1600" dirty="0"/>
              <a:t> schadov$ </a:t>
            </a:r>
            <a:r>
              <a:rPr lang="ru-RU" sz="1600" dirty="0" err="1"/>
              <a:t>rspec</a:t>
            </a:r>
            <a:r>
              <a:rPr lang="ru-RU" sz="1600" dirty="0"/>
              <a:t> </a:t>
            </a:r>
            <a:r>
              <a:rPr lang="ru-RU" sz="1600" dirty="0" err="1"/>
              <a:t>test.rb</a:t>
            </a:r>
            <a:endParaRPr lang="ru-RU" sz="1600" dirty="0"/>
          </a:p>
          <a:p>
            <a:r>
              <a:rPr lang="ru-RU" sz="1600" dirty="0">
                <a:solidFill>
                  <a:srgbClr val="FF0000"/>
                </a:solidFill>
              </a:rPr>
              <a:t>FF</a:t>
            </a:r>
            <a:r>
              <a:rPr lang="ru-RU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.</a:t>
            </a:r>
          </a:p>
          <a:p>
            <a:endParaRPr lang="ru-RU" sz="1600" dirty="0"/>
          </a:p>
          <a:p>
            <a:r>
              <a:rPr lang="ru-RU" sz="1600" dirty="0" err="1">
                <a:solidFill>
                  <a:srgbClr val="FF0000"/>
                </a:solidFill>
              </a:rPr>
              <a:t>Failures</a:t>
            </a:r>
            <a:r>
              <a:rPr lang="ru-RU" sz="1600" dirty="0">
                <a:solidFill>
                  <a:srgbClr val="FF0000"/>
                </a:solidFill>
              </a:rPr>
              <a:t>:</a:t>
            </a:r>
          </a:p>
          <a:p>
            <a:r>
              <a:rPr lang="ru-RU" sz="1600" dirty="0" smtClean="0">
                <a:solidFill>
                  <a:srgbClr val="FF0000"/>
                </a:solidFill>
              </a:rPr>
              <a:t>  </a:t>
            </a:r>
            <a:r>
              <a:rPr lang="ru-RU" sz="1600" dirty="0">
                <a:solidFill>
                  <a:srgbClr val="FF0000"/>
                </a:solidFill>
              </a:rPr>
              <a:t>1) </a:t>
            </a:r>
            <a:r>
              <a:rPr lang="ru-RU" sz="1600" dirty="0" err="1">
                <a:solidFill>
                  <a:srgbClr val="FF0000"/>
                </a:solidFill>
              </a:rPr>
              <a:t>Solver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Test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should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solve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the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equation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with</a:t>
            </a:r>
            <a:r>
              <a:rPr lang="ru-RU" sz="1600" dirty="0">
                <a:solidFill>
                  <a:srgbClr val="FF0000"/>
                </a:solidFill>
              </a:rPr>
              <a:t> D&gt;0</a:t>
            </a:r>
          </a:p>
          <a:p>
            <a:r>
              <a:rPr lang="ru-RU" sz="1600" dirty="0">
                <a:solidFill>
                  <a:srgbClr val="FF0000"/>
                </a:solidFill>
              </a:rPr>
              <a:t>     </a:t>
            </a:r>
            <a:r>
              <a:rPr lang="ru-RU" sz="1600" dirty="0" err="1">
                <a:solidFill>
                  <a:srgbClr val="FF0000"/>
                </a:solidFill>
              </a:rPr>
              <a:t>Failure</a:t>
            </a:r>
            <a:r>
              <a:rPr lang="ru-RU" sz="1600" dirty="0">
                <a:solidFill>
                  <a:srgbClr val="FF0000"/>
                </a:solidFill>
              </a:rPr>
              <a:t>/</a:t>
            </a:r>
            <a:r>
              <a:rPr lang="ru-RU" sz="1600" dirty="0" err="1">
                <a:solidFill>
                  <a:srgbClr val="FF0000"/>
                </a:solidFill>
              </a:rPr>
              <a:t>Error</a:t>
            </a:r>
            <a:r>
              <a:rPr lang="ru-RU" sz="1600" dirty="0">
                <a:solidFill>
                  <a:srgbClr val="FF0000"/>
                </a:solidFill>
              </a:rPr>
              <a:t>: </a:t>
            </a:r>
            <a:r>
              <a:rPr lang="ru-RU" sz="1600" dirty="0" err="1">
                <a:solidFill>
                  <a:srgbClr val="FF0000"/>
                </a:solidFill>
              </a:rPr>
              <a:t>result</a:t>
            </a:r>
            <a:r>
              <a:rPr lang="ru-RU" sz="1600" dirty="0">
                <a:solidFill>
                  <a:srgbClr val="FF0000"/>
                </a:solidFill>
              </a:rPr>
              <a:t>  = </a:t>
            </a:r>
            <a:r>
              <a:rPr lang="ru-RU" sz="1600" dirty="0" err="1">
                <a:solidFill>
                  <a:srgbClr val="FF0000"/>
                </a:solidFill>
              </a:rPr>
              <a:t>solve</a:t>
            </a:r>
            <a:r>
              <a:rPr lang="ru-RU" sz="1600" dirty="0">
                <a:solidFill>
                  <a:srgbClr val="FF0000"/>
                </a:solidFill>
              </a:rPr>
              <a:t>([1,6,5]);</a:t>
            </a:r>
          </a:p>
          <a:p>
            <a:r>
              <a:rPr lang="ru-RU" sz="1600" dirty="0">
                <a:solidFill>
                  <a:srgbClr val="FF0000"/>
                </a:solidFill>
              </a:rPr>
              <a:t>     </a:t>
            </a:r>
            <a:r>
              <a:rPr lang="ru-RU" sz="1600" dirty="0" err="1">
                <a:solidFill>
                  <a:srgbClr val="FF0000"/>
                </a:solidFill>
              </a:rPr>
              <a:t>RuntimeError</a:t>
            </a:r>
            <a:r>
              <a:rPr lang="ru-RU" sz="1600" dirty="0">
                <a:solidFill>
                  <a:srgbClr val="FF0000"/>
                </a:solidFill>
              </a:rPr>
              <a:t>:</a:t>
            </a:r>
          </a:p>
          <a:p>
            <a:r>
              <a:rPr lang="ru-RU" sz="1600" dirty="0">
                <a:solidFill>
                  <a:srgbClr val="FF0000"/>
                </a:solidFill>
              </a:rPr>
              <a:t>       </a:t>
            </a:r>
            <a:r>
              <a:rPr lang="ru-RU" sz="1600" dirty="0" err="1">
                <a:solidFill>
                  <a:srgbClr val="FF0000"/>
                </a:solidFill>
              </a:rPr>
              <a:t>No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real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err="1">
                <a:solidFill>
                  <a:srgbClr val="FF0000"/>
                </a:solidFill>
              </a:rPr>
              <a:t>solution</a:t>
            </a:r>
            <a:endParaRPr lang="ru-RU" sz="1600" dirty="0">
              <a:solidFill>
                <a:srgbClr val="FF0000"/>
              </a:solidFill>
            </a:endParaRPr>
          </a:p>
          <a:p>
            <a:r>
              <a:rPr lang="ru-RU" sz="1600" dirty="0">
                <a:solidFill>
                  <a:srgbClr val="FF0000"/>
                </a:solidFill>
              </a:rPr>
              <a:t>     # ./main.rb:5:in `</a:t>
            </a:r>
            <a:r>
              <a:rPr lang="ru-RU" sz="1600" dirty="0" err="1">
                <a:solidFill>
                  <a:srgbClr val="FF0000"/>
                </a:solidFill>
              </a:rPr>
              <a:t>solve</a:t>
            </a:r>
            <a:r>
              <a:rPr lang="ru-RU" sz="1600" dirty="0">
                <a:solidFill>
                  <a:srgbClr val="FF0000"/>
                </a:solidFill>
              </a:rPr>
              <a:t>'</a:t>
            </a:r>
          </a:p>
          <a:p>
            <a:r>
              <a:rPr lang="ru-RU" sz="1600" dirty="0">
                <a:solidFill>
                  <a:srgbClr val="FF0000"/>
                </a:solidFill>
              </a:rPr>
              <a:t>     # ./test.rb:7:in `</a:t>
            </a:r>
            <a:r>
              <a:rPr lang="ru-RU" sz="1600" dirty="0" err="1">
                <a:solidFill>
                  <a:srgbClr val="FF0000"/>
                </a:solidFill>
              </a:rPr>
              <a:t>block</a:t>
            </a:r>
            <a:r>
              <a:rPr lang="ru-RU" sz="1600" dirty="0">
                <a:solidFill>
                  <a:srgbClr val="FF0000"/>
                </a:solidFill>
              </a:rPr>
              <a:t> (2 </a:t>
            </a:r>
            <a:r>
              <a:rPr lang="ru-RU" sz="1600" dirty="0" err="1">
                <a:solidFill>
                  <a:srgbClr val="FF0000"/>
                </a:solidFill>
              </a:rPr>
              <a:t>levels</a:t>
            </a:r>
            <a:r>
              <a:rPr lang="ru-RU" sz="1600" dirty="0">
                <a:solidFill>
                  <a:srgbClr val="FF0000"/>
                </a:solidFill>
              </a:rPr>
              <a:t>) </a:t>
            </a:r>
            <a:r>
              <a:rPr lang="ru-RU" sz="1600" dirty="0" err="1">
                <a:solidFill>
                  <a:srgbClr val="FF0000"/>
                </a:solidFill>
              </a:rPr>
              <a:t>in</a:t>
            </a:r>
            <a:r>
              <a:rPr lang="ru-RU" sz="1600" dirty="0">
                <a:solidFill>
                  <a:srgbClr val="FF0000"/>
                </a:solidFill>
              </a:rPr>
              <a:t> &lt;</a:t>
            </a:r>
            <a:r>
              <a:rPr lang="ru-RU" sz="1600" dirty="0" err="1">
                <a:solidFill>
                  <a:srgbClr val="FF0000"/>
                </a:solidFill>
              </a:rPr>
              <a:t>top</a:t>
            </a:r>
            <a:r>
              <a:rPr lang="ru-RU" sz="1600" dirty="0">
                <a:solidFill>
                  <a:srgbClr val="FF0000"/>
                </a:solidFill>
              </a:rPr>
              <a:t> (</a:t>
            </a:r>
            <a:r>
              <a:rPr lang="ru-RU" sz="1600" dirty="0" err="1">
                <a:solidFill>
                  <a:srgbClr val="FF0000"/>
                </a:solidFill>
              </a:rPr>
              <a:t>required</a:t>
            </a:r>
            <a:r>
              <a:rPr lang="ru-RU" sz="1600" dirty="0">
                <a:solidFill>
                  <a:srgbClr val="FF0000"/>
                </a:solidFill>
              </a:rPr>
              <a:t>)&gt;'</a:t>
            </a:r>
          </a:p>
          <a:p>
            <a:endParaRPr lang="ru-RU" sz="1600" dirty="0"/>
          </a:p>
          <a:p>
            <a:r>
              <a:rPr lang="ru-RU" sz="1600" dirty="0" err="1"/>
              <a:t>Finished</a:t>
            </a:r>
            <a:r>
              <a:rPr lang="ru-RU" sz="1600" dirty="0"/>
              <a:t> </a:t>
            </a:r>
            <a:r>
              <a:rPr lang="ru-RU" sz="1600" dirty="0" err="1"/>
              <a:t>in</a:t>
            </a:r>
            <a:r>
              <a:rPr lang="ru-RU" sz="1600" dirty="0"/>
              <a:t> 0.00144 </a:t>
            </a:r>
            <a:r>
              <a:rPr lang="ru-RU" sz="1600" dirty="0" err="1"/>
              <a:t>seconds</a:t>
            </a:r>
            <a:endParaRPr lang="ru-RU" sz="1600" dirty="0"/>
          </a:p>
          <a:p>
            <a:r>
              <a:rPr lang="ru-RU" sz="1600" dirty="0">
                <a:solidFill>
                  <a:srgbClr val="FF0000"/>
                </a:solidFill>
              </a:rPr>
              <a:t>3 </a:t>
            </a:r>
            <a:r>
              <a:rPr lang="ru-RU" sz="1600" dirty="0" err="1">
                <a:solidFill>
                  <a:srgbClr val="FF0000"/>
                </a:solidFill>
              </a:rPr>
              <a:t>examples</a:t>
            </a:r>
            <a:r>
              <a:rPr lang="ru-RU" sz="1600" dirty="0">
                <a:solidFill>
                  <a:srgbClr val="FF0000"/>
                </a:solidFill>
              </a:rPr>
              <a:t>, 2 </a:t>
            </a:r>
            <a:r>
              <a:rPr lang="ru-RU" sz="1600" dirty="0" err="1">
                <a:solidFill>
                  <a:srgbClr val="FF0000"/>
                </a:solidFill>
              </a:rPr>
              <a:t>failures</a:t>
            </a:r>
            <a:endParaRPr lang="ru-RU" sz="1600" dirty="0">
              <a:solidFill>
                <a:srgbClr val="FF0000"/>
              </a:solidFill>
            </a:endParaRPr>
          </a:p>
          <a:p>
            <a:endParaRPr lang="ru-RU" sz="1600" dirty="0"/>
          </a:p>
          <a:p>
            <a:r>
              <a:rPr lang="ru-RU" sz="1600" dirty="0" err="1"/>
              <a:t>Failed</a:t>
            </a:r>
            <a:r>
              <a:rPr lang="ru-RU" sz="1600" dirty="0"/>
              <a:t> </a:t>
            </a:r>
            <a:r>
              <a:rPr lang="ru-RU" sz="1600" dirty="0" err="1"/>
              <a:t>examples</a:t>
            </a:r>
            <a:r>
              <a:rPr lang="ru-RU" sz="1600" dirty="0"/>
              <a:t>:</a:t>
            </a:r>
          </a:p>
          <a:p>
            <a:endParaRPr lang="ru-RU" sz="1600" dirty="0"/>
          </a:p>
          <a:p>
            <a:r>
              <a:rPr lang="ru-RU" sz="1600" dirty="0" err="1">
                <a:solidFill>
                  <a:srgbClr val="C00000"/>
                </a:solidFill>
              </a:rPr>
              <a:t>rspec</a:t>
            </a:r>
            <a:r>
              <a:rPr lang="ru-RU" sz="1600" dirty="0">
                <a:solidFill>
                  <a:srgbClr val="C00000"/>
                </a:solidFill>
              </a:rPr>
              <a:t> ./test.rb:6 # </a:t>
            </a:r>
            <a:r>
              <a:rPr lang="ru-RU" sz="1600" dirty="0" err="1">
                <a:solidFill>
                  <a:srgbClr val="C00000"/>
                </a:solidFill>
              </a:rPr>
              <a:t>Solver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  <a:r>
              <a:rPr lang="ru-RU" sz="1600" dirty="0" err="1">
                <a:solidFill>
                  <a:srgbClr val="C00000"/>
                </a:solidFill>
              </a:rPr>
              <a:t>Test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  <a:r>
              <a:rPr lang="ru-RU" sz="1600" dirty="0" err="1">
                <a:solidFill>
                  <a:srgbClr val="C00000"/>
                </a:solidFill>
              </a:rPr>
              <a:t>should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  <a:r>
              <a:rPr lang="ru-RU" sz="1600" dirty="0" err="1">
                <a:solidFill>
                  <a:srgbClr val="C00000"/>
                </a:solidFill>
              </a:rPr>
              <a:t>solve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  <a:r>
              <a:rPr lang="ru-RU" sz="1600" dirty="0" err="1">
                <a:solidFill>
                  <a:srgbClr val="C00000"/>
                </a:solidFill>
              </a:rPr>
              <a:t>the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  <a:r>
              <a:rPr lang="ru-RU" sz="1600" dirty="0" err="1">
                <a:solidFill>
                  <a:srgbClr val="C00000"/>
                </a:solidFill>
              </a:rPr>
              <a:t>equation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  <a:r>
              <a:rPr lang="ru-RU" sz="1600" dirty="0" err="1">
                <a:solidFill>
                  <a:srgbClr val="C00000"/>
                </a:solidFill>
              </a:rPr>
              <a:t>with</a:t>
            </a:r>
            <a:r>
              <a:rPr lang="ru-RU" sz="1600" dirty="0">
                <a:solidFill>
                  <a:srgbClr val="C00000"/>
                </a:solidFill>
              </a:rPr>
              <a:t> D&gt;0</a:t>
            </a:r>
          </a:p>
          <a:p>
            <a:r>
              <a:rPr lang="ru-RU" sz="1600" dirty="0" err="1">
                <a:solidFill>
                  <a:srgbClr val="C00000"/>
                </a:solidFill>
              </a:rPr>
              <a:t>rspec</a:t>
            </a:r>
            <a:r>
              <a:rPr lang="ru-RU" sz="1600" dirty="0">
                <a:solidFill>
                  <a:srgbClr val="C00000"/>
                </a:solidFill>
              </a:rPr>
              <a:t> ./test.rb:13 # </a:t>
            </a:r>
            <a:r>
              <a:rPr lang="ru-RU" sz="1600" dirty="0" err="1">
                <a:solidFill>
                  <a:srgbClr val="C00000"/>
                </a:solidFill>
              </a:rPr>
              <a:t>Solver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  <a:r>
              <a:rPr lang="ru-RU" sz="1600" dirty="0" err="1">
                <a:solidFill>
                  <a:srgbClr val="C00000"/>
                </a:solidFill>
              </a:rPr>
              <a:t>Test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  <a:r>
              <a:rPr lang="ru-RU" sz="1600" dirty="0" err="1">
                <a:solidFill>
                  <a:srgbClr val="C00000"/>
                </a:solidFill>
              </a:rPr>
              <a:t>should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  <a:r>
              <a:rPr lang="ru-RU" sz="1600" dirty="0" err="1">
                <a:solidFill>
                  <a:srgbClr val="C00000"/>
                </a:solidFill>
              </a:rPr>
              <a:t>solve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  <a:r>
              <a:rPr lang="ru-RU" sz="1600" dirty="0" err="1">
                <a:solidFill>
                  <a:srgbClr val="C00000"/>
                </a:solidFill>
              </a:rPr>
              <a:t>the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  <a:r>
              <a:rPr lang="ru-RU" sz="1600" dirty="0" err="1">
                <a:solidFill>
                  <a:srgbClr val="C00000"/>
                </a:solidFill>
              </a:rPr>
              <a:t>equation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  <a:r>
              <a:rPr lang="ru-RU" sz="1600" dirty="0" err="1">
                <a:solidFill>
                  <a:srgbClr val="C00000"/>
                </a:solidFill>
              </a:rPr>
              <a:t>with</a:t>
            </a:r>
            <a:r>
              <a:rPr lang="ru-RU" sz="1600" dirty="0">
                <a:solidFill>
                  <a:srgbClr val="C00000"/>
                </a:solidFill>
              </a:rPr>
              <a:t> D=0</a:t>
            </a:r>
          </a:p>
        </p:txBody>
      </p:sp>
    </p:spTree>
    <p:extLst>
      <p:ext uri="{BB962C8B-B14F-4D97-AF65-F5344CB8AC3E}">
        <p14:creationId xmlns:p14="http://schemas.microsoft.com/office/powerpoint/2010/main" val="748932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3676"/>
            <a:ext cx="7886700" cy="763587"/>
          </a:xfrm>
        </p:spPr>
        <p:txBody>
          <a:bodyPr/>
          <a:lstStyle/>
          <a:p>
            <a:pPr algn="ctr"/>
            <a:r>
              <a:rPr lang="en-US" dirty="0" smtClean="0"/>
              <a:t>Mock-</a:t>
            </a:r>
            <a:r>
              <a:rPr lang="ru-RU" dirty="0" smtClean="0"/>
              <a:t>объекты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57263"/>
            <a:ext cx="7886700" cy="5219700"/>
          </a:xfrm>
        </p:spPr>
        <p:txBody>
          <a:bodyPr/>
          <a:lstStyle/>
          <a:p>
            <a:r>
              <a:rPr lang="ru-RU" dirty="0" smtClean="0"/>
              <a:t>Имитирует поведение внешнего по отношению к тестируемому модулю</a:t>
            </a:r>
          </a:p>
          <a:p>
            <a:r>
              <a:rPr lang="ru-RU" dirty="0" smtClean="0"/>
              <a:t>Используется в случае если внешний модуль</a:t>
            </a:r>
          </a:p>
          <a:p>
            <a:pPr lvl="1"/>
            <a:r>
              <a:rPr lang="ru-RU" dirty="0" err="1" smtClean="0"/>
              <a:t>Недетерминирован</a:t>
            </a:r>
            <a:r>
              <a:rPr lang="ru-RU" dirty="0" smtClean="0"/>
              <a:t> (например, время)</a:t>
            </a:r>
          </a:p>
          <a:p>
            <a:pPr lvl="1"/>
            <a:r>
              <a:rPr lang="ru-RU" dirty="0" smtClean="0"/>
              <a:t>Сложно воспроизвести нужный результат (ошибка БД, будильник через 9 часов </a:t>
            </a:r>
            <a:r>
              <a:rPr lang="ru-RU" dirty="0" err="1" smtClean="0"/>
              <a:t>итп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Находится вне доступа (внешний сервис)</a:t>
            </a:r>
          </a:p>
          <a:p>
            <a:pPr lvl="1"/>
            <a:r>
              <a:rPr lang="ru-RU" dirty="0" smtClean="0"/>
              <a:t>Не существует (будет разработан позднее)</a:t>
            </a:r>
          </a:p>
          <a:p>
            <a:pPr lvl="1"/>
            <a:r>
              <a:rPr lang="ru-RU" dirty="0" smtClean="0"/>
              <a:t>….</a:t>
            </a:r>
          </a:p>
          <a:p>
            <a:r>
              <a:rPr lang="ru-RU" dirty="0" smtClean="0"/>
              <a:t>Может использоваться в форме </a:t>
            </a:r>
            <a:r>
              <a:rPr lang="en-US" dirty="0" smtClean="0"/>
              <a:t>mock-</a:t>
            </a:r>
            <a:r>
              <a:rPr lang="ru-RU" dirty="0" smtClean="0"/>
              <a:t>объекта либо заглушек(</a:t>
            </a:r>
            <a:r>
              <a:rPr lang="en-US" dirty="0" smtClean="0"/>
              <a:t>stub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отдельных методов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7369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74" y="328613"/>
            <a:ext cx="6181725" cy="1885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1" y="2995613"/>
            <a:ext cx="76009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04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0808"/>
            <a:ext cx="7886700" cy="842167"/>
          </a:xfrm>
        </p:spPr>
        <p:txBody>
          <a:bodyPr/>
          <a:lstStyle/>
          <a:p>
            <a:pPr algn="ctr"/>
            <a:r>
              <a:rPr lang="en-US" dirty="0" smtClean="0"/>
              <a:t>Test spies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131"/>
            <a:ext cx="7886700" cy="5126832"/>
          </a:xfrm>
        </p:spPr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smtClean="0"/>
              <a:t>Mock </a:t>
            </a:r>
            <a:r>
              <a:rPr lang="ru-RU" dirty="0" smtClean="0"/>
              <a:t>– объектов для отслеживания правильности вызовов функций внешнего модуля</a:t>
            </a:r>
          </a:p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2502694"/>
            <a:ext cx="76390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32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214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Анализ покрытия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/>
          <a:lstStyle/>
          <a:p>
            <a:r>
              <a:rPr lang="ru-RU" dirty="0" smtClean="0"/>
              <a:t>Покрытие кода тестами – важный показатель качества ПО</a:t>
            </a:r>
          </a:p>
          <a:p>
            <a:r>
              <a:rPr lang="ru-RU" dirty="0" smtClean="0"/>
              <a:t>Для динамических ЯП каждая строчка кода должна быть покрыта как минимум одним тестом </a:t>
            </a:r>
          </a:p>
          <a:p>
            <a:r>
              <a:rPr lang="ru-RU" dirty="0" smtClean="0"/>
              <a:t>В идеале каждый путь исполнения кода должен быть покрыт тестами (на практике трудновыполнимо)</a:t>
            </a:r>
          </a:p>
          <a:p>
            <a:r>
              <a:rPr lang="ru-RU" dirty="0" smtClean="0"/>
              <a:t>Существуют инструменты автоматического анализа покрытия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5061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9775"/>
            <a:ext cx="7886700" cy="756443"/>
          </a:xfrm>
        </p:spPr>
        <p:txBody>
          <a:bodyPr/>
          <a:lstStyle/>
          <a:p>
            <a:pPr algn="ctr"/>
            <a:r>
              <a:rPr lang="ru-RU" dirty="0" smtClean="0"/>
              <a:t>Анализ покрытия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36218"/>
            <a:ext cx="7886700" cy="621506"/>
          </a:xfrm>
        </p:spPr>
        <p:txBody>
          <a:bodyPr/>
          <a:lstStyle/>
          <a:p>
            <a:r>
              <a:rPr lang="en-US" dirty="0" smtClean="0"/>
              <a:t>Istanbul (Node.js)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55" y="1535907"/>
            <a:ext cx="6658289" cy="504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218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9775"/>
            <a:ext cx="7886700" cy="756443"/>
          </a:xfrm>
        </p:spPr>
        <p:txBody>
          <a:bodyPr/>
          <a:lstStyle/>
          <a:p>
            <a:pPr algn="ctr"/>
            <a:r>
              <a:rPr lang="ru-RU" dirty="0" smtClean="0"/>
              <a:t>Анализ покрытия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36218"/>
            <a:ext cx="7886700" cy="621506"/>
          </a:xfrm>
        </p:spPr>
        <p:txBody>
          <a:bodyPr/>
          <a:lstStyle/>
          <a:p>
            <a:r>
              <a:rPr lang="en-US" dirty="0" smtClean="0"/>
              <a:t>Istanbul (Node.js)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4167"/>
            <a:ext cx="9144000" cy="363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32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86545"/>
            <a:ext cx="7886700" cy="849312"/>
          </a:xfrm>
        </p:spPr>
        <p:txBody>
          <a:bodyPr/>
          <a:lstStyle/>
          <a:p>
            <a:pPr algn="ctr"/>
            <a:r>
              <a:rPr lang="en-US" dirty="0" smtClean="0"/>
              <a:t>Continuous Integration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14527"/>
            <a:ext cx="7886700" cy="3343274"/>
          </a:xfrm>
        </p:spPr>
        <p:txBody>
          <a:bodyPr/>
          <a:lstStyle/>
          <a:p>
            <a:r>
              <a:rPr lang="ru-RU" dirty="0" smtClean="0"/>
              <a:t>Технология подразумевающая постоянное внедрение изменений</a:t>
            </a:r>
          </a:p>
          <a:p>
            <a:r>
              <a:rPr lang="ru-RU" dirty="0" smtClean="0"/>
              <a:t>В области тестирования – автоматизированный запуск тестов на выделенном сервере после каждого изменения</a:t>
            </a:r>
          </a:p>
          <a:p>
            <a:r>
              <a:rPr lang="ru-RU" dirty="0" smtClean="0"/>
              <a:t>Существуют технические решения для поддержки</a:t>
            </a:r>
            <a:r>
              <a:rPr lang="en-US" dirty="0" smtClean="0"/>
              <a:t> CI </a:t>
            </a:r>
            <a:r>
              <a:rPr lang="ru-RU" dirty="0" smtClean="0"/>
              <a:t>для разных платформ и ЯП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4217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5107"/>
            <a:ext cx="7886700" cy="5206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Continuous Integration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069" y="854075"/>
            <a:ext cx="7886700" cy="546100"/>
          </a:xfrm>
        </p:spPr>
        <p:txBody>
          <a:bodyPr/>
          <a:lstStyle/>
          <a:p>
            <a:r>
              <a:rPr lang="ru-RU" dirty="0" smtClean="0"/>
              <a:t>Пример: </a:t>
            </a:r>
            <a:r>
              <a:rPr lang="en-US" dirty="0" err="1" smtClean="0"/>
              <a:t>TeamCity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34" y="2089914"/>
            <a:ext cx="8388769" cy="35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925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0642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Test-Driven Development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061243"/>
            <a:ext cx="8295566" cy="5549805"/>
          </a:xfrm>
        </p:spPr>
      </p:pic>
    </p:spTree>
    <p:extLst>
      <p:ext uri="{BB962C8B-B14F-4D97-AF65-F5344CB8AC3E}">
        <p14:creationId xmlns:p14="http://schemas.microsoft.com/office/powerpoint/2010/main" val="377824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30994"/>
            <a:ext cx="7886700" cy="5685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Тестирование ПО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12" y="1545431"/>
            <a:ext cx="46005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2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2863"/>
            <a:ext cx="7886700" cy="54927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Примеры: С++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9" y="695720"/>
            <a:ext cx="7886700" cy="542925"/>
          </a:xfrm>
        </p:spPr>
        <p:txBody>
          <a:bodyPr/>
          <a:lstStyle/>
          <a:p>
            <a:r>
              <a:rPr lang="en-US" dirty="0" err="1" smtClean="0"/>
              <a:t>Google.Test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437" y="1126728"/>
            <a:ext cx="5029200" cy="220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887" y="5788819"/>
            <a:ext cx="4686300" cy="790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025" y="3399433"/>
            <a:ext cx="57054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48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499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Примеры: </a:t>
            </a:r>
            <a:r>
              <a:rPr lang="en-US" dirty="0" smtClean="0"/>
              <a:t>AS3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7274"/>
            <a:ext cx="7886700" cy="5186363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 smtClean="0"/>
              <a:t>FlexUnit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public class </a:t>
            </a:r>
            <a:r>
              <a:rPr lang="en-US" dirty="0" err="1" smtClean="0"/>
              <a:t>HelperTest</a:t>
            </a: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BeforeClass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public static function </a:t>
            </a:r>
            <a:r>
              <a:rPr lang="en-US" dirty="0" err="1"/>
              <a:t>runBeforeClass</a:t>
            </a:r>
            <a:r>
              <a:rPr lang="en-US" dirty="0"/>
              <a:t>():</a:t>
            </a:r>
            <a:r>
              <a:rPr lang="en-US" dirty="0" smtClean="0">
                <a:solidFill>
                  <a:srgbClr val="0070C0"/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CommonInit.init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      [Test(description="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format_number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should format correctly")]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0070C0"/>
                </a:solidFill>
              </a:rPr>
              <a:t>public function </a:t>
            </a:r>
            <a:r>
              <a:rPr lang="en-US" dirty="0" err="1"/>
              <a:t>testNumberFormatter</a:t>
            </a:r>
            <a:r>
              <a:rPr lang="en-US" dirty="0"/>
              <a:t>():</a:t>
            </a:r>
            <a:r>
              <a:rPr lang="en-US" dirty="0" smtClean="0">
                <a:solidFill>
                  <a:srgbClr val="0070C0"/>
                </a:solidFill>
              </a:rPr>
              <a:t>void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Assert.assertEquals</a:t>
            </a:r>
            <a:r>
              <a:rPr lang="en-US" dirty="0"/>
              <a:t>(</a:t>
            </a:r>
            <a:r>
              <a:rPr lang="en-US" dirty="0" err="1"/>
              <a:t>LanguageHelper.format_number</a:t>
            </a:r>
            <a:r>
              <a:rPr lang="en-US" dirty="0"/>
              <a:t>(0),"0");</a:t>
            </a:r>
          </a:p>
          <a:p>
            <a:pPr marL="0" indent="0">
              <a:buNone/>
            </a:pPr>
            <a:r>
              <a:rPr lang="en-US" dirty="0"/>
              <a:t>            ...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      [Test(description="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select_word_form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should select correct word form")]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0070C0"/>
                </a:solidFill>
              </a:rPr>
              <a:t>public function </a:t>
            </a:r>
            <a:r>
              <a:rPr lang="en-US" dirty="0" err="1"/>
              <a:t>testWordFormSelection</a:t>
            </a:r>
            <a:r>
              <a:rPr lang="en-US" dirty="0"/>
              <a:t>():</a:t>
            </a:r>
            <a:r>
              <a:rPr lang="en-US" dirty="0" smtClean="0">
                <a:solidFill>
                  <a:srgbClr val="0070C0"/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     ...</a:t>
            </a:r>
          </a:p>
          <a:p>
            <a:pPr marL="0" indent="0">
              <a:buNone/>
            </a:pPr>
            <a:r>
              <a:rPr lang="en-US" dirty="0"/>
              <a:t>    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6425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2162"/>
          </a:xfrm>
        </p:spPr>
        <p:txBody>
          <a:bodyPr/>
          <a:lstStyle/>
          <a:p>
            <a:pPr algn="ctr"/>
            <a:r>
              <a:rPr lang="ru-RU" dirty="0" smtClean="0"/>
              <a:t>Примеры: </a:t>
            </a:r>
            <a:r>
              <a:rPr lang="en-US" dirty="0" smtClean="0"/>
              <a:t>Node.js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8" y="1235869"/>
            <a:ext cx="9115425" cy="5379244"/>
          </a:xfrm>
        </p:spPr>
        <p:txBody>
          <a:bodyPr>
            <a:normAutofit/>
          </a:bodyPr>
          <a:lstStyle/>
          <a:p>
            <a:r>
              <a:rPr lang="en-US" dirty="0" smtClean="0"/>
              <a:t>Mocha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dirty="0" err="1">
                <a:solidFill>
                  <a:srgbClr val="0070C0"/>
                </a:solidFill>
              </a:rPr>
              <a:t>var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/>
              <a:t>assert = require("assert")</a:t>
            </a:r>
          </a:p>
          <a:p>
            <a:pPr marL="0" indent="0">
              <a:buNone/>
            </a:pPr>
            <a:r>
              <a:rPr lang="en-US" sz="2600" dirty="0"/>
              <a:t>describe('Array', function(){</a:t>
            </a:r>
          </a:p>
          <a:p>
            <a:pPr marL="0" indent="0">
              <a:buNone/>
            </a:pPr>
            <a:r>
              <a:rPr lang="en-US" sz="2600" dirty="0"/>
              <a:t>  describe('#</a:t>
            </a:r>
            <a:r>
              <a:rPr lang="en-US" sz="2600" dirty="0" err="1"/>
              <a:t>indexOf</a:t>
            </a:r>
            <a:r>
              <a:rPr lang="en-US" sz="2600" dirty="0"/>
              <a:t>()', </a:t>
            </a:r>
            <a:r>
              <a:rPr lang="en-US" sz="2600" dirty="0">
                <a:solidFill>
                  <a:srgbClr val="0070C0"/>
                </a:solidFill>
              </a:rPr>
              <a:t>function</a:t>
            </a:r>
            <a:r>
              <a:rPr lang="en-US" sz="2600" dirty="0"/>
              <a:t>(){</a:t>
            </a:r>
          </a:p>
          <a:p>
            <a:pPr marL="0" indent="0">
              <a:buNone/>
            </a:pPr>
            <a:r>
              <a:rPr lang="en-US" sz="2600" dirty="0"/>
              <a:t>    it('should return -1 when the value is not present', function(){</a:t>
            </a:r>
          </a:p>
          <a:p>
            <a:pPr marL="0" indent="0">
              <a:buNone/>
            </a:pPr>
            <a:r>
              <a:rPr lang="en-US" sz="2600" dirty="0"/>
              <a:t>      </a:t>
            </a:r>
            <a:r>
              <a:rPr lang="en-US" sz="2600" dirty="0" err="1"/>
              <a:t>assert.equal</a:t>
            </a:r>
            <a:r>
              <a:rPr lang="en-US" sz="2600" dirty="0"/>
              <a:t>(-1, [1,2,3].</a:t>
            </a:r>
            <a:r>
              <a:rPr lang="en-US" sz="2600" dirty="0" err="1"/>
              <a:t>indexOf</a:t>
            </a:r>
            <a:r>
              <a:rPr lang="en-US" sz="2600" dirty="0"/>
              <a:t>(5));</a:t>
            </a:r>
          </a:p>
          <a:p>
            <a:pPr marL="0" indent="0">
              <a:buNone/>
            </a:pPr>
            <a:r>
              <a:rPr lang="en-US" sz="2600" dirty="0"/>
              <a:t>      </a:t>
            </a:r>
            <a:r>
              <a:rPr lang="en-US" sz="2600" dirty="0" err="1"/>
              <a:t>assert.equal</a:t>
            </a:r>
            <a:r>
              <a:rPr lang="en-US" sz="2600" dirty="0"/>
              <a:t>(-1, [1,2,3].</a:t>
            </a:r>
            <a:r>
              <a:rPr lang="en-US" sz="2600" dirty="0" err="1"/>
              <a:t>indexOf</a:t>
            </a:r>
            <a:r>
              <a:rPr lang="en-US" sz="2600" dirty="0"/>
              <a:t>(0));</a:t>
            </a:r>
          </a:p>
          <a:p>
            <a:pPr marL="0" indent="0">
              <a:buNone/>
            </a:pPr>
            <a:r>
              <a:rPr lang="en-US" sz="2600" dirty="0"/>
              <a:t>    })</a:t>
            </a:r>
          </a:p>
          <a:p>
            <a:pPr marL="0" indent="0">
              <a:buNone/>
            </a:pPr>
            <a:r>
              <a:rPr lang="en-US" sz="2600" dirty="0"/>
              <a:t>  })</a:t>
            </a:r>
          </a:p>
          <a:p>
            <a:pPr marL="0" indent="0">
              <a:buNone/>
            </a:pPr>
            <a:r>
              <a:rPr lang="en-US" sz="2600" dirty="0"/>
              <a:t>})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799744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068" y="0"/>
            <a:ext cx="7886700" cy="799305"/>
          </a:xfrm>
        </p:spPr>
        <p:txBody>
          <a:bodyPr/>
          <a:lstStyle/>
          <a:p>
            <a:pPr algn="ctr"/>
            <a:r>
              <a:rPr lang="ru-RU" dirty="0" smtClean="0"/>
              <a:t>Пример: </a:t>
            </a:r>
            <a:r>
              <a:rPr lang="en-US" dirty="0" smtClean="0"/>
              <a:t>Scala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068" y="799305"/>
            <a:ext cx="8186738" cy="593725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collection.mutable.Stack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org.scalatest</a:t>
            </a:r>
            <a:r>
              <a:rPr lang="en-US" dirty="0"/>
              <a:t>._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ExampleSpec</a:t>
            </a:r>
            <a:r>
              <a:rPr lang="en-US" dirty="0"/>
              <a:t> extends </a:t>
            </a:r>
            <a:r>
              <a:rPr lang="en-US" dirty="0" err="1"/>
              <a:t>FlatSpec</a:t>
            </a:r>
            <a:r>
              <a:rPr lang="en-US" dirty="0"/>
              <a:t> with Matchers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"A Stack" should "pop values in last-in-first-out order" in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stack = new Stack[</a:t>
            </a:r>
            <a:r>
              <a:rPr lang="en-US" dirty="0" err="1"/>
              <a:t>Int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stack.push</a:t>
            </a:r>
            <a:r>
              <a:rPr lang="en-US" dirty="0"/>
              <a:t>(1)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stack.push</a:t>
            </a:r>
            <a:r>
              <a:rPr lang="en-US" dirty="0"/>
              <a:t>(2)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stack.pop</a:t>
            </a:r>
            <a:r>
              <a:rPr lang="en-US" dirty="0"/>
              <a:t>() should be (2)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stack.pop</a:t>
            </a:r>
            <a:r>
              <a:rPr lang="en-US" dirty="0"/>
              <a:t>() should be (1)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it should "throw </a:t>
            </a:r>
            <a:r>
              <a:rPr lang="en-US" dirty="0" err="1"/>
              <a:t>NoSuchElementException</a:t>
            </a:r>
            <a:r>
              <a:rPr lang="en-US" dirty="0"/>
              <a:t> if an empty stack is popped" in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emptyStack</a:t>
            </a:r>
            <a:r>
              <a:rPr lang="en-US" dirty="0"/>
              <a:t> = new Stack[</a:t>
            </a:r>
            <a:r>
              <a:rPr lang="en-US" dirty="0" err="1"/>
              <a:t>Int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    a [</a:t>
            </a:r>
            <a:r>
              <a:rPr lang="en-US" dirty="0" err="1"/>
              <a:t>NoSuchElementException</a:t>
            </a:r>
            <a:r>
              <a:rPr lang="en-US" dirty="0"/>
              <a:t>] should be </a:t>
            </a:r>
            <a:r>
              <a:rPr lang="en-US" dirty="0" err="1"/>
              <a:t>thrownBy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emptyStack.pop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} 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5396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5108"/>
            <a:ext cx="7886700" cy="57784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BDD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92969"/>
            <a:ext cx="7886700" cy="5283994"/>
          </a:xfrm>
        </p:spPr>
        <p:txBody>
          <a:bodyPr/>
          <a:lstStyle/>
          <a:p>
            <a:r>
              <a:rPr lang="ru-RU" dirty="0" smtClean="0"/>
              <a:t>Описание поведения на языке, независимом от применяемого ЯП (предпочтительно близкому к человеческому)</a:t>
            </a:r>
          </a:p>
          <a:p>
            <a:r>
              <a:rPr lang="ru-RU" dirty="0" smtClean="0"/>
              <a:t>Пример: </a:t>
            </a:r>
            <a:r>
              <a:rPr lang="en-US" dirty="0" smtClean="0"/>
              <a:t>cucumber</a:t>
            </a:r>
          </a:p>
          <a:p>
            <a:r>
              <a:rPr lang="ru-RU" dirty="0" smtClean="0"/>
              <a:t>Тест состоит из 2-ч частей</a:t>
            </a:r>
          </a:p>
          <a:p>
            <a:pPr lvl="1"/>
            <a:r>
              <a:rPr lang="ru-RU" dirty="0" smtClean="0"/>
              <a:t>Сценарий поведения в </a:t>
            </a:r>
            <a:r>
              <a:rPr lang="ru-RU" dirty="0" err="1" smtClean="0"/>
              <a:t>человекочитаемой</a:t>
            </a:r>
            <a:r>
              <a:rPr lang="ru-RU" dirty="0" smtClean="0"/>
              <a:t> форме</a:t>
            </a:r>
          </a:p>
          <a:p>
            <a:pPr lvl="1"/>
            <a:r>
              <a:rPr lang="ru-RU" dirty="0" smtClean="0"/>
              <a:t>Определение поведения на целевом ЯП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448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07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Cucumber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31" y="1562101"/>
            <a:ext cx="7620000" cy="3581400"/>
          </a:xfrm>
        </p:spPr>
      </p:pic>
    </p:spTree>
    <p:extLst>
      <p:ext uri="{BB962C8B-B14F-4D97-AF65-F5344CB8AC3E}">
        <p14:creationId xmlns:p14="http://schemas.microsoft.com/office/powerpoint/2010/main" val="2226843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0813"/>
            <a:ext cx="7886700" cy="58499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Cucumber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838200"/>
            <a:ext cx="90297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38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707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Автоматизированное тестирование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8849"/>
            <a:ext cx="7886700" cy="3948113"/>
          </a:xfrm>
        </p:spPr>
        <p:txBody>
          <a:bodyPr/>
          <a:lstStyle/>
          <a:p>
            <a:r>
              <a:rPr lang="ru-RU" sz="3600" dirty="0" smtClean="0"/>
              <a:t>Модульное (</a:t>
            </a:r>
            <a:r>
              <a:rPr lang="en-US" sz="3600" dirty="0" smtClean="0"/>
              <a:t>unit-testing</a:t>
            </a:r>
            <a:r>
              <a:rPr lang="ru-RU" sz="3600" dirty="0" smtClean="0"/>
              <a:t>)</a:t>
            </a:r>
            <a:endParaRPr lang="en-US" sz="3600" dirty="0" smtClean="0"/>
          </a:p>
          <a:p>
            <a:r>
              <a:rPr lang="ru-RU" sz="3600" dirty="0" smtClean="0"/>
              <a:t>Интеграционное (</a:t>
            </a:r>
            <a:r>
              <a:rPr lang="en-US" sz="3600" dirty="0" smtClean="0"/>
              <a:t>integration</a:t>
            </a:r>
            <a:r>
              <a:rPr lang="ru-RU" sz="3600" dirty="0" smtClean="0"/>
              <a:t>)</a:t>
            </a:r>
            <a:endParaRPr lang="en-US" sz="3600" dirty="0" smtClean="0"/>
          </a:p>
          <a:p>
            <a:r>
              <a:rPr lang="en-US" sz="3600" dirty="0" smtClean="0"/>
              <a:t>GUI-</a:t>
            </a:r>
            <a:r>
              <a:rPr lang="ru-RU" sz="3600" dirty="0" smtClean="0"/>
              <a:t>автоматизация</a:t>
            </a:r>
          </a:p>
          <a:p>
            <a:r>
              <a:rPr lang="en-US" sz="3600" dirty="0" smtClean="0"/>
              <a:t>…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838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215313" cy="920749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/>
              <a:t>Автоматизированное тестирование</a:t>
            </a:r>
            <a:endParaRPr lang="ru-R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07381"/>
            <a:ext cx="7886700" cy="4691063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Уменьшение количества ошибок</a:t>
            </a:r>
          </a:p>
          <a:p>
            <a:r>
              <a:rPr lang="ru-RU" sz="3600" dirty="0" smtClean="0"/>
              <a:t>Контроль над состоянием кода</a:t>
            </a:r>
          </a:p>
          <a:p>
            <a:r>
              <a:rPr lang="ru-RU" sz="3600" dirty="0" smtClean="0"/>
              <a:t>Упрощение внесения изменений</a:t>
            </a:r>
            <a:endParaRPr lang="ru-RU" sz="3600" dirty="0"/>
          </a:p>
          <a:p>
            <a:r>
              <a:rPr lang="ru-RU" sz="3600" dirty="0" smtClean="0"/>
              <a:t>Упрощение интеграции</a:t>
            </a:r>
            <a:endParaRPr lang="ru-RU" sz="3600" dirty="0"/>
          </a:p>
          <a:p>
            <a:r>
              <a:rPr lang="ru-RU" sz="3600" dirty="0" smtClean="0"/>
              <a:t>Документирование кода</a:t>
            </a:r>
          </a:p>
          <a:p>
            <a:r>
              <a:rPr lang="ru-RU" sz="3600" dirty="0" smtClean="0"/>
              <a:t>! Не гарантирует отсутствие ошибок!</a:t>
            </a:r>
            <a:endParaRPr lang="ru-RU" sz="36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5594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4213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Модульное тестирование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3019"/>
            <a:ext cx="7886700" cy="4883944"/>
          </a:xfrm>
        </p:spPr>
        <p:txBody>
          <a:bodyPr/>
          <a:lstStyle/>
          <a:p>
            <a:r>
              <a:rPr lang="ru-RU" dirty="0" smtClean="0"/>
              <a:t>Модульное тестирование (</a:t>
            </a:r>
            <a:r>
              <a:rPr lang="en-US" dirty="0" smtClean="0"/>
              <a:t>unit-testing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Тестирует поведение одного модуля</a:t>
            </a:r>
          </a:p>
          <a:p>
            <a:r>
              <a:rPr lang="ru-RU" dirty="0" smtClean="0"/>
              <a:t>Существует множество библиотек для тестирования, например</a:t>
            </a:r>
          </a:p>
          <a:p>
            <a:pPr lvl="1"/>
            <a:r>
              <a:rPr lang="en-US" dirty="0" err="1" smtClean="0"/>
              <a:t>Boost.test</a:t>
            </a:r>
            <a:r>
              <a:rPr lang="en-US" dirty="0" smtClean="0"/>
              <a:t>, </a:t>
            </a:r>
            <a:r>
              <a:rPr lang="en-US" dirty="0" err="1" smtClean="0"/>
              <a:t>Google.test</a:t>
            </a:r>
            <a:r>
              <a:rPr lang="en-US" dirty="0" smtClean="0"/>
              <a:t> (C++)</a:t>
            </a:r>
          </a:p>
          <a:p>
            <a:pPr lvl="1"/>
            <a:r>
              <a:rPr lang="en-US" dirty="0" err="1" smtClean="0"/>
              <a:t>JUnit</a:t>
            </a:r>
            <a:r>
              <a:rPr lang="en-US" dirty="0" smtClean="0"/>
              <a:t> (Java)</a:t>
            </a:r>
          </a:p>
          <a:p>
            <a:pPr lvl="1"/>
            <a:r>
              <a:rPr lang="en-US" dirty="0" smtClean="0"/>
              <a:t>Jasmine, Mocha (</a:t>
            </a:r>
            <a:r>
              <a:rPr lang="en-US" dirty="0" err="1" smtClean="0"/>
              <a:t>javascript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spec</a:t>
            </a:r>
            <a:r>
              <a:rPr lang="en-US" dirty="0" smtClean="0"/>
              <a:t> (ruby)</a:t>
            </a:r>
          </a:p>
          <a:p>
            <a:pPr lvl="1"/>
            <a:r>
              <a:rPr lang="en-US" dirty="0" err="1" smtClean="0"/>
              <a:t>FlexUnit</a:t>
            </a:r>
            <a:r>
              <a:rPr lang="en-US" dirty="0" smtClean="0"/>
              <a:t>, AS3Unit(</a:t>
            </a:r>
            <a:r>
              <a:rPr lang="en-US" dirty="0" err="1" smtClean="0"/>
              <a:t>ActionScript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ru-RU" dirty="0" smtClean="0"/>
              <a:t>Поддерживается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6265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4213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Модульное тестирование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07269"/>
            <a:ext cx="7886700" cy="5169694"/>
          </a:xfrm>
        </p:spPr>
        <p:txBody>
          <a:bodyPr/>
          <a:lstStyle/>
          <a:p>
            <a:r>
              <a:rPr lang="ru-RU" dirty="0" smtClean="0"/>
              <a:t>Модульное тестирование (</a:t>
            </a:r>
            <a:r>
              <a:rPr lang="en-US" dirty="0" smtClean="0"/>
              <a:t>unit-testing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Тестирует поведение одного модуля</a:t>
            </a:r>
          </a:p>
          <a:p>
            <a:r>
              <a:rPr lang="ru-RU" dirty="0" smtClean="0"/>
              <a:t>Существует множество библиотек для тестирования, например</a:t>
            </a:r>
          </a:p>
          <a:p>
            <a:pPr lvl="1"/>
            <a:r>
              <a:rPr lang="en-US" dirty="0" err="1" smtClean="0"/>
              <a:t>Boost.test</a:t>
            </a:r>
            <a:r>
              <a:rPr lang="en-US" dirty="0" smtClean="0"/>
              <a:t>, </a:t>
            </a:r>
            <a:r>
              <a:rPr lang="en-US" dirty="0" err="1" smtClean="0"/>
              <a:t>Google.test</a:t>
            </a:r>
            <a:r>
              <a:rPr lang="en-US" dirty="0" smtClean="0"/>
              <a:t> (C++)</a:t>
            </a:r>
          </a:p>
          <a:p>
            <a:pPr lvl="1"/>
            <a:r>
              <a:rPr lang="en-US" dirty="0" err="1" smtClean="0"/>
              <a:t>JUnit</a:t>
            </a:r>
            <a:r>
              <a:rPr lang="en-US" dirty="0" smtClean="0"/>
              <a:t> (Java)</a:t>
            </a:r>
          </a:p>
          <a:p>
            <a:pPr lvl="1"/>
            <a:r>
              <a:rPr lang="en-US" dirty="0" smtClean="0"/>
              <a:t>Jasmine, Mocha (</a:t>
            </a:r>
            <a:r>
              <a:rPr lang="en-US" dirty="0" err="1" smtClean="0"/>
              <a:t>javascript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spec</a:t>
            </a:r>
            <a:r>
              <a:rPr lang="en-US" dirty="0" smtClean="0"/>
              <a:t> (ruby)</a:t>
            </a:r>
          </a:p>
          <a:p>
            <a:pPr lvl="1"/>
            <a:r>
              <a:rPr lang="en-US" dirty="0" err="1" smtClean="0"/>
              <a:t>FlexUnit</a:t>
            </a:r>
            <a:r>
              <a:rPr lang="en-US" dirty="0" smtClean="0"/>
              <a:t>, AS3Unit(</a:t>
            </a:r>
            <a:r>
              <a:rPr lang="en-US" dirty="0" err="1" smtClean="0"/>
              <a:t>ActionScript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ru-RU" dirty="0" smtClean="0"/>
              <a:t>Поддерживается </a:t>
            </a:r>
            <a:r>
              <a:rPr lang="en-US" dirty="0" smtClean="0"/>
              <a:t>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6832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682"/>
            <a:ext cx="7886700" cy="69214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Структура тестов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1556"/>
            <a:ext cx="7886700" cy="56292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TestSuite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setup{}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test1{</a:t>
            </a:r>
          </a:p>
          <a:p>
            <a:pPr marL="0" indent="0">
              <a:buNone/>
            </a:pPr>
            <a:r>
              <a:rPr lang="en-US" dirty="0" smtClean="0"/>
              <a:t>		setup</a:t>
            </a:r>
            <a:r>
              <a:rPr lang="en-US" dirty="0"/>
              <a:t>{}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assert1()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assert2()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teardown{}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test2{}</a:t>
            </a:r>
          </a:p>
          <a:p>
            <a:pPr marL="0" indent="0">
              <a:buNone/>
            </a:pPr>
            <a:r>
              <a:rPr lang="en-US" dirty="0" smtClean="0"/>
              <a:t>	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teardown{}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9101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93" y="1912144"/>
            <a:ext cx="7172325" cy="19907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78593" y="408266"/>
            <a:ext cx="33368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 smtClean="0"/>
              <a:t>Пример: </a:t>
            </a:r>
            <a:r>
              <a:rPr lang="en-US" sz="4000" dirty="0" smtClean="0"/>
              <a:t>Ruby</a:t>
            </a:r>
            <a:r>
              <a:rPr lang="ru-RU" sz="4000" dirty="0" smtClean="0"/>
              <a:t> 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654565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94" y="304800"/>
            <a:ext cx="813435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828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881</TotalTime>
  <Words>680</Words>
  <Application>Microsoft Office PowerPoint</Application>
  <PresentationFormat>On-screen Show (4:3)</PresentationFormat>
  <Paragraphs>159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 Модульное тестирование</vt:lpstr>
      <vt:lpstr>Тестирование ПО</vt:lpstr>
      <vt:lpstr>Автоматизированное тестирование</vt:lpstr>
      <vt:lpstr>Автоматизированное тестирование</vt:lpstr>
      <vt:lpstr>Модульное тестирование</vt:lpstr>
      <vt:lpstr>Модульное тестирование</vt:lpstr>
      <vt:lpstr>Структура тестов</vt:lpstr>
      <vt:lpstr>PowerPoint Presentation</vt:lpstr>
      <vt:lpstr>PowerPoint Presentation</vt:lpstr>
      <vt:lpstr>PowerPoint Presentation</vt:lpstr>
      <vt:lpstr>Mock-объекты</vt:lpstr>
      <vt:lpstr>PowerPoint Presentation</vt:lpstr>
      <vt:lpstr>Test spies</vt:lpstr>
      <vt:lpstr>Анализ покрытия</vt:lpstr>
      <vt:lpstr>Анализ покрытия</vt:lpstr>
      <vt:lpstr>Анализ покрытия</vt:lpstr>
      <vt:lpstr>Continuous Integration </vt:lpstr>
      <vt:lpstr>Continuous Integration</vt:lpstr>
      <vt:lpstr>Test-Driven Development</vt:lpstr>
      <vt:lpstr>Примеры: С++ </vt:lpstr>
      <vt:lpstr>Примеры: AS3</vt:lpstr>
      <vt:lpstr>Примеры: Node.js</vt:lpstr>
      <vt:lpstr>Пример: Scala</vt:lpstr>
      <vt:lpstr>BDD</vt:lpstr>
      <vt:lpstr>Cucumber</vt:lpstr>
      <vt:lpstr>Cucumber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в играх</dc:title>
  <dc:creator>sergey</dc:creator>
  <cp:lastModifiedBy>schadov</cp:lastModifiedBy>
  <cp:revision>49</cp:revision>
  <dcterms:created xsi:type="dcterms:W3CDTF">2013-12-01T12:24:22Z</dcterms:created>
  <dcterms:modified xsi:type="dcterms:W3CDTF">2014-12-13T17:19:05Z</dcterms:modified>
</cp:coreProperties>
</file>