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42" r:id="rId1"/>
  </p:sldMasterIdLst>
  <p:notesMasterIdLst>
    <p:notesMasterId r:id="rId39"/>
  </p:notesMasterIdLst>
  <p:sldIdLst>
    <p:sldId id="256" r:id="rId2"/>
    <p:sldId id="264" r:id="rId3"/>
    <p:sldId id="304" r:id="rId4"/>
    <p:sldId id="279" r:id="rId5"/>
    <p:sldId id="258" r:id="rId6"/>
    <p:sldId id="281" r:id="rId7"/>
    <p:sldId id="300" r:id="rId8"/>
    <p:sldId id="282" r:id="rId9"/>
    <p:sldId id="285" r:id="rId10"/>
    <p:sldId id="287" r:id="rId11"/>
    <p:sldId id="306" r:id="rId12"/>
    <p:sldId id="313" r:id="rId13"/>
    <p:sldId id="315" r:id="rId14"/>
    <p:sldId id="314" r:id="rId15"/>
    <p:sldId id="316" r:id="rId16"/>
    <p:sldId id="317" r:id="rId17"/>
    <p:sldId id="318" r:id="rId18"/>
    <p:sldId id="319" r:id="rId19"/>
    <p:sldId id="305" r:id="rId20"/>
    <p:sldId id="291" r:id="rId21"/>
    <p:sldId id="268" r:id="rId22"/>
    <p:sldId id="288" r:id="rId23"/>
    <p:sldId id="292" r:id="rId24"/>
    <p:sldId id="299" r:id="rId25"/>
    <p:sldId id="302" r:id="rId26"/>
    <p:sldId id="273" r:id="rId27"/>
    <p:sldId id="307" r:id="rId28"/>
    <p:sldId id="312" r:id="rId29"/>
    <p:sldId id="308" r:id="rId30"/>
    <p:sldId id="310" r:id="rId31"/>
    <p:sldId id="301" r:id="rId32"/>
    <p:sldId id="276" r:id="rId33"/>
    <p:sldId id="277" r:id="rId34"/>
    <p:sldId id="275" r:id="rId35"/>
    <p:sldId id="309" r:id="rId36"/>
    <p:sldId id="272" r:id="rId37"/>
    <p:sldId id="278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74" autoAdjust="0"/>
  </p:normalViewPr>
  <p:slideViewPr>
    <p:cSldViewPr snapToGrid="0" snapToObjects="1">
      <p:cViewPr varScale="1">
        <p:scale>
          <a:sx n="123" d="100"/>
          <a:sy n="123" d="100"/>
        </p:scale>
        <p:origin x="-112" y="-1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24338-8FE5-A549-9133-2F9CA6604A31}" type="datetimeFigureOut">
              <a:rPr lang="en-US" smtClean="0"/>
              <a:t>7/2/15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B814A-C381-D740-A57F-AB00D252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7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(04/23/15 21:03) -----</a:t>
            </a:r>
          </a:p>
          <a:p>
            <a:r>
              <a:rPr lang="en-US" dirty="0"/>
              <a:t>no edge length</a:t>
            </a:r>
          </a:p>
          <a:p>
            <a:r>
              <a:rPr lang="en-US" dirty="0"/>
              <a:t>topology</a:t>
            </a:r>
          </a:p>
          <a:p>
            <a:r>
              <a:rPr lang="en-US" dirty="0"/>
              <a:t>more interactive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84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(04/23/15 21:03) -----</a:t>
            </a:r>
          </a:p>
          <a:p>
            <a:r>
              <a:rPr lang="en-US"/>
              <a:t>detail about how mutations happen-- A-&gt;G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90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(04/23/15 21:03) -----</a:t>
            </a:r>
          </a:p>
          <a:p>
            <a:r>
              <a:rPr lang="en-US"/>
              <a:t>replace alphabet symbol to A,T,G,C</a:t>
            </a:r>
          </a:p>
          <a:p>
            <a:r>
              <a:rPr lang="en-US"/>
              <a:t>lxl no</a:t>
            </a:r>
          </a:p>
          <a:p>
            <a:r>
              <a:rPr lang="en-US"/>
              <a:t>1 character strings</a:t>
            </a:r>
          </a:p>
          <a:p>
            <a:r>
              <a:rPr lang="en-US"/>
              <a:t>examples of same leaves good vs bad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06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 that if we swap a letter for</a:t>
            </a:r>
            <a:r>
              <a:rPr lang="en-US" baseline="0" dirty="0" smtClean="0"/>
              <a:t> itself, penalty is 0. If we swap a nucleotide for one of similar shape, penalty is 1. If we swap a nucleotide for one of different shape, penalty is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03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(04/23/15 21:03) -----</a:t>
            </a:r>
          </a:p>
          <a:p>
            <a:r>
              <a:rPr lang="en-US"/>
              <a:t>latexit -- allows you to type latex equations..</a:t>
            </a:r>
          </a:p>
          <a:p>
            <a:r>
              <a:rPr lang="en-US"/>
              <a:t>----- Meeting Notes (04/30/15 16:33) -----</a:t>
            </a:r>
          </a:p>
          <a:p>
            <a:r>
              <a:rPr lang="en-US"/>
              <a:t>write definition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0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(04/23/15 21:03) -----</a:t>
            </a:r>
          </a:p>
          <a:p>
            <a:r>
              <a:rPr lang="en-US"/>
              <a:t>too much detail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81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(04/30/15 16:33) -----</a:t>
            </a:r>
          </a:p>
          <a:p>
            <a:r>
              <a:rPr lang="en-US" dirty="0"/>
              <a:t>too much going on --- split into 2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16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(04/30/15 16:33) -----</a:t>
            </a:r>
          </a:p>
          <a:p>
            <a:r>
              <a:rPr lang="en-US" dirty="0"/>
              <a:t>too much going on --- split into 2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16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(04/30/15 16:33) -----</a:t>
            </a:r>
          </a:p>
          <a:p>
            <a:r>
              <a:rPr lang="en-US" dirty="0"/>
              <a:t>too much going on --- split into 2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16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Input: 	Rooted tree with n leaves.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	Labeling of {A, C, T, G} for each leaf.</a:t>
            </a:r>
          </a:p>
          <a:p>
            <a:r>
              <a:rPr lang="en-US" baseline="0" dirty="0" smtClean="0"/>
              <a:t>	Penalty matrix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Leaf rules:</a:t>
            </a:r>
          </a:p>
          <a:p>
            <a:pPr marL="0" indent="0">
              <a:buNone/>
            </a:pPr>
            <a:r>
              <a:rPr lang="en-US" sz="1200" i="1" dirty="0" smtClean="0">
                <a:cs typeface="Cambria Math"/>
              </a:rPr>
              <a:t>L(</a:t>
            </a:r>
            <a:r>
              <a:rPr lang="en-US" sz="1200" i="1" dirty="0" err="1" smtClean="0">
                <a:cs typeface="Cambria Math"/>
              </a:rPr>
              <a:t>T</a:t>
            </a:r>
            <a:r>
              <a:rPr lang="en-US" sz="1200" i="1" baseline="-25000" dirty="0" err="1" smtClean="0">
                <a:cs typeface="Cambria Math"/>
              </a:rPr>
              <a:t>v</a:t>
            </a:r>
            <a:r>
              <a:rPr lang="en-US" sz="1200" i="1" dirty="0" err="1" smtClean="0">
                <a:cs typeface="Cambria Math"/>
              </a:rPr>
              <a:t>,a</a:t>
            </a:r>
            <a:r>
              <a:rPr lang="en-US" sz="1200" i="1" dirty="0" smtClean="0">
                <a:cs typeface="Cambria Math"/>
              </a:rPr>
              <a:t>)=</a:t>
            </a:r>
            <a:r>
              <a:rPr lang="en-US" sz="1200" i="1" baseline="0" dirty="0" smtClean="0">
                <a:cs typeface="+mn-cs"/>
              </a:rPr>
              <a:t> </a:t>
            </a:r>
            <a:r>
              <a:rPr lang="en-US" sz="1200" i="1" dirty="0" smtClean="0"/>
              <a:t>0 if v is a leaf and</a:t>
            </a:r>
            <a:r>
              <a:rPr lang="en-US" sz="1200" i="1" baseline="0" dirty="0" smtClean="0"/>
              <a:t> </a:t>
            </a:r>
            <a:r>
              <a:rPr lang="en-US" sz="1200" i="1" dirty="0" smtClean="0"/>
              <a:t>label(v) = a</a:t>
            </a:r>
          </a:p>
          <a:p>
            <a:pPr marL="0" indent="0">
              <a:buNone/>
            </a:pPr>
            <a:r>
              <a:rPr lang="en-US" sz="1200" i="1" dirty="0" smtClean="0">
                <a:cs typeface="Cambria Math"/>
              </a:rPr>
              <a:t>	</a:t>
            </a:r>
            <a:r>
              <a:rPr lang="en-US" sz="1200" i="1" baseline="0" dirty="0" smtClean="0">
                <a:cs typeface="Cambria Math"/>
              </a:rPr>
              <a:t>   </a:t>
            </a:r>
            <a:r>
              <a:rPr lang="en-US" sz="1400" i="1" dirty="0" smtClean="0">
                <a:cs typeface="Cambria Math"/>
              </a:rPr>
              <a:t>∞</a:t>
            </a:r>
            <a:r>
              <a:rPr lang="en-US" sz="1200" i="1" dirty="0" smtClean="0">
                <a:cs typeface="Cambria Math"/>
              </a:rPr>
              <a:t> if v is a leaf and</a:t>
            </a:r>
            <a:r>
              <a:rPr lang="en-US" sz="1200" i="1" baseline="0" dirty="0" smtClean="0">
                <a:cs typeface="Cambria Math"/>
              </a:rPr>
              <a:t> </a:t>
            </a:r>
            <a:r>
              <a:rPr lang="en-US" sz="1200" i="1" dirty="0" smtClean="0">
                <a:cs typeface="Cambria Math"/>
              </a:rPr>
              <a:t>label(v) ≠ a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First step – </a:t>
            </a:r>
            <a:r>
              <a:rPr lang="en-US" baseline="0" dirty="0" err="1" smtClean="0"/>
              <a:t>postorder</a:t>
            </a:r>
            <a:r>
              <a:rPr lang="en-US" baseline="0" dirty="0" smtClean="0"/>
              <a:t> traversal.. For each possible character, determine cost of left </a:t>
            </a:r>
            <a:r>
              <a:rPr lang="en-US" baseline="0" dirty="0" err="1" smtClean="0"/>
              <a:t>subtree</a:t>
            </a:r>
            <a:r>
              <a:rPr lang="en-US" baseline="0" dirty="0" smtClean="0"/>
              <a:t> if assign left child that character, and determine cost of right </a:t>
            </a:r>
            <a:r>
              <a:rPr lang="en-US" baseline="0" dirty="0" err="1" smtClean="0"/>
              <a:t>subtree</a:t>
            </a:r>
            <a:r>
              <a:rPr lang="en-US" baseline="0" dirty="0" smtClean="0"/>
              <a:t> if we assign right child that character.</a:t>
            </a:r>
          </a:p>
          <a:p>
            <a:endParaRPr lang="en-US" dirty="0" smtClean="0"/>
          </a:p>
          <a:p>
            <a:r>
              <a:rPr lang="en-US" dirty="0" smtClean="0"/>
              <a:t>If we assign parent A… here is the matrix</a:t>
            </a:r>
            <a:r>
              <a:rPr lang="en-US" baseline="0" dirty="0" smtClean="0"/>
              <a:t> of possible scores for assigning children all possible combos of labels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Second step – preorder traversal… Find min at root, then figure out where it came 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1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(04/23/15 21:03) -----</a:t>
            </a:r>
          </a:p>
          <a:p>
            <a:r>
              <a:rPr lang="en-US"/>
              <a:t>do algorithm on board</a:t>
            </a:r>
          </a:p>
          <a:p>
            <a:r>
              <a:rPr lang="en-US"/>
              <a:t>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57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(04/30/15 16:33) -----</a:t>
            </a:r>
          </a:p>
          <a:p>
            <a:r>
              <a:rPr lang="en-US" dirty="0"/>
              <a:t>why binary </a:t>
            </a:r>
          </a:p>
          <a:p>
            <a:r>
              <a:rPr lang="en-US" dirty="0"/>
              <a:t>explanation speciation (dog breeds, primates) before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51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(04/23/15 21:03) -----</a:t>
            </a:r>
          </a:p>
          <a:p>
            <a:r>
              <a:rPr lang="en-US"/>
              <a:t>understanding steps of algorithm not coding it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86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(04/23/15 21:03) -----</a:t>
            </a:r>
          </a:p>
          <a:p>
            <a:r>
              <a:rPr lang="en-US"/>
              <a:t>understanding steps of algorithm not coding it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86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(04/23/15 21:03) -----</a:t>
            </a:r>
          </a:p>
          <a:p>
            <a:r>
              <a:rPr lang="en-US"/>
              <a:t>mention this at the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0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(04/23/15 21:03) -----</a:t>
            </a:r>
          </a:p>
          <a:p>
            <a:r>
              <a:rPr lang="en-US"/>
              <a:t>runtime more interactive</a:t>
            </a:r>
          </a:p>
          <a:p>
            <a:endParaRPr lang="en-US"/>
          </a:p>
          <a:p>
            <a:r>
              <a:rPr lang="en-US"/>
              <a:t>Friday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93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200" dirty="0" smtClean="0"/>
              <a:t>For roughly 100 years scientists were unable to figure out which family the giant panda belongs to</a:t>
            </a:r>
          </a:p>
          <a:p>
            <a:pPr marL="0" marR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Giant pandas look like bears but have features that are unusual for bears and typical for raccoons, e.g., they do not hibernate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77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(04/23/15 21:03) -----</a:t>
            </a:r>
          </a:p>
          <a:p>
            <a:r>
              <a:rPr lang="en-US"/>
              <a:t>character independence-- at end</a:t>
            </a:r>
          </a:p>
          <a:p>
            <a:r>
              <a:rPr lang="en-US"/>
              <a:t>focus on nucleotides</a:t>
            </a:r>
          </a:p>
          <a:p>
            <a:r>
              <a:rPr lang="en-US"/>
              <a:t>too abstract</a:t>
            </a:r>
          </a:p>
          <a:p>
            <a:r>
              <a:rPr lang="en-US"/>
              <a:t>----- Meeting Notes (04/30/15 16:33) -----</a:t>
            </a:r>
          </a:p>
          <a:p>
            <a:r>
              <a:rPr lang="en-US"/>
              <a:t>every other bullet different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1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(04/23/15 21:03) -----</a:t>
            </a:r>
          </a:p>
          <a:p>
            <a:r>
              <a:rPr lang="en-US"/>
              <a:t>combine wiht [previous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85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(04/30/15 16:33) -----</a:t>
            </a:r>
          </a:p>
          <a:p>
            <a:r>
              <a:rPr lang="en-US"/>
              <a:t>think about if answers are wrong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27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(04/23/15 21:03) -----</a:t>
            </a:r>
          </a:p>
          <a:p>
            <a:r>
              <a:rPr lang="en-US"/>
              <a:t>c character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79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(04/23/15 21:03) -----</a:t>
            </a:r>
          </a:p>
          <a:p>
            <a:r>
              <a:rPr lang="en-US"/>
              <a:t>too much detail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8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ACDB3CC-F982-40F9-8DD6-BCC9AFBF44BD}" type="datetime1">
              <a:rPr lang="en-US" smtClean="0"/>
              <a:pPr/>
              <a:t>7/2/15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B7BD-4072-1D4E-A318-4ADA917144DE}" type="datetimeFigureOut">
              <a:rPr lang="en-US" smtClean="0"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A054-9ABC-6E4E-8679-0911E2636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721B7BD-4072-1D4E-A318-4ADA917144DE}" type="datetimeFigureOut">
              <a:rPr lang="en-US" smtClean="0"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F0A054-9ABC-6E4E-8679-0911E26361D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B7BD-4072-1D4E-A318-4ADA917144DE}" type="datetimeFigureOut">
              <a:rPr lang="en-US" smtClean="0"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F0A054-9ABC-6E4E-8679-0911E26361D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7/2/15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721B7BD-4072-1D4E-A318-4ADA917144DE}" type="datetimeFigureOut">
              <a:rPr lang="en-US" smtClean="0"/>
              <a:t>7/2/15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F0A054-9ABC-6E4E-8679-0911E26361D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721B7BD-4072-1D4E-A318-4ADA917144DE}" type="datetimeFigureOut">
              <a:rPr lang="en-US" smtClean="0"/>
              <a:t>7/2/15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F0A054-9ABC-6E4E-8679-0911E26361D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B7BD-4072-1D4E-A318-4ADA917144DE}" type="datetimeFigureOut">
              <a:rPr lang="en-US" smtClean="0"/>
              <a:t>7/2/15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F0A054-9ABC-6E4E-8679-0911E2636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B7BD-4072-1D4E-A318-4ADA917144DE}" type="datetimeFigureOut">
              <a:rPr lang="en-US" smtClean="0"/>
              <a:t>7/2/15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F0A054-9ABC-6E4E-8679-0911E2636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B7BD-4072-1D4E-A318-4ADA917144DE}" type="datetimeFigureOut">
              <a:rPr lang="en-US" smtClean="0"/>
              <a:t>7/2/15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721B7BD-4072-1D4E-A318-4ADA917144DE}" type="datetimeFigureOut">
              <a:rPr lang="en-US" smtClean="0"/>
              <a:t>7/2/15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F0A054-9ABC-6E4E-8679-0911E26361D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721B7BD-4072-1D4E-A318-4ADA917144DE}" type="datetimeFigureOut">
              <a:rPr lang="en-US" smtClean="0"/>
              <a:t>7/2/15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F0A054-9ABC-6E4E-8679-0911E26361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3" r:id="rId1"/>
    <p:sldLayoutId id="2147484744" r:id="rId2"/>
    <p:sldLayoutId id="2147484745" r:id="rId3"/>
    <p:sldLayoutId id="2147484746" r:id="rId4"/>
    <p:sldLayoutId id="2147484747" r:id="rId5"/>
    <p:sldLayoutId id="2147484748" r:id="rId6"/>
    <p:sldLayoutId id="2147484749" r:id="rId7"/>
    <p:sldLayoutId id="2147484750" r:id="rId8"/>
    <p:sldLayoutId id="2147484751" r:id="rId9"/>
    <p:sldLayoutId id="2147484752" r:id="rId10"/>
    <p:sldLayoutId id="214748475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Ancestral Gene Block Reconstruction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0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Parsimony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Parsimony: </a:t>
            </a:r>
          </a:p>
          <a:p>
            <a:pPr lvl="1"/>
            <a:r>
              <a:rPr lang="en-US" dirty="0" smtClean="0"/>
              <a:t>Unwillingness to spend money or resources</a:t>
            </a:r>
          </a:p>
          <a:p>
            <a:pPr lvl="1"/>
            <a:r>
              <a:rPr lang="en-US" dirty="0" smtClean="0"/>
              <a:t>Scientific principle that things are usually connected or behave in simplest/most economical way </a:t>
            </a:r>
          </a:p>
        </p:txBody>
      </p:sp>
    </p:spTree>
    <p:extLst>
      <p:ext uri="{BB962C8B-B14F-4D97-AF65-F5344CB8AC3E}">
        <p14:creationId xmlns:p14="http://schemas.microsoft.com/office/powerpoint/2010/main" val="3261142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Maximum Parsimony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Idea:</a:t>
            </a:r>
          </a:p>
          <a:p>
            <a:pPr lvl="1"/>
            <a:r>
              <a:rPr lang="en-US" dirty="0"/>
              <a:t>Evolution is </a:t>
            </a:r>
            <a:r>
              <a:rPr lang="en-US" i="1" dirty="0"/>
              <a:t>expensive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We want our tree to explain the observed states of the contemporary species with the minimum number of </a:t>
            </a:r>
            <a:r>
              <a:rPr lang="en-US" dirty="0" smtClean="0"/>
              <a:t>changes</a:t>
            </a:r>
            <a:endParaRPr lang="en-US" dirty="0"/>
          </a:p>
          <a:p>
            <a:pPr lvl="1"/>
            <a:r>
              <a:rPr lang="en-US" dirty="0" smtClean="0"/>
              <a:t>Changes arise </a:t>
            </a:r>
            <a:r>
              <a:rPr lang="en-US" dirty="0"/>
              <a:t>when </a:t>
            </a:r>
            <a:r>
              <a:rPr lang="en-US" dirty="0"/>
              <a:t>there are differences between the </a:t>
            </a:r>
            <a:r>
              <a:rPr lang="en-US" dirty="0" smtClean="0"/>
              <a:t>character states </a:t>
            </a:r>
            <a:r>
              <a:rPr lang="en-US" dirty="0"/>
              <a:t>of a parent and of a child</a:t>
            </a:r>
          </a:p>
          <a:p>
            <a:r>
              <a:rPr lang="en-US" dirty="0" smtClean="0"/>
              <a:t>Maximize </a:t>
            </a:r>
            <a:r>
              <a:rPr lang="en-US" b="1" dirty="0"/>
              <a:t>parsimony</a:t>
            </a:r>
            <a:r>
              <a:rPr lang="en-US" dirty="0"/>
              <a:t> of tree by minimizing number of </a:t>
            </a:r>
            <a:r>
              <a:rPr lang="en-US" dirty="0" smtClean="0"/>
              <a:t>changes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691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 Driven Model of Gene Block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this model: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Splits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Deletions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Duplications</a:t>
            </a:r>
          </a:p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63917" y="2754167"/>
            <a:ext cx="33917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2"/>
                </a:solidFill>
                <a:latin typeface="+mj-lt"/>
              </a:rPr>
              <a:t>(A,B,C,D) </a:t>
            </a:r>
            <a:r>
              <a:rPr lang="en-US" sz="2200" dirty="0" smtClean="0">
                <a:solidFill>
                  <a:schemeClr val="accent2"/>
                </a:solidFill>
                <a:latin typeface="+mj-lt"/>
                <a:sym typeface="Wingdings"/>
              </a:rPr>
              <a:t> (A,B,C), (D)</a:t>
            </a:r>
            <a:endParaRPr lang="en-US" sz="22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63917" y="4192208"/>
            <a:ext cx="2875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2"/>
                </a:solidFill>
                <a:latin typeface="+mj-lt"/>
              </a:rPr>
              <a:t>(A,B,C,D) </a:t>
            </a:r>
            <a:r>
              <a:rPr lang="en-US" sz="2200" dirty="0" smtClean="0">
                <a:solidFill>
                  <a:schemeClr val="accent2"/>
                </a:solidFill>
                <a:latin typeface="+mj-lt"/>
                <a:sym typeface="Wingdings"/>
              </a:rPr>
              <a:t> (A,B,C)</a:t>
            </a:r>
            <a:endParaRPr lang="en-US" sz="22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3917" y="5665112"/>
            <a:ext cx="33917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2"/>
                </a:solidFill>
                <a:latin typeface="+mj-lt"/>
              </a:rPr>
              <a:t>(A,B,C,D) </a:t>
            </a:r>
            <a:r>
              <a:rPr lang="en-US" sz="2200" dirty="0" smtClean="0">
                <a:solidFill>
                  <a:schemeClr val="accent2"/>
                </a:solidFill>
                <a:latin typeface="+mj-lt"/>
                <a:sym typeface="Wingdings"/>
              </a:rPr>
              <a:t> (A,B,C,D,D)</a:t>
            </a:r>
            <a:endParaRPr lang="en-US" sz="22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5752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DP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00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possible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Post order traversal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do we determine the parent’s possible labels given the possible labels of its children?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825485"/>
              </p:ext>
            </p:extLst>
          </p:nvPr>
        </p:nvGraphicFramePr>
        <p:xfrm>
          <a:off x="1538412" y="2240315"/>
          <a:ext cx="6996418" cy="13528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96418"/>
              </a:tblGrid>
              <a:tr h="3078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SetPossible</a:t>
                      </a:r>
                      <a:r>
                        <a:rPr lang="en-US" sz="1400" baseline="0" dirty="0" err="1" smtClean="0"/>
                        <a:t>Labels</a:t>
                      </a:r>
                      <a:r>
                        <a:rPr lang="en-US" sz="1400" baseline="0" dirty="0" smtClean="0"/>
                        <a:t>(Node n)</a:t>
                      </a:r>
                      <a:endParaRPr lang="en-US" sz="1400" dirty="0"/>
                    </a:p>
                  </a:txBody>
                  <a:tcPr/>
                </a:tc>
              </a:tr>
              <a:tr h="1044986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400" baseline="0" dirty="0" smtClean="0"/>
                        <a:t>If n is not a leaf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400" baseline="0" dirty="0" smtClean="0"/>
                        <a:t>    </a:t>
                      </a:r>
                      <a:r>
                        <a:rPr lang="en-US" sz="1400" baseline="0" dirty="0" err="1" smtClean="0"/>
                        <a:t>SetPossibleLabels</a:t>
                      </a:r>
                      <a:r>
                        <a:rPr lang="en-US" sz="1400" baseline="0" dirty="0" smtClean="0"/>
                        <a:t>(</a:t>
                      </a:r>
                      <a:r>
                        <a:rPr lang="en-US" sz="1400" baseline="0" dirty="0" err="1" smtClean="0"/>
                        <a:t>n.leftChild</a:t>
                      </a:r>
                      <a:r>
                        <a:rPr lang="en-US" sz="1400" baseline="0" dirty="0" smtClean="0"/>
                        <a:t>)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400" baseline="0" dirty="0" smtClean="0"/>
                        <a:t>    </a:t>
                      </a:r>
                      <a:r>
                        <a:rPr lang="en-US" sz="1400" baseline="0" dirty="0" err="1" smtClean="0"/>
                        <a:t>SetPossibleLabels</a:t>
                      </a:r>
                      <a:r>
                        <a:rPr lang="en-US" sz="1400" baseline="0" dirty="0" smtClean="0"/>
                        <a:t>(</a:t>
                      </a:r>
                      <a:r>
                        <a:rPr lang="en-US" sz="1400" baseline="0" dirty="0" err="1" smtClean="0"/>
                        <a:t>n.rightChild</a:t>
                      </a:r>
                      <a:r>
                        <a:rPr lang="en-US" sz="1400" baseline="0" dirty="0" smtClean="0"/>
                        <a:t>)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400" baseline="0" dirty="0" smtClean="0"/>
                        <a:t>    </a:t>
                      </a:r>
                      <a:r>
                        <a:rPr lang="en-US" sz="1400" baseline="0" dirty="0" err="1" smtClean="0"/>
                        <a:t>n.possibleLabels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>
                          <a:sym typeface="Wingdings"/>
                        </a:rPr>
                        <a:t> </a:t>
                      </a:r>
                      <a:r>
                        <a:rPr lang="en-US" sz="1400" baseline="0" dirty="0" err="1" smtClean="0">
                          <a:sym typeface="Wingdings"/>
                        </a:rPr>
                        <a:t>getAncestorLabel</a:t>
                      </a:r>
                      <a:r>
                        <a:rPr lang="en-US" sz="1400" baseline="0" dirty="0" smtClean="0">
                          <a:sym typeface="Wingdings"/>
                        </a:rPr>
                        <a:t>(</a:t>
                      </a:r>
                      <a:r>
                        <a:rPr lang="en-US" sz="1400" baseline="0" dirty="0" err="1" smtClean="0">
                          <a:sym typeface="Wingdings"/>
                        </a:rPr>
                        <a:t>n.leftChild</a:t>
                      </a:r>
                      <a:r>
                        <a:rPr lang="en-US" sz="1400" baseline="0" dirty="0" smtClean="0">
                          <a:sym typeface="Wingdings"/>
                        </a:rPr>
                        <a:t>, </a:t>
                      </a:r>
                      <a:r>
                        <a:rPr lang="en-US" sz="1400" baseline="0" dirty="0" err="1" smtClean="0">
                          <a:sym typeface="Wingdings"/>
                        </a:rPr>
                        <a:t>n.rightChild</a:t>
                      </a:r>
                      <a:r>
                        <a:rPr lang="en-US" sz="1400" baseline="0" dirty="0" smtClean="0">
                          <a:sym typeface="Wingdings"/>
                        </a:rPr>
                        <a:t>)</a:t>
                      </a:r>
                      <a:endParaRPr lang="en-US" sz="14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013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Determine possible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Modification of dynamic programming algorithm for determining minimal edit script</a:t>
            </a:r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dit distance between two possible choices </a:t>
            </a:r>
          </a:p>
          <a:p>
            <a:pPr lvl="1"/>
            <a:r>
              <a:rPr lang="en-US" dirty="0" smtClean="0"/>
              <a:t>Minimum number of events that need to occur to transform one choice into the other choice </a:t>
            </a:r>
          </a:p>
          <a:p>
            <a:pPr lvl="1"/>
            <a:r>
              <a:rPr lang="en-US" dirty="0" smtClean="0"/>
              <a:t>Assign weights to events (allow for events that are more likely to “cost” less than events that are rare)</a:t>
            </a:r>
          </a:p>
          <a:p>
            <a:r>
              <a:rPr lang="en-US" dirty="0"/>
              <a:t>Any intermediate choice along the minimal edit script is a possible choice for the parent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0054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Determine possible assignments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44549" y="3210896"/>
            <a:ext cx="1579711" cy="154866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00260" y="3210896"/>
            <a:ext cx="1579711" cy="154866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>
            <a:stCxn id="7" idx="0"/>
            <a:endCxn id="17" idx="1"/>
          </p:cNvCxnSpPr>
          <p:nvPr/>
        </p:nvCxnSpPr>
        <p:spPr>
          <a:xfrm rot="5400000" flipH="1" flipV="1">
            <a:off x="775576" y="2165809"/>
            <a:ext cx="1203916" cy="88625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69747" y="2441956"/>
            <a:ext cx="1748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(A,B,C),(D,E),(E)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20663" y="1861089"/>
            <a:ext cx="1166716" cy="29178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(A,B),(D,E)</a:t>
            </a:r>
            <a:endParaRPr lang="en-US" sz="1400" dirty="0"/>
          </a:p>
        </p:txBody>
      </p:sp>
      <p:cxnSp>
        <p:nvCxnSpPr>
          <p:cNvPr id="27" name="Curved Connector 26"/>
          <p:cNvCxnSpPr>
            <a:stCxn id="7" idx="4"/>
            <a:endCxn id="28" idx="1"/>
          </p:cNvCxnSpPr>
          <p:nvPr/>
        </p:nvCxnSpPr>
        <p:spPr>
          <a:xfrm rot="16200000" flipH="1">
            <a:off x="635131" y="5058833"/>
            <a:ext cx="1388403" cy="78985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24260" y="6002072"/>
            <a:ext cx="1401501" cy="29178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(A,B,C),(D),(E)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2152741" y="3851011"/>
            <a:ext cx="1491951" cy="29178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(A,B,C),(D,E,E)</a:t>
            </a:r>
            <a:endParaRPr lang="en-US" sz="1400" dirty="0"/>
          </a:p>
        </p:txBody>
      </p:sp>
      <p:cxnSp>
        <p:nvCxnSpPr>
          <p:cNvPr id="38" name="Straight Arrow Connector 37"/>
          <p:cNvCxnSpPr>
            <a:stCxn id="7" idx="6"/>
            <a:endCxn id="31" idx="1"/>
          </p:cNvCxnSpPr>
          <p:nvPr/>
        </p:nvCxnSpPr>
        <p:spPr>
          <a:xfrm>
            <a:off x="1724260" y="3985228"/>
            <a:ext cx="428481" cy="1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275" y="3851011"/>
            <a:ext cx="1748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(A,B,C),(D,E)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385999" y="2587846"/>
            <a:ext cx="1205328" cy="29178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(A,B),(D),(E)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5107013" y="5403256"/>
            <a:ext cx="1484314" cy="29178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(A,B,C),(D),(E,E)</a:t>
            </a:r>
            <a:endParaRPr lang="en-US" sz="1400" dirty="0"/>
          </a:p>
        </p:txBody>
      </p:sp>
      <p:cxnSp>
        <p:nvCxnSpPr>
          <p:cNvPr id="61" name="Curved Connector 60"/>
          <p:cNvCxnSpPr>
            <a:stCxn id="28" idx="3"/>
            <a:endCxn id="56" idx="2"/>
          </p:cNvCxnSpPr>
          <p:nvPr/>
        </p:nvCxnSpPr>
        <p:spPr>
          <a:xfrm flipV="1">
            <a:off x="3125761" y="2879627"/>
            <a:ext cx="2862902" cy="326833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28" idx="2"/>
            <a:endCxn id="60" idx="2"/>
          </p:cNvCxnSpPr>
          <p:nvPr/>
        </p:nvCxnSpPr>
        <p:spPr>
          <a:xfrm rot="5400000" flipH="1" flipV="1">
            <a:off x="3837682" y="4282365"/>
            <a:ext cx="598816" cy="3424159"/>
          </a:xfrm>
          <a:prstGeom prst="curvedConnector3">
            <a:avLst>
              <a:gd name="adj1" fmla="val -3817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970141" y="3539927"/>
            <a:ext cx="1484314" cy="29178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(A,B),(D,E,E)</a:t>
            </a:r>
            <a:endParaRPr lang="en-US" sz="1400" dirty="0"/>
          </a:p>
        </p:txBody>
      </p:sp>
      <p:cxnSp>
        <p:nvCxnSpPr>
          <p:cNvPr id="70" name="Curved Connector 69"/>
          <p:cNvCxnSpPr>
            <a:stCxn id="17" idx="3"/>
            <a:endCxn id="69" idx="0"/>
          </p:cNvCxnSpPr>
          <p:nvPr/>
        </p:nvCxnSpPr>
        <p:spPr>
          <a:xfrm>
            <a:off x="2987379" y="2006980"/>
            <a:ext cx="1724919" cy="153294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17" idx="0"/>
            <a:endCxn id="56" idx="0"/>
          </p:cNvCxnSpPr>
          <p:nvPr/>
        </p:nvCxnSpPr>
        <p:spPr>
          <a:xfrm rot="16200000" flipH="1">
            <a:off x="3832963" y="432146"/>
            <a:ext cx="726757" cy="3584642"/>
          </a:xfrm>
          <a:prstGeom prst="curvedConnector3">
            <a:avLst>
              <a:gd name="adj1" fmla="val -31455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31" idx="2"/>
            <a:endCxn id="69" idx="2"/>
          </p:cNvCxnSpPr>
          <p:nvPr/>
        </p:nvCxnSpPr>
        <p:spPr>
          <a:xfrm rot="5400000" flipH="1" flipV="1">
            <a:off x="3649965" y="3080459"/>
            <a:ext cx="311084" cy="1813581"/>
          </a:xfrm>
          <a:prstGeom prst="curvedConnector3">
            <a:avLst>
              <a:gd name="adj1" fmla="val -7348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31" idx="3"/>
            <a:endCxn id="60" idx="0"/>
          </p:cNvCxnSpPr>
          <p:nvPr/>
        </p:nvCxnSpPr>
        <p:spPr>
          <a:xfrm>
            <a:off x="3644692" y="3996902"/>
            <a:ext cx="2204478" cy="140635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9" name="Curved Connector 208"/>
          <p:cNvCxnSpPr>
            <a:stCxn id="56" idx="3"/>
            <a:endCxn id="9" idx="0"/>
          </p:cNvCxnSpPr>
          <p:nvPr/>
        </p:nvCxnSpPr>
        <p:spPr>
          <a:xfrm>
            <a:off x="6591327" y="2733737"/>
            <a:ext cx="1298789" cy="47715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69" idx="3"/>
            <a:endCxn id="9" idx="2"/>
          </p:cNvCxnSpPr>
          <p:nvPr/>
        </p:nvCxnSpPr>
        <p:spPr>
          <a:xfrm>
            <a:off x="5454455" y="3685818"/>
            <a:ext cx="1645805" cy="299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7058960" y="3851011"/>
            <a:ext cx="1707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(A,B),(D),(E,E)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32" name="Curved Connector 231"/>
          <p:cNvCxnSpPr>
            <a:stCxn id="60" idx="3"/>
            <a:endCxn id="9" idx="4"/>
          </p:cNvCxnSpPr>
          <p:nvPr/>
        </p:nvCxnSpPr>
        <p:spPr>
          <a:xfrm flipV="1">
            <a:off x="6591327" y="4759560"/>
            <a:ext cx="1298789" cy="78958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886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 intermediates have same amount of total difference between two child choices</a:t>
            </a:r>
          </a:p>
          <a:p>
            <a:r>
              <a:rPr lang="en-US" dirty="0" smtClean="0"/>
              <a:t>Determine edit distance score and intermediate choices along the edit path for each pair of child choices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381534"/>
              </p:ext>
            </p:extLst>
          </p:nvPr>
        </p:nvGraphicFramePr>
        <p:xfrm>
          <a:off x="1197689" y="4263988"/>
          <a:ext cx="6996418" cy="205319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96418"/>
              </a:tblGrid>
              <a:tr h="33038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getAncestorLabel</a:t>
                      </a:r>
                      <a:r>
                        <a:rPr lang="en-US" sz="1400" baseline="0" dirty="0" smtClean="0"/>
                        <a:t>(Child c1, Child c2)</a:t>
                      </a:r>
                      <a:endParaRPr lang="en-US" sz="1400" dirty="0"/>
                    </a:p>
                  </a:txBody>
                  <a:tcPr/>
                </a:tc>
              </a:tr>
              <a:tr h="1722811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400" baseline="0" dirty="0" err="1" smtClean="0"/>
                        <a:t>PossibleChoices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>
                          <a:sym typeface="Wingdings"/>
                        </a:rPr>
                        <a:t> {}</a:t>
                      </a:r>
                      <a:endParaRPr lang="en-US" sz="1400" baseline="0" dirty="0" smtClean="0"/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400" baseline="0" dirty="0" smtClean="0"/>
                        <a:t>For each possible choice of child c1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400" baseline="0" dirty="0" smtClean="0"/>
                        <a:t>    For each possible choice of child c2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400" baseline="0" dirty="0" smtClean="0"/>
                        <a:t>        Determine score and intermediates of minimum edit script between c1 and c2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400" baseline="0" dirty="0" smtClean="0"/>
                        <a:t>        Add intermediates (as well as score/child choice info) to </a:t>
                      </a:r>
                      <a:r>
                        <a:rPr lang="en-US" sz="1400" baseline="0" dirty="0" err="1" smtClean="0"/>
                        <a:t>PossibleChoices</a:t>
                      </a:r>
                      <a:r>
                        <a:rPr lang="en-US" sz="1400" baseline="0" dirty="0" smtClean="0"/>
                        <a:t> set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400" baseline="0" dirty="0" smtClean="0"/>
                        <a:t>Return </a:t>
                      </a:r>
                      <a:r>
                        <a:rPr lang="en-US" sz="1400" baseline="0" dirty="0" err="1" smtClean="0"/>
                        <a:t>PossibleChoices</a:t>
                      </a:r>
                      <a:endParaRPr lang="en-US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Determine possible 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688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Final Choices From 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Assign the root’s choice to be the choice with the lowest score of all possible choices for the root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 order traversal of tree assigning choices to children based off of choice assigned </a:t>
            </a:r>
            <a:r>
              <a:rPr lang="en-US" smtClean="0"/>
              <a:t>to parents</a:t>
            </a:r>
            <a:endParaRPr lang="en-US" dirty="0" smtClean="0"/>
          </a:p>
          <a:p>
            <a:pPr marL="834390" lvl="1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59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  <a:endParaRPr lang="en-US" dirty="0"/>
          </a:p>
        </p:txBody>
      </p:sp>
      <p:cxnSp>
        <p:nvCxnSpPr>
          <p:cNvPr id="7" name="Elbow Connector 6"/>
          <p:cNvCxnSpPr>
            <a:stCxn id="9" idx="0"/>
            <a:endCxn id="11" idx="1"/>
          </p:cNvCxnSpPr>
          <p:nvPr/>
        </p:nvCxnSpPr>
        <p:spPr>
          <a:xfrm rot="5400000" flipH="1" flipV="1">
            <a:off x="310696" y="4092327"/>
            <a:ext cx="908200" cy="161281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0" idx="0"/>
            <a:endCxn id="11" idx="3"/>
          </p:cNvCxnSpPr>
          <p:nvPr/>
        </p:nvCxnSpPr>
        <p:spPr>
          <a:xfrm rot="16200000" flipV="1">
            <a:off x="1325435" y="4104617"/>
            <a:ext cx="908201" cy="136701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6523" y="4627067"/>
            <a:ext cx="855265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0252" y="4627068"/>
            <a:ext cx="855265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45437" y="3462507"/>
            <a:ext cx="865747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11" idx="0"/>
            <a:endCxn id="13" idx="1"/>
          </p:cNvCxnSpPr>
          <p:nvPr/>
        </p:nvCxnSpPr>
        <p:spPr>
          <a:xfrm rot="5400000" flipH="1" flipV="1">
            <a:off x="1326643" y="2866559"/>
            <a:ext cx="547617" cy="644281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922592" y="2658530"/>
            <a:ext cx="865747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18" idx="0"/>
            <a:endCxn id="20" idx="1"/>
          </p:cNvCxnSpPr>
          <p:nvPr/>
        </p:nvCxnSpPr>
        <p:spPr>
          <a:xfrm rot="5400000" flipH="1" flipV="1">
            <a:off x="2516784" y="4087056"/>
            <a:ext cx="908199" cy="171824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9" idx="0"/>
            <a:endCxn id="20" idx="3"/>
          </p:cNvCxnSpPr>
          <p:nvPr/>
        </p:nvCxnSpPr>
        <p:spPr>
          <a:xfrm rot="16200000" flipV="1">
            <a:off x="3541255" y="4100155"/>
            <a:ext cx="908200" cy="145626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454718" y="4627067"/>
            <a:ext cx="860506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40535" y="4627068"/>
            <a:ext cx="855265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056795" y="3462508"/>
            <a:ext cx="865747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20" idx="0"/>
            <a:endCxn id="13" idx="3"/>
          </p:cNvCxnSpPr>
          <p:nvPr/>
        </p:nvCxnSpPr>
        <p:spPr>
          <a:xfrm rot="16200000" flipV="1">
            <a:off x="2865195" y="2838034"/>
            <a:ext cx="547618" cy="701330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2730" y="4611944"/>
            <a:ext cx="84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AAG</a:t>
            </a:r>
            <a:endParaRPr lang="en-US" b="1" dirty="0">
              <a:solidFill>
                <a:srgbClr val="FFFFFF"/>
              </a:solidFill>
            </a:endParaRPr>
          </a:p>
        </p:txBody>
      </p:sp>
      <p:cxnSp>
        <p:nvCxnSpPr>
          <p:cNvPr id="251" name="Elbow Connector 250"/>
          <p:cNvCxnSpPr>
            <a:stCxn id="253" idx="0"/>
            <a:endCxn id="255" idx="1"/>
          </p:cNvCxnSpPr>
          <p:nvPr/>
        </p:nvCxnSpPr>
        <p:spPr>
          <a:xfrm rot="5400000" flipH="1" flipV="1">
            <a:off x="4862217" y="4092326"/>
            <a:ext cx="908200" cy="161281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stCxn id="254" idx="0"/>
            <a:endCxn id="255" idx="3"/>
          </p:cNvCxnSpPr>
          <p:nvPr/>
        </p:nvCxnSpPr>
        <p:spPr>
          <a:xfrm rot="16200000" flipV="1">
            <a:off x="5876956" y="4104616"/>
            <a:ext cx="908201" cy="136701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4808044" y="4627066"/>
            <a:ext cx="855265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5971773" y="4627067"/>
            <a:ext cx="855265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5396958" y="3462506"/>
            <a:ext cx="865747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Elbow Connector 255"/>
          <p:cNvCxnSpPr>
            <a:stCxn id="255" idx="0"/>
            <a:endCxn id="257" idx="1"/>
          </p:cNvCxnSpPr>
          <p:nvPr/>
        </p:nvCxnSpPr>
        <p:spPr>
          <a:xfrm rot="5400000" flipH="1" flipV="1">
            <a:off x="5878164" y="2866558"/>
            <a:ext cx="547617" cy="644281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Rectangle 256"/>
          <p:cNvSpPr/>
          <p:nvPr/>
        </p:nvSpPr>
        <p:spPr>
          <a:xfrm>
            <a:off x="6474113" y="2658529"/>
            <a:ext cx="865747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Elbow Connector 257"/>
          <p:cNvCxnSpPr>
            <a:stCxn id="260" idx="0"/>
            <a:endCxn id="262" idx="1"/>
          </p:cNvCxnSpPr>
          <p:nvPr/>
        </p:nvCxnSpPr>
        <p:spPr>
          <a:xfrm rot="5400000" flipH="1" flipV="1">
            <a:off x="7068305" y="4087055"/>
            <a:ext cx="908199" cy="171824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Elbow Connector 258"/>
          <p:cNvCxnSpPr>
            <a:stCxn id="261" idx="0"/>
            <a:endCxn id="262" idx="3"/>
          </p:cNvCxnSpPr>
          <p:nvPr/>
        </p:nvCxnSpPr>
        <p:spPr>
          <a:xfrm rot="16200000" flipV="1">
            <a:off x="8092776" y="4100154"/>
            <a:ext cx="908200" cy="145626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Rectangle 259"/>
          <p:cNvSpPr/>
          <p:nvPr/>
        </p:nvSpPr>
        <p:spPr>
          <a:xfrm>
            <a:off x="7006239" y="4627066"/>
            <a:ext cx="860506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8192056" y="4627067"/>
            <a:ext cx="855265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7608316" y="3462507"/>
            <a:ext cx="865747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Elbow Connector 262"/>
          <p:cNvCxnSpPr>
            <a:stCxn id="262" idx="0"/>
            <a:endCxn id="257" idx="3"/>
          </p:cNvCxnSpPr>
          <p:nvPr/>
        </p:nvCxnSpPr>
        <p:spPr>
          <a:xfrm rot="16200000" flipV="1">
            <a:off x="7416716" y="2838033"/>
            <a:ext cx="547618" cy="701330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426460" y="4627068"/>
            <a:ext cx="84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AGA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2466167" y="4627068"/>
            <a:ext cx="84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AAA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3646743" y="4627068"/>
            <a:ext cx="84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AGG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4814251" y="4611944"/>
            <a:ext cx="84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AAG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5977981" y="4627068"/>
            <a:ext cx="84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AGA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7017688" y="4627068"/>
            <a:ext cx="84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AAA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8198264" y="4627068"/>
            <a:ext cx="84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AGG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839658" y="3462506"/>
            <a:ext cx="84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AGA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3056795" y="3474530"/>
            <a:ext cx="84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AGA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22592" y="2658432"/>
            <a:ext cx="84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AGA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5396958" y="3462508"/>
            <a:ext cx="84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AAA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6474113" y="2658530"/>
            <a:ext cx="84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AAA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608316" y="3462506"/>
            <a:ext cx="84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AAG</a:t>
            </a:r>
            <a:endParaRPr lang="en-US" b="1" dirty="0">
              <a:solidFill>
                <a:srgbClr val="FFFFFF"/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 flipH="1">
            <a:off x="728595" y="3741281"/>
            <a:ext cx="485166" cy="991395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/>
          <p:nvPr/>
        </p:nvCxnSpPr>
        <p:spPr>
          <a:xfrm flipH="1">
            <a:off x="971176" y="3748749"/>
            <a:ext cx="449076" cy="968985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/>
          <p:nvPr/>
        </p:nvCxnSpPr>
        <p:spPr>
          <a:xfrm>
            <a:off x="3718636" y="3769041"/>
            <a:ext cx="532129" cy="975660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/>
          <p:nvPr/>
        </p:nvCxnSpPr>
        <p:spPr>
          <a:xfrm flipH="1">
            <a:off x="2929797" y="3764487"/>
            <a:ext cx="582653" cy="975660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 flipH="1">
            <a:off x="5396958" y="3764487"/>
            <a:ext cx="581024" cy="960718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/>
          <p:nvPr/>
        </p:nvCxnSpPr>
        <p:spPr>
          <a:xfrm>
            <a:off x="5787573" y="3769041"/>
            <a:ext cx="559537" cy="963635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/>
          <p:nvPr/>
        </p:nvCxnSpPr>
        <p:spPr>
          <a:xfrm>
            <a:off x="7232017" y="2914891"/>
            <a:ext cx="1030454" cy="596852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 flipH="1" flipV="1">
            <a:off x="8199229" y="3803593"/>
            <a:ext cx="586183" cy="914141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/>
          <p:nvPr/>
        </p:nvCxnSpPr>
        <p:spPr>
          <a:xfrm flipH="1" flipV="1">
            <a:off x="8097226" y="3843862"/>
            <a:ext cx="522463" cy="842820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5239" y="5612892"/>
            <a:ext cx="2156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Parsimony Score: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4800600" y="5578552"/>
            <a:ext cx="2156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Parsimony Score: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905806" y="551045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7141069" y="551611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8595" y="6031678"/>
            <a:ext cx="7958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</a:t>
            </a:r>
            <a:r>
              <a:rPr lang="en-US" sz="2400" b="1" dirty="0" smtClean="0">
                <a:solidFill>
                  <a:schemeClr val="accent3"/>
                </a:solidFill>
              </a:rPr>
              <a:t>More parsimonious				Less parsimonious</a:t>
            </a:r>
            <a:endParaRPr lang="en-US" sz="2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208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8" grpId="0" animBg="1"/>
      <p:bldP spid="19" grpId="0" animBg="1"/>
      <p:bldP spid="20" grpId="0" animBg="1"/>
      <p:bldP spid="27" grpId="0"/>
      <p:bldP spid="253" grpId="0" animBg="1"/>
      <p:bldP spid="254" grpId="0" animBg="1"/>
      <p:bldP spid="255" grpId="0" animBg="1"/>
      <p:bldP spid="257" grpId="0" animBg="1"/>
      <p:bldP spid="260" grpId="0" animBg="1"/>
      <p:bldP spid="261" grpId="0" animBg="1"/>
      <p:bldP spid="262" grpId="0" animBg="1"/>
      <p:bldP spid="264" grpId="0"/>
      <p:bldP spid="265" grpId="0"/>
      <p:bldP spid="266" grpId="0"/>
      <p:bldP spid="267" grpId="0"/>
      <p:bldP spid="268" grpId="0"/>
      <p:bldP spid="269" grpId="0"/>
      <p:bldP spid="270" grpId="0"/>
      <p:bldP spid="271" grpId="0"/>
      <p:bldP spid="272" grpId="0"/>
      <p:bldP spid="273" grpId="0"/>
      <p:bldP spid="274" grpId="0"/>
      <p:bldP spid="275" grpId="0"/>
      <p:bldP spid="276" grpId="0"/>
      <p:bldP spid="15" grpId="0"/>
      <p:bldP spid="59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Phylogenetic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Representation of evolutionary relationships between a set of sequences/</a:t>
            </a:r>
            <a:r>
              <a:rPr lang="en-US" dirty="0" smtClean="0"/>
              <a:t>organisms</a:t>
            </a:r>
          </a:p>
          <a:p>
            <a:r>
              <a:rPr lang="en-US" dirty="0" smtClean="0"/>
              <a:t>Nodes of tree represent species</a:t>
            </a:r>
          </a:p>
          <a:p>
            <a:pPr lvl="1"/>
            <a:r>
              <a:rPr lang="en-US" dirty="0" smtClean="0"/>
              <a:t>Leaves --- contemporary species</a:t>
            </a:r>
          </a:p>
          <a:p>
            <a:pPr lvl="1"/>
            <a:r>
              <a:rPr lang="en-US" dirty="0" smtClean="0"/>
              <a:t>Internal nodes ---- hypothetical ancestral species</a:t>
            </a:r>
          </a:p>
          <a:p>
            <a:r>
              <a:rPr lang="en-US" dirty="0" smtClean="0"/>
              <a:t>Edges represent time of independent evolution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topology</a:t>
            </a:r>
            <a:r>
              <a:rPr lang="en-US" dirty="0"/>
              <a:t> </a:t>
            </a:r>
            <a:r>
              <a:rPr lang="en-US" dirty="0" smtClean="0"/>
              <a:t>of a tree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2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Traditional Small Parsimony Proble</a:t>
            </a:r>
            <a:r>
              <a:rPr lang="en-US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Input: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ooted tree </a:t>
            </a:r>
            <a:r>
              <a:rPr lang="en-US" i="1" dirty="0" smtClean="0"/>
              <a:t>T</a:t>
            </a:r>
            <a:r>
              <a:rPr lang="en-US" dirty="0" smtClean="0"/>
              <a:t> with </a:t>
            </a:r>
            <a:r>
              <a:rPr lang="en-US" i="1" dirty="0" smtClean="0"/>
              <a:t>n</a:t>
            </a:r>
            <a:r>
              <a:rPr lang="en-US" dirty="0" smtClean="0"/>
              <a:t> leaves (tree </a:t>
            </a:r>
            <a:r>
              <a:rPr lang="en-US" i="1" dirty="0" smtClean="0"/>
              <a:t>topology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Labeling </a:t>
            </a:r>
            <a:r>
              <a:rPr lang="en-US" i="1" dirty="0">
                <a:cs typeface="Libian SC Regular"/>
              </a:rPr>
              <a:t>c </a:t>
            </a:r>
            <a:r>
              <a:rPr lang="en-US" sz="2400" dirty="0">
                <a:latin typeface="Cambria Math"/>
                <a:cs typeface="Cambria Math"/>
              </a:rPr>
              <a:t>∈</a:t>
            </a:r>
            <a:r>
              <a:rPr lang="en-US" i="1" dirty="0">
                <a:cs typeface="Libian SC Regular"/>
              </a:rPr>
              <a:t> </a:t>
            </a:r>
            <a:r>
              <a:rPr lang="en-US" dirty="0"/>
              <a:t>∑ for each leaf </a:t>
            </a:r>
            <a:endParaRPr lang="en-US" dirty="0" smtClean="0"/>
          </a:p>
          <a:p>
            <a:r>
              <a:rPr lang="en-US" dirty="0" smtClean="0"/>
              <a:t>Output: </a:t>
            </a:r>
          </a:p>
          <a:p>
            <a:pPr lvl="1"/>
            <a:r>
              <a:rPr lang="en-US" dirty="0" smtClean="0"/>
              <a:t>Labeling </a:t>
            </a:r>
            <a:r>
              <a:rPr lang="en-US" dirty="0" smtClean="0">
                <a:cs typeface="Libian SC Regular"/>
              </a:rPr>
              <a:t>of </a:t>
            </a:r>
            <a:r>
              <a:rPr lang="en-US" dirty="0" smtClean="0"/>
              <a:t>internal nodes with character </a:t>
            </a:r>
            <a:r>
              <a:rPr lang="en-US" i="1" dirty="0">
                <a:cs typeface="Libian SC Regular"/>
              </a:rPr>
              <a:t>c </a:t>
            </a:r>
            <a:r>
              <a:rPr lang="en-US" sz="2000" dirty="0">
                <a:latin typeface="Cambria Math"/>
                <a:cs typeface="Cambria Math"/>
              </a:rPr>
              <a:t>∈</a:t>
            </a:r>
            <a:r>
              <a:rPr lang="en-US" i="1" dirty="0">
                <a:cs typeface="Libian SC Regular"/>
              </a:rPr>
              <a:t> </a:t>
            </a:r>
            <a:r>
              <a:rPr lang="en-US" dirty="0"/>
              <a:t>∑ </a:t>
            </a:r>
            <a:endParaRPr lang="en-US" dirty="0" smtClean="0"/>
          </a:p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minimize </a:t>
            </a:r>
            <a:r>
              <a:rPr lang="en-US" i="1" dirty="0" smtClean="0"/>
              <a:t>L(T) </a:t>
            </a:r>
            <a:r>
              <a:rPr lang="en-US" dirty="0" smtClean="0"/>
              <a:t>= the total cost (number of mutations) needed to derive strings of nodes from their ancestors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6575213"/>
            <a:ext cx="9144000" cy="282786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solidFill>
                  <a:schemeClr val="tx2"/>
                </a:solidFill>
              </a:rPr>
              <a:t>Traditional Parsimony Problem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817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Fitch’s Algorithm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7163" y="1832590"/>
            <a:ext cx="8598335" cy="2215730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57163" y="1832590"/>
            <a:ext cx="1759352" cy="221573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ts val="700"/>
              </a:spcBef>
              <a:buNone/>
            </a:pPr>
            <a:r>
              <a:rPr lang="en-US" b="1" dirty="0" smtClean="0">
                <a:solidFill>
                  <a:srgbClr val="FFFFFF"/>
                </a:solidFill>
              </a:rPr>
              <a:t>Step 1: </a:t>
            </a:r>
          </a:p>
          <a:p>
            <a:pPr marL="0" lvl="1" indent="0">
              <a:lnSpc>
                <a:spcPct val="110000"/>
              </a:lnSpc>
              <a:spcBef>
                <a:spcPts val="700"/>
              </a:spcBef>
              <a:buNone/>
            </a:pPr>
            <a:r>
              <a:rPr lang="en-US" b="1" dirty="0" smtClean="0">
                <a:solidFill>
                  <a:srgbClr val="FFFFFF"/>
                </a:solidFill>
              </a:rPr>
              <a:t>Post-order traversal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222333" y="1931559"/>
            <a:ext cx="6633263" cy="1971234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>
            <a:normAutofit fontScale="850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ts val="700"/>
              </a:spcBef>
              <a:buSzPct val="60000"/>
              <a:buNone/>
            </a:pPr>
            <a:r>
              <a:rPr lang="en-US" sz="2800" i="1" dirty="0" smtClean="0"/>
              <a:t>Find set of all possible states </a:t>
            </a:r>
            <a:r>
              <a:rPr lang="en-US" sz="2800" i="1" dirty="0" err="1" smtClean="0"/>
              <a:t>R</a:t>
            </a:r>
            <a:r>
              <a:rPr lang="en-US" sz="2800" i="1" baseline="-25000" dirty="0" err="1"/>
              <a:t>v</a:t>
            </a:r>
            <a:r>
              <a:rPr lang="en-US" sz="2800" i="1" dirty="0" smtClean="0"/>
              <a:t> of each node </a:t>
            </a:r>
            <a:r>
              <a:rPr lang="en-US" sz="2800" i="1" dirty="0"/>
              <a:t>v</a:t>
            </a:r>
            <a:r>
              <a:rPr lang="en-US" sz="2800" i="1" dirty="0" smtClean="0"/>
              <a:t>…</a:t>
            </a:r>
          </a:p>
          <a:p>
            <a:pPr marL="32004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2600" dirty="0" smtClean="0"/>
              <a:t>Assign each leaf node </a:t>
            </a:r>
            <a:r>
              <a:rPr lang="en-US" sz="2600" i="1" dirty="0" smtClean="0"/>
              <a:t>v</a:t>
            </a:r>
            <a:r>
              <a:rPr lang="en-US" sz="2600" dirty="0" smtClean="0"/>
              <a:t> with label </a:t>
            </a:r>
            <a:r>
              <a:rPr lang="en-US" sz="2600" i="1" dirty="0" smtClean="0"/>
              <a:t>c</a:t>
            </a:r>
            <a:r>
              <a:rPr lang="en-US" sz="2600" dirty="0" smtClean="0"/>
              <a:t> to set </a:t>
            </a:r>
            <a:r>
              <a:rPr lang="en-US" sz="2600" i="1" dirty="0" err="1" smtClean="0"/>
              <a:t>R</a:t>
            </a:r>
            <a:r>
              <a:rPr lang="en-US" sz="2600" i="1" baseline="-25000" dirty="0" err="1"/>
              <a:t>v</a:t>
            </a:r>
            <a:r>
              <a:rPr lang="en-US" sz="2600" i="1" dirty="0" smtClean="0"/>
              <a:t> = </a:t>
            </a:r>
            <a:r>
              <a:rPr lang="en-US" sz="2600" dirty="0" smtClean="0"/>
              <a:t>{</a:t>
            </a:r>
            <a:r>
              <a:rPr lang="en-US" sz="2600" i="1" dirty="0" smtClean="0"/>
              <a:t>c</a:t>
            </a:r>
            <a:r>
              <a:rPr lang="en-US" sz="2600" dirty="0" smtClean="0"/>
              <a:t>}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 smtClean="0"/>
              <a:t>For each internal </a:t>
            </a:r>
            <a:r>
              <a:rPr lang="en-US" dirty="0"/>
              <a:t>node </a:t>
            </a:r>
            <a:r>
              <a:rPr lang="en-US" i="1" dirty="0" smtClean="0"/>
              <a:t>v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US" dirty="0" smtClean="0"/>
              <a:t>children </a:t>
            </a:r>
            <a:r>
              <a:rPr lang="en-US" i="1" dirty="0" smtClean="0"/>
              <a:t>u </a:t>
            </a:r>
            <a:r>
              <a:rPr lang="en-US" dirty="0" smtClean="0"/>
              <a:t>and </a:t>
            </a:r>
            <a:r>
              <a:rPr lang="en-US" i="1" dirty="0" smtClean="0"/>
              <a:t>w</a:t>
            </a:r>
            <a:r>
              <a:rPr lang="en-US" dirty="0" smtClean="0"/>
              <a:t>:</a:t>
            </a:r>
          </a:p>
          <a:p>
            <a:pPr marL="685800" lvl="2" indent="0">
              <a:buFont typeface="Wingdings"/>
              <a:buNone/>
            </a:pPr>
            <a:r>
              <a:rPr lang="en-US" dirty="0" smtClean="0"/>
              <a:t>	</a:t>
            </a:r>
            <a:r>
              <a:rPr lang="en-US" sz="2600" dirty="0" err="1" smtClean="0">
                <a:latin typeface="Cambria Math"/>
                <a:cs typeface="Cambria Math"/>
              </a:rPr>
              <a:t>R</a:t>
            </a:r>
            <a:r>
              <a:rPr lang="en-US" sz="2600" baseline="-25000" dirty="0" err="1" smtClean="0">
                <a:latin typeface="Cambria Math"/>
                <a:cs typeface="Cambria Math"/>
              </a:rPr>
              <a:t>v</a:t>
            </a:r>
            <a:r>
              <a:rPr lang="en-US" sz="2600" dirty="0" smtClean="0">
                <a:latin typeface="Cambria Math"/>
                <a:cs typeface="Cambria Math"/>
              </a:rPr>
              <a:t> = 	</a:t>
            </a:r>
            <a:r>
              <a:rPr lang="en-US" sz="2600" dirty="0" err="1" smtClean="0">
                <a:latin typeface="Cambria Math"/>
                <a:cs typeface="Cambria Math"/>
              </a:rPr>
              <a:t>R</a:t>
            </a:r>
            <a:r>
              <a:rPr lang="en-US" sz="2600" baseline="-25000" dirty="0" err="1" smtClean="0">
                <a:latin typeface="Cambria Math"/>
                <a:cs typeface="Cambria Math"/>
              </a:rPr>
              <a:t>u</a:t>
            </a:r>
            <a:r>
              <a:rPr lang="en-US" sz="2600" dirty="0" smtClean="0">
                <a:latin typeface="Cambria Math"/>
                <a:cs typeface="Cambria Math"/>
              </a:rPr>
              <a:t> ∩ </a:t>
            </a:r>
            <a:r>
              <a:rPr lang="en-US" sz="2600" dirty="0" err="1" smtClean="0">
                <a:latin typeface="Cambria Math"/>
                <a:cs typeface="Cambria Math"/>
              </a:rPr>
              <a:t>R</a:t>
            </a:r>
            <a:r>
              <a:rPr lang="en-US" sz="2600" baseline="-25000" dirty="0" err="1" smtClean="0">
                <a:latin typeface="Cambria Math"/>
                <a:cs typeface="Cambria Math"/>
              </a:rPr>
              <a:t>w</a:t>
            </a:r>
            <a:r>
              <a:rPr lang="en-US" sz="2600" baseline="-25000" dirty="0" smtClean="0">
                <a:latin typeface="Cambria Math"/>
                <a:cs typeface="Cambria Math"/>
              </a:rPr>
              <a:t>			</a:t>
            </a:r>
            <a:r>
              <a:rPr lang="en-US" sz="2600" dirty="0" smtClean="0">
                <a:latin typeface="Cambria Math"/>
                <a:cs typeface="Cambria Math"/>
              </a:rPr>
              <a:t>if </a:t>
            </a:r>
            <a:r>
              <a:rPr lang="en-US" sz="2600" dirty="0" err="1" smtClean="0">
                <a:latin typeface="Cambria Math"/>
                <a:cs typeface="Cambria Math"/>
              </a:rPr>
              <a:t>R</a:t>
            </a:r>
            <a:r>
              <a:rPr lang="en-US" sz="2600" baseline="-25000" dirty="0" err="1" smtClean="0">
                <a:latin typeface="Cambria Math"/>
                <a:cs typeface="Cambria Math"/>
              </a:rPr>
              <a:t>u</a:t>
            </a:r>
            <a:r>
              <a:rPr lang="en-US" sz="2600" dirty="0" smtClean="0">
                <a:latin typeface="Cambria Math"/>
                <a:cs typeface="Cambria Math"/>
              </a:rPr>
              <a:t> ∩ </a:t>
            </a:r>
            <a:r>
              <a:rPr lang="en-US" sz="2600" dirty="0" err="1" smtClean="0">
                <a:latin typeface="Cambria Math"/>
                <a:cs typeface="Cambria Math"/>
              </a:rPr>
              <a:t>R</a:t>
            </a:r>
            <a:r>
              <a:rPr lang="en-US" sz="2600" baseline="-25000" dirty="0" err="1" smtClean="0">
                <a:latin typeface="Cambria Math"/>
                <a:cs typeface="Cambria Math"/>
              </a:rPr>
              <a:t>w</a:t>
            </a:r>
            <a:r>
              <a:rPr lang="en-US" sz="2600" dirty="0" smtClean="0">
                <a:latin typeface="Cambria Math"/>
                <a:cs typeface="Cambria Math"/>
              </a:rPr>
              <a:t> ≠ ∅</a:t>
            </a:r>
          </a:p>
          <a:p>
            <a:pPr marL="685800" lvl="2" indent="0">
              <a:buFont typeface="Wingdings"/>
              <a:buNone/>
            </a:pPr>
            <a:r>
              <a:rPr lang="en-US" sz="2600" dirty="0" smtClean="0">
                <a:latin typeface="Cambria Math"/>
                <a:cs typeface="Cambria Math"/>
              </a:rPr>
              <a:t>			</a:t>
            </a:r>
            <a:r>
              <a:rPr lang="en-US" sz="2600" dirty="0" err="1" smtClean="0">
                <a:latin typeface="Cambria Math"/>
                <a:cs typeface="Cambria Math"/>
              </a:rPr>
              <a:t>R</a:t>
            </a:r>
            <a:r>
              <a:rPr lang="en-US" sz="2600" baseline="-25000" dirty="0" err="1" smtClean="0">
                <a:latin typeface="Cambria Math"/>
                <a:cs typeface="Cambria Math"/>
              </a:rPr>
              <a:t>u</a:t>
            </a:r>
            <a:r>
              <a:rPr lang="en-US" sz="2600" dirty="0" smtClean="0">
                <a:latin typeface="Cambria Math"/>
                <a:cs typeface="Cambria Math"/>
              </a:rPr>
              <a:t> ∪ </a:t>
            </a:r>
            <a:r>
              <a:rPr lang="en-US" sz="2600" dirty="0" err="1" smtClean="0">
                <a:latin typeface="Cambria Math"/>
                <a:cs typeface="Cambria Math"/>
              </a:rPr>
              <a:t>R</a:t>
            </a:r>
            <a:r>
              <a:rPr lang="en-US" sz="2600" baseline="-25000" dirty="0" err="1" smtClean="0">
                <a:latin typeface="Cambria Math"/>
                <a:cs typeface="Cambria Math"/>
              </a:rPr>
              <a:t>w</a:t>
            </a:r>
            <a:r>
              <a:rPr lang="en-US" sz="2600" dirty="0" smtClean="0">
                <a:latin typeface="Cambria Math"/>
                <a:cs typeface="Cambria Math"/>
              </a:rPr>
              <a:t> 	otherwise</a:t>
            </a:r>
            <a:endParaRPr lang="en-US" dirty="0" smtClean="0">
              <a:latin typeface="Cambria Math"/>
              <a:cs typeface="Cambria Math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7163" y="4299685"/>
            <a:ext cx="8598335" cy="218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57163" y="4299685"/>
            <a:ext cx="1759352" cy="21815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ts val="700"/>
              </a:spcBef>
              <a:buNone/>
            </a:pPr>
            <a:r>
              <a:rPr lang="en-US" b="1" dirty="0" smtClean="0">
                <a:solidFill>
                  <a:srgbClr val="FFFFFF"/>
                </a:solidFill>
              </a:rPr>
              <a:t>Step 2: </a:t>
            </a:r>
          </a:p>
          <a:p>
            <a:pPr marL="0" lvl="1" indent="0">
              <a:lnSpc>
                <a:spcPct val="110000"/>
              </a:lnSpc>
              <a:spcBef>
                <a:spcPts val="700"/>
              </a:spcBef>
              <a:buNone/>
            </a:pPr>
            <a:r>
              <a:rPr lang="en-US" b="1" dirty="0" smtClean="0">
                <a:solidFill>
                  <a:srgbClr val="FFFFFF"/>
                </a:solidFill>
              </a:rPr>
              <a:t>Pre-order traversal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222333" y="4394154"/>
            <a:ext cx="6633263" cy="2000805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>
            <a:normAutofit fontScale="9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100" i="1" dirty="0" smtClean="0"/>
              <a:t>Select final state </a:t>
            </a:r>
            <a:r>
              <a:rPr lang="en-US" sz="3100" i="1" dirty="0" err="1" smtClean="0"/>
              <a:t>r</a:t>
            </a:r>
            <a:r>
              <a:rPr lang="en-US" sz="3100" i="1" baseline="-25000" dirty="0" err="1"/>
              <a:t>u</a:t>
            </a:r>
            <a:r>
              <a:rPr lang="en-US" sz="3100" i="1" baseline="-25000" dirty="0" smtClean="0"/>
              <a:t> </a:t>
            </a:r>
            <a:r>
              <a:rPr lang="en-US" sz="3100" i="1" dirty="0" smtClean="0"/>
              <a:t>of each interior node </a:t>
            </a:r>
            <a:r>
              <a:rPr lang="en-US" sz="3100" i="1" dirty="0"/>
              <a:t>u</a:t>
            </a:r>
            <a:r>
              <a:rPr lang="en-US" sz="3100" i="1" dirty="0" smtClean="0"/>
              <a:t>…</a:t>
            </a:r>
          </a:p>
          <a:p>
            <a:r>
              <a:rPr lang="en-US" sz="2800" dirty="0" smtClean="0"/>
              <a:t>For each </a:t>
            </a:r>
            <a:r>
              <a:rPr lang="en-US" sz="2800" dirty="0"/>
              <a:t>internal node </a:t>
            </a:r>
            <a:r>
              <a:rPr lang="en-US" sz="2800" i="1" dirty="0" smtClean="0"/>
              <a:t>u</a:t>
            </a:r>
            <a:r>
              <a:rPr lang="en-US" sz="2800" dirty="0" smtClean="0"/>
              <a:t> </a:t>
            </a:r>
            <a:r>
              <a:rPr lang="en-US" sz="2800" dirty="0"/>
              <a:t>with parent </a:t>
            </a:r>
            <a:r>
              <a:rPr lang="en-US" sz="2800" i="1" dirty="0" smtClean="0"/>
              <a:t>v</a:t>
            </a:r>
            <a:r>
              <a:rPr lang="en-US" sz="2800" dirty="0" smtClean="0"/>
              <a:t> :</a:t>
            </a:r>
          </a:p>
          <a:p>
            <a:pPr marL="0" indent="0">
              <a:buNone/>
            </a:pPr>
            <a:r>
              <a:rPr lang="en-US" sz="2800" dirty="0">
                <a:latin typeface="Cambria Math"/>
                <a:cs typeface="Cambria Math"/>
              </a:rPr>
              <a:t>	</a:t>
            </a:r>
            <a:r>
              <a:rPr lang="en-US" sz="2800" dirty="0" smtClean="0">
                <a:latin typeface="Cambria Math"/>
                <a:cs typeface="Cambria Math"/>
              </a:rPr>
              <a:t>	</a:t>
            </a:r>
            <a:r>
              <a:rPr lang="en-US" sz="2800" dirty="0" err="1" smtClean="0">
                <a:latin typeface="Cambria Math"/>
                <a:cs typeface="Cambria Math"/>
              </a:rPr>
              <a:t>r</a:t>
            </a:r>
            <a:r>
              <a:rPr lang="en-US" sz="2800" baseline="-25000" dirty="0" err="1" smtClean="0">
                <a:latin typeface="Cambria Math"/>
                <a:cs typeface="Cambria Math"/>
              </a:rPr>
              <a:t>u</a:t>
            </a:r>
            <a:r>
              <a:rPr lang="en-US" sz="2800" dirty="0" smtClean="0">
                <a:latin typeface="Cambria Math"/>
                <a:cs typeface="Cambria Math"/>
              </a:rPr>
              <a:t> </a:t>
            </a:r>
            <a:r>
              <a:rPr lang="en-US" sz="2800" dirty="0">
                <a:latin typeface="Cambria Math"/>
                <a:cs typeface="Cambria Math"/>
              </a:rPr>
              <a:t>= 	</a:t>
            </a:r>
            <a:r>
              <a:rPr lang="en-US" sz="2800" dirty="0" err="1" smtClean="0">
                <a:latin typeface="Cambria Math"/>
                <a:cs typeface="Cambria Math"/>
              </a:rPr>
              <a:t>r</a:t>
            </a:r>
            <a:r>
              <a:rPr lang="en-US" sz="2800" baseline="-25000" dirty="0" err="1">
                <a:latin typeface="Cambria Math"/>
                <a:cs typeface="Cambria Math"/>
              </a:rPr>
              <a:t>v</a:t>
            </a:r>
            <a:r>
              <a:rPr lang="en-US" sz="2800" baseline="-25000" dirty="0">
                <a:latin typeface="Cambria Math"/>
                <a:cs typeface="Cambria Math"/>
              </a:rPr>
              <a:t>			</a:t>
            </a:r>
            <a:r>
              <a:rPr lang="en-US" sz="2800" baseline="-25000" dirty="0" smtClean="0">
                <a:latin typeface="Cambria Math"/>
                <a:cs typeface="Cambria Math"/>
              </a:rPr>
              <a:t>					</a:t>
            </a:r>
            <a:r>
              <a:rPr lang="en-US" sz="2800" baseline="-25000" dirty="0">
                <a:latin typeface="Cambria Math"/>
                <a:cs typeface="Cambria Math"/>
              </a:rPr>
              <a:t>	</a:t>
            </a:r>
            <a:r>
              <a:rPr lang="en-US" sz="2800" baseline="-25000" dirty="0" smtClean="0">
                <a:latin typeface="Cambria Math"/>
                <a:cs typeface="Cambria Math"/>
              </a:rPr>
              <a:t>		</a:t>
            </a:r>
            <a:r>
              <a:rPr lang="en-US" sz="2800" dirty="0" smtClean="0">
                <a:latin typeface="Cambria Math"/>
                <a:cs typeface="Cambria Math"/>
              </a:rPr>
              <a:t>if </a:t>
            </a:r>
            <a:r>
              <a:rPr lang="en-US" sz="2800" dirty="0" err="1" smtClean="0">
                <a:latin typeface="Cambria Math"/>
                <a:cs typeface="Cambria Math"/>
              </a:rPr>
              <a:t>r</a:t>
            </a:r>
            <a:r>
              <a:rPr lang="en-US" sz="2800" baseline="-25000" dirty="0" err="1">
                <a:latin typeface="Cambria Math"/>
                <a:cs typeface="Cambria Math"/>
              </a:rPr>
              <a:t>v</a:t>
            </a:r>
            <a:r>
              <a:rPr lang="en-US" sz="2800" dirty="0" smtClean="0">
                <a:latin typeface="Cambria Math"/>
                <a:cs typeface="Cambria Math"/>
              </a:rPr>
              <a:t> </a:t>
            </a:r>
            <a:r>
              <a:rPr lang="en-US" sz="2800" dirty="0">
                <a:latin typeface="Cambria Math"/>
                <a:cs typeface="Cambria Math"/>
              </a:rPr>
              <a:t>∈ </a:t>
            </a:r>
            <a:r>
              <a:rPr lang="en-US" sz="2800" dirty="0" err="1" smtClean="0">
                <a:latin typeface="Cambria Math"/>
                <a:cs typeface="Cambria Math"/>
              </a:rPr>
              <a:t>R</a:t>
            </a:r>
            <a:r>
              <a:rPr lang="en-US" sz="2800" baseline="-25000" dirty="0" err="1" smtClean="0">
                <a:latin typeface="Cambria Math"/>
                <a:cs typeface="Cambria Math"/>
              </a:rPr>
              <a:t>u</a:t>
            </a:r>
            <a:r>
              <a:rPr lang="en-US" sz="2800" dirty="0" smtClean="0">
                <a:latin typeface="Cambria Math"/>
                <a:cs typeface="Cambria Math"/>
              </a:rPr>
              <a:t> </a:t>
            </a:r>
            <a:endParaRPr lang="en-US" sz="2800" dirty="0">
              <a:latin typeface="Cambria Math"/>
              <a:cs typeface="Cambria Math"/>
            </a:endParaRPr>
          </a:p>
          <a:p>
            <a:pPr marL="685800" lvl="2" indent="0">
              <a:buNone/>
            </a:pPr>
            <a:r>
              <a:rPr lang="en-US" sz="2800" dirty="0">
                <a:latin typeface="Cambria Math"/>
                <a:cs typeface="Cambria Math"/>
              </a:rPr>
              <a:t>		</a:t>
            </a:r>
            <a:r>
              <a:rPr lang="en-US" sz="2800" dirty="0" smtClean="0">
                <a:latin typeface="Cambria Math"/>
                <a:cs typeface="Cambria Math"/>
              </a:rPr>
              <a:t>	arbitrary state </a:t>
            </a:r>
            <a:r>
              <a:rPr lang="en-US" sz="2800" dirty="0">
                <a:latin typeface="Cambria Math"/>
                <a:cs typeface="Cambria Math"/>
              </a:rPr>
              <a:t>∈ </a:t>
            </a:r>
            <a:r>
              <a:rPr lang="en-US" sz="2800" dirty="0" err="1" smtClean="0">
                <a:latin typeface="Cambria Math"/>
                <a:cs typeface="Cambria Math"/>
              </a:rPr>
              <a:t>R</a:t>
            </a:r>
            <a:r>
              <a:rPr lang="en-US" sz="2800" baseline="-25000" dirty="0" err="1" smtClean="0">
                <a:latin typeface="Cambria Math"/>
                <a:cs typeface="Cambria Math"/>
              </a:rPr>
              <a:t>u</a:t>
            </a:r>
            <a:r>
              <a:rPr lang="en-US" sz="2800" dirty="0" smtClean="0">
                <a:latin typeface="Cambria Math"/>
                <a:cs typeface="Cambria Math"/>
              </a:rPr>
              <a:t> </a:t>
            </a:r>
            <a:r>
              <a:rPr lang="en-US" sz="2800" dirty="0">
                <a:latin typeface="Cambria Math"/>
                <a:cs typeface="Cambria Math"/>
              </a:rPr>
              <a:t>	</a:t>
            </a:r>
            <a:r>
              <a:rPr lang="en-US" sz="2800" dirty="0" smtClean="0">
                <a:latin typeface="Cambria Math"/>
                <a:cs typeface="Cambria Math"/>
              </a:rPr>
              <a:t>otherwise</a:t>
            </a:r>
            <a:endParaRPr lang="en-US" sz="2800" dirty="0">
              <a:latin typeface="Cambria Math"/>
              <a:cs typeface="Cambria Math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0" y="6575213"/>
            <a:ext cx="9144000" cy="282786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solidFill>
                  <a:schemeClr val="tx2"/>
                </a:solidFill>
              </a:rPr>
              <a:t>Traditional Small Parsimony Problem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976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5" grpId="0" animBg="1"/>
      <p:bldP spid="16" grpId="0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 all mutations created equal?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Goal of problem: find tree with maximum parsimony (minimum number of mutations)</a:t>
            </a:r>
          </a:p>
          <a:p>
            <a:r>
              <a:rPr lang="en-US" dirty="0" smtClean="0"/>
              <a:t>Some mutations are more likely to occur than others – maybe they should contribute less to the overall parsimony score</a:t>
            </a:r>
          </a:p>
          <a:p>
            <a:r>
              <a:rPr lang="en-US" dirty="0" smtClean="0"/>
              <a:t>If a mutation is more likely, give it less weight</a:t>
            </a:r>
            <a:endParaRPr lang="en-US" dirty="0"/>
          </a:p>
          <a:p>
            <a:pPr lvl="1"/>
            <a:r>
              <a:rPr lang="en-US" dirty="0" smtClean="0"/>
              <a:t>A and G have similar shapes</a:t>
            </a:r>
          </a:p>
          <a:p>
            <a:pPr lvl="1"/>
            <a:r>
              <a:rPr lang="en-US" dirty="0" smtClean="0"/>
              <a:t>C and T have similar shapes</a:t>
            </a:r>
          </a:p>
          <a:p>
            <a:pPr lvl="1"/>
            <a:r>
              <a:rPr lang="en-US" dirty="0" smtClean="0"/>
              <a:t>Similar shape =&gt; easier to swap =&gt; more likely</a:t>
            </a:r>
          </a:p>
        </p:txBody>
      </p:sp>
    </p:spTree>
    <p:extLst>
      <p:ext uri="{BB962C8B-B14F-4D97-AF65-F5344CB8AC3E}">
        <p14:creationId xmlns:p14="http://schemas.microsoft.com/office/powerpoint/2010/main" val="3422565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Weighted Small Parsimony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Input: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ooted tree </a:t>
            </a:r>
            <a:r>
              <a:rPr lang="en-US" i="1" dirty="0" smtClean="0"/>
              <a:t>T</a:t>
            </a:r>
            <a:r>
              <a:rPr lang="en-US" dirty="0" smtClean="0"/>
              <a:t> with </a:t>
            </a:r>
            <a:r>
              <a:rPr lang="en-US" i="1" dirty="0" smtClean="0"/>
              <a:t>n</a:t>
            </a:r>
            <a:r>
              <a:rPr lang="en-US" dirty="0" smtClean="0"/>
              <a:t> leaves (tree </a:t>
            </a:r>
            <a:r>
              <a:rPr lang="en-US" i="1" dirty="0" smtClean="0"/>
              <a:t>topology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Labeling </a:t>
            </a:r>
            <a:r>
              <a:rPr lang="en-US" i="1" dirty="0">
                <a:cs typeface="Libian SC Regular"/>
              </a:rPr>
              <a:t>c </a:t>
            </a:r>
            <a:r>
              <a:rPr lang="en-US" sz="2400" dirty="0">
                <a:latin typeface="Cambria Math"/>
                <a:cs typeface="Cambria Math"/>
              </a:rPr>
              <a:t>∈</a:t>
            </a:r>
            <a:r>
              <a:rPr lang="en-US" i="1" dirty="0">
                <a:cs typeface="Libian SC Regular"/>
              </a:rPr>
              <a:t> </a:t>
            </a:r>
            <a:r>
              <a:rPr lang="en-US" dirty="0" smtClean="0"/>
              <a:t>∑ for </a:t>
            </a:r>
            <a:r>
              <a:rPr lang="en-US" dirty="0"/>
              <a:t>each leaf </a:t>
            </a:r>
            <a:endParaRPr lang="en-US" dirty="0" smtClean="0"/>
          </a:p>
          <a:p>
            <a:pPr lvl="1"/>
            <a:r>
              <a:rPr lang="en-US" dirty="0" smtClean="0"/>
              <a:t>Penalty matrix </a:t>
            </a:r>
            <a:r>
              <a:rPr lang="en-US" i="1" dirty="0"/>
              <a:t>S</a:t>
            </a:r>
            <a:r>
              <a:rPr lang="en-US" i="1" dirty="0" smtClean="0"/>
              <a:t>, </a:t>
            </a:r>
            <a:r>
              <a:rPr lang="en-US" dirty="0" smtClean="0"/>
              <a:t>where </a:t>
            </a:r>
            <a:r>
              <a:rPr lang="en-US" i="1" dirty="0"/>
              <a:t>S</a:t>
            </a:r>
            <a:r>
              <a:rPr lang="en-US" i="1" dirty="0" smtClean="0"/>
              <a:t>[</a:t>
            </a:r>
            <a:r>
              <a:rPr lang="en-US" i="1" dirty="0" err="1"/>
              <a:t>a</a:t>
            </a:r>
            <a:r>
              <a:rPr lang="en-US" i="1" dirty="0" err="1" smtClean="0"/>
              <a:t>,</a:t>
            </a:r>
            <a:r>
              <a:rPr lang="en-US" i="1" dirty="0" err="1"/>
              <a:t>b</a:t>
            </a:r>
            <a:r>
              <a:rPr lang="en-US" i="1" dirty="0" smtClean="0"/>
              <a:t>]</a:t>
            </a:r>
            <a:r>
              <a:rPr lang="en-US" dirty="0" smtClean="0"/>
              <a:t> = penalty associated with pair of letters (a, b)</a:t>
            </a:r>
          </a:p>
          <a:p>
            <a:r>
              <a:rPr lang="en-US" dirty="0" smtClean="0"/>
              <a:t>Output: </a:t>
            </a:r>
          </a:p>
          <a:p>
            <a:pPr lvl="1"/>
            <a:r>
              <a:rPr lang="en-US" dirty="0" smtClean="0"/>
              <a:t>Labeling </a:t>
            </a:r>
            <a:r>
              <a:rPr lang="en-US" dirty="0" smtClean="0">
                <a:cs typeface="Libian SC Regular"/>
              </a:rPr>
              <a:t>of </a:t>
            </a:r>
            <a:r>
              <a:rPr lang="en-US" dirty="0" smtClean="0"/>
              <a:t>internal nodes</a:t>
            </a:r>
          </a:p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minimize </a:t>
            </a:r>
            <a:r>
              <a:rPr lang="en-US" i="1" dirty="0" smtClean="0"/>
              <a:t>L(T) </a:t>
            </a:r>
            <a:r>
              <a:rPr lang="en-US" dirty="0" smtClean="0"/>
              <a:t>= the total cost (weighted substitutions) over all edges in T</a:t>
            </a:r>
          </a:p>
          <a:p>
            <a:pPr marL="365760" lvl="1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6575213"/>
            <a:ext cx="9144000" cy="282786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solidFill>
                  <a:schemeClr val="tx2"/>
                </a:solidFill>
              </a:rPr>
              <a:t>Traditional Parsimony Problem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441" y="5701654"/>
            <a:ext cx="5218206" cy="78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4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Penalty Matrix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784175"/>
              </p:ext>
            </p:extLst>
          </p:nvPr>
        </p:nvGraphicFramePr>
        <p:xfrm>
          <a:off x="1943100" y="2070098"/>
          <a:ext cx="5194300" cy="383540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038860"/>
                <a:gridCol w="1038860"/>
                <a:gridCol w="1038860"/>
                <a:gridCol w="1038860"/>
                <a:gridCol w="1038860"/>
              </a:tblGrid>
              <a:tr h="76708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</a:t>
                      </a:r>
                    </a:p>
                  </a:txBody>
                  <a:tcPr/>
                </a:tc>
              </a:tr>
              <a:tr h="767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767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767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767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43100" y="2448254"/>
            <a:ext cx="68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from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4354" y="2087282"/>
            <a:ext cx="68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43100" y="2070098"/>
            <a:ext cx="1022723" cy="747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0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find optimal labeling for tree </a:t>
            </a:r>
            <a:r>
              <a:rPr lang="en-US" i="1" dirty="0" smtClean="0"/>
              <a:t>T</a:t>
            </a:r>
            <a:r>
              <a:rPr lang="en-US" dirty="0"/>
              <a:t> </a:t>
            </a:r>
            <a:r>
              <a:rPr lang="en-US" dirty="0" smtClean="0"/>
              <a:t>rooted at </a:t>
            </a:r>
            <a:r>
              <a:rPr lang="en-US" i="1" dirty="0" smtClean="0"/>
              <a:t>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For each </a:t>
            </a:r>
            <a:r>
              <a:rPr lang="en-US" i="1" dirty="0" smtClean="0"/>
              <a:t>a</a:t>
            </a:r>
            <a:r>
              <a:rPr lang="en-US" dirty="0" smtClean="0"/>
              <a:t> in ∑={A, C, G, T}:</a:t>
            </a:r>
          </a:p>
          <a:p>
            <a:pPr lvl="2"/>
            <a:r>
              <a:rPr lang="en-US" dirty="0" smtClean="0"/>
              <a:t>Recursively find the optimal labeling for left </a:t>
            </a:r>
            <a:r>
              <a:rPr lang="en-US" dirty="0" err="1" smtClean="0"/>
              <a:t>subtree</a:t>
            </a:r>
            <a:r>
              <a:rPr lang="en-US" dirty="0" smtClean="0"/>
              <a:t> if label(left child) is set to </a:t>
            </a:r>
            <a:r>
              <a:rPr lang="en-US" i="1" dirty="0" smtClean="0"/>
              <a:t>a</a:t>
            </a:r>
          </a:p>
          <a:p>
            <a:pPr lvl="2"/>
            <a:r>
              <a:rPr lang="en-US" dirty="0" smtClean="0"/>
              <a:t>Recursively find the optimal labeling for right </a:t>
            </a:r>
            <a:r>
              <a:rPr lang="en-US" dirty="0" err="1" smtClean="0"/>
              <a:t>subtree</a:t>
            </a:r>
            <a:r>
              <a:rPr lang="en-US" dirty="0" smtClean="0"/>
              <a:t> if label(right child) is set to </a:t>
            </a:r>
            <a:r>
              <a:rPr lang="en-US" i="1" dirty="0" smtClean="0"/>
              <a:t>a</a:t>
            </a:r>
            <a:endParaRPr lang="en-US" dirty="0" smtClean="0"/>
          </a:p>
          <a:p>
            <a:pPr lvl="1"/>
            <a:r>
              <a:rPr lang="en-US" dirty="0" smtClean="0"/>
              <a:t>For each (</a:t>
            </a:r>
            <a:r>
              <a:rPr lang="en-US" i="1" dirty="0" err="1" smtClean="0"/>
              <a:t>a,b,c</a:t>
            </a:r>
            <a:r>
              <a:rPr lang="en-US" i="1" dirty="0" smtClean="0"/>
              <a:t>)</a:t>
            </a:r>
            <a:r>
              <a:rPr lang="en-US" dirty="0" smtClean="0"/>
              <a:t> in ∑</a:t>
            </a:r>
            <a:r>
              <a:rPr lang="en-US" dirty="0" err="1" smtClean="0"/>
              <a:t>x∑x</a:t>
            </a:r>
            <a:r>
              <a:rPr lang="en-US" dirty="0" smtClean="0"/>
              <a:t>∑:</a:t>
            </a:r>
          </a:p>
          <a:p>
            <a:pPr lvl="2"/>
            <a:r>
              <a:rPr lang="en-US" dirty="0" smtClean="0"/>
              <a:t>Calculate cost of tree if assign </a:t>
            </a:r>
            <a:r>
              <a:rPr lang="en-US" i="1" dirty="0" smtClean="0"/>
              <a:t>a</a:t>
            </a:r>
            <a:r>
              <a:rPr lang="en-US" dirty="0" smtClean="0"/>
              <a:t> to the root, </a:t>
            </a:r>
            <a:r>
              <a:rPr lang="en-US" i="1" dirty="0" smtClean="0"/>
              <a:t>b</a:t>
            </a:r>
            <a:r>
              <a:rPr lang="en-US" dirty="0" smtClean="0"/>
              <a:t> to the left child, and </a:t>
            </a:r>
            <a:r>
              <a:rPr lang="en-US" i="1" dirty="0" smtClean="0"/>
              <a:t>c </a:t>
            </a:r>
            <a:r>
              <a:rPr lang="en-US" dirty="0" smtClean="0"/>
              <a:t>to the right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25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6316" y="395705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 </a:t>
            </a:r>
            <a:r>
              <a:rPr lang="en-US" i="1" dirty="0" smtClean="0"/>
              <a:t>L(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v</a:t>
            </a:r>
            <a:r>
              <a:rPr lang="en-US" i="1" dirty="0" err="1" smtClean="0"/>
              <a:t>,a</a:t>
            </a:r>
            <a:r>
              <a:rPr lang="en-US" i="1" dirty="0" smtClean="0"/>
              <a:t>) </a:t>
            </a:r>
            <a:r>
              <a:rPr lang="en-US" dirty="0" smtClean="0"/>
              <a:t>be the optimal score for </a:t>
            </a:r>
            <a:r>
              <a:rPr lang="en-US" dirty="0" err="1" smtClean="0"/>
              <a:t>subtree</a:t>
            </a:r>
            <a:r>
              <a:rPr lang="en-US" dirty="0" smtClean="0"/>
              <a:t> of </a:t>
            </a:r>
            <a:r>
              <a:rPr lang="en-US" i="1" dirty="0" smtClean="0"/>
              <a:t>T</a:t>
            </a:r>
            <a:r>
              <a:rPr lang="en-US" dirty="0" smtClean="0"/>
              <a:t> rooted at </a:t>
            </a:r>
            <a:r>
              <a:rPr lang="en-US" i="1" dirty="0" smtClean="0"/>
              <a:t>v</a:t>
            </a:r>
            <a:r>
              <a:rPr lang="en-US" dirty="0" smtClean="0"/>
              <a:t> if </a:t>
            </a:r>
            <a:r>
              <a:rPr lang="en-US" i="1" dirty="0" smtClean="0"/>
              <a:t>label(v) </a:t>
            </a:r>
            <a:r>
              <a:rPr lang="en-US" dirty="0" smtClean="0"/>
              <a:t>is set to </a:t>
            </a:r>
            <a:r>
              <a:rPr lang="en-US" i="1" dirty="0" smtClean="0"/>
              <a:t>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tree is rooted at node </a:t>
            </a:r>
            <a:r>
              <a:rPr lang="en-US" i="1" dirty="0" smtClean="0"/>
              <a:t>r</a:t>
            </a:r>
            <a:r>
              <a:rPr lang="en-US" dirty="0" smtClean="0"/>
              <a:t>, the cost of the optimal solution is:</a:t>
            </a:r>
            <a:endParaRPr lang="en-US" dirty="0"/>
          </a:p>
        </p:txBody>
      </p:sp>
      <p:pic>
        <p:nvPicPr>
          <p:cNvPr id="11" name="Content Placeholder 5"/>
          <p:cNvPicPr>
            <a:picLocks noChangeAspect="1"/>
          </p:cNvPicPr>
          <p:nvPr/>
        </p:nvPicPr>
        <p:blipFill>
          <a:blip r:embed="rId3"/>
          <a:srcRect t="-119804" b="-119804"/>
          <a:stretch>
            <a:fillRect/>
          </a:stretch>
        </p:blipFill>
        <p:spPr>
          <a:xfrm>
            <a:off x="612648" y="1600200"/>
            <a:ext cx="8153400" cy="4495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900" y="5920616"/>
            <a:ext cx="1913218" cy="54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53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Algorithm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7163" y="1832590"/>
            <a:ext cx="8598335" cy="2215730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57163" y="1832590"/>
            <a:ext cx="1759352" cy="221573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ts val="700"/>
              </a:spcBef>
              <a:buNone/>
            </a:pPr>
            <a:r>
              <a:rPr lang="en-US" b="1" dirty="0" smtClean="0">
                <a:solidFill>
                  <a:srgbClr val="FFFFFF"/>
                </a:solidFill>
              </a:rPr>
              <a:t>Step 1: </a:t>
            </a:r>
          </a:p>
          <a:p>
            <a:pPr marL="0" lvl="1" indent="0">
              <a:lnSpc>
                <a:spcPct val="110000"/>
              </a:lnSpc>
              <a:spcBef>
                <a:spcPts val="700"/>
              </a:spcBef>
              <a:buNone/>
            </a:pPr>
            <a:r>
              <a:rPr lang="en-US" b="1" dirty="0" smtClean="0">
                <a:solidFill>
                  <a:srgbClr val="FFFFFF"/>
                </a:solidFill>
              </a:rPr>
              <a:t>Post-order traversal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222333" y="1931559"/>
            <a:ext cx="6633263" cy="1971234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ts val="700"/>
              </a:spcBef>
              <a:buSzPct val="60000"/>
              <a:buNone/>
            </a:pPr>
            <a:r>
              <a:rPr lang="en-US" sz="2800" i="1" dirty="0" smtClean="0"/>
              <a:t>Find score L(</a:t>
            </a:r>
            <a:r>
              <a:rPr lang="en-US" sz="2800" i="1" dirty="0" err="1" smtClean="0"/>
              <a:t>T</a:t>
            </a:r>
            <a:r>
              <a:rPr lang="en-US" sz="2800" i="1" baseline="-25000" dirty="0" err="1" smtClean="0"/>
              <a:t>v</a:t>
            </a:r>
            <a:r>
              <a:rPr lang="en-US" sz="2800" i="1" dirty="0" err="1" smtClean="0"/>
              <a:t>,a</a:t>
            </a:r>
            <a:r>
              <a:rPr lang="en-US" sz="2800" i="1" dirty="0" smtClean="0"/>
              <a:t>) for each node v and each state a…</a:t>
            </a:r>
          </a:p>
          <a:p>
            <a:pPr marL="0" lvl="2" indent="0">
              <a:spcBef>
                <a:spcPts val="700"/>
              </a:spcBef>
              <a:buSzPct val="60000"/>
              <a:buNone/>
            </a:pPr>
            <a:endParaRPr lang="en-US" sz="2800" i="1" dirty="0"/>
          </a:p>
          <a:p>
            <a:pPr marL="0" lvl="2" indent="0">
              <a:spcBef>
                <a:spcPts val="700"/>
              </a:spcBef>
              <a:buSzPct val="60000"/>
              <a:buNone/>
            </a:pPr>
            <a:endParaRPr lang="en-US" sz="2800" i="1" dirty="0" smtClean="0"/>
          </a:p>
          <a:p>
            <a:pPr marL="0" lvl="2" indent="0">
              <a:spcBef>
                <a:spcPts val="700"/>
              </a:spcBef>
              <a:buSzPct val="60000"/>
              <a:buNone/>
            </a:pPr>
            <a:endParaRPr lang="en-US" sz="2800" i="1" dirty="0"/>
          </a:p>
          <a:p>
            <a:pPr marL="0" lvl="2" indent="0">
              <a:spcBef>
                <a:spcPts val="700"/>
              </a:spcBef>
              <a:buSzPct val="60000"/>
              <a:buNone/>
            </a:pPr>
            <a:r>
              <a:rPr lang="en-US" sz="2800" i="1" dirty="0" smtClean="0"/>
              <a:t> </a:t>
            </a:r>
          </a:p>
          <a:p>
            <a:pPr marL="0" lvl="2" indent="0">
              <a:spcBef>
                <a:spcPts val="700"/>
              </a:spcBef>
              <a:buSzPct val="60000"/>
              <a:buNone/>
            </a:pPr>
            <a:endParaRPr lang="en-US" sz="2800" i="1" dirty="0"/>
          </a:p>
          <a:p>
            <a:pPr marL="0" lvl="2" indent="0">
              <a:spcBef>
                <a:spcPts val="700"/>
              </a:spcBef>
              <a:buSzPct val="60000"/>
              <a:buNone/>
            </a:pPr>
            <a:endParaRPr lang="en-US" sz="2800" i="1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57163" y="4299685"/>
            <a:ext cx="8598335" cy="218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57163" y="4299685"/>
            <a:ext cx="1759352" cy="21815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ts val="700"/>
              </a:spcBef>
              <a:buNone/>
            </a:pPr>
            <a:r>
              <a:rPr lang="en-US" b="1" dirty="0" smtClean="0">
                <a:solidFill>
                  <a:srgbClr val="FFFFFF"/>
                </a:solidFill>
              </a:rPr>
              <a:t>Step 2: </a:t>
            </a:r>
          </a:p>
          <a:p>
            <a:pPr marL="0" lvl="1" indent="0">
              <a:lnSpc>
                <a:spcPct val="110000"/>
              </a:lnSpc>
              <a:spcBef>
                <a:spcPts val="700"/>
              </a:spcBef>
              <a:buNone/>
            </a:pPr>
            <a:r>
              <a:rPr lang="en-US" b="1" dirty="0" smtClean="0">
                <a:solidFill>
                  <a:srgbClr val="FFFFFF"/>
                </a:solidFill>
              </a:rPr>
              <a:t>Pre-order traversal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222333" y="4394154"/>
            <a:ext cx="6633263" cy="2000805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>
            <a:normAutofit fontScale="70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100" i="1" dirty="0" smtClean="0"/>
              <a:t>Select final state label(u) of each interior node </a:t>
            </a:r>
            <a:r>
              <a:rPr lang="en-US" sz="3100" i="1" dirty="0"/>
              <a:t>u</a:t>
            </a:r>
            <a:r>
              <a:rPr lang="en-US" sz="3100" i="1" dirty="0" smtClean="0"/>
              <a:t>…</a:t>
            </a:r>
          </a:p>
          <a:p>
            <a:r>
              <a:rPr lang="en-US" sz="2300" dirty="0"/>
              <a:t>For root </a:t>
            </a:r>
            <a:r>
              <a:rPr lang="en-US" sz="2300" i="1" dirty="0"/>
              <a:t>r</a:t>
            </a:r>
            <a:r>
              <a:rPr lang="en-US" sz="2300" dirty="0"/>
              <a:t>, determine optimal label by finding value of </a:t>
            </a:r>
            <a:r>
              <a:rPr lang="en-US" sz="2300" i="1" dirty="0"/>
              <a:t>a</a:t>
            </a:r>
            <a:r>
              <a:rPr lang="en-US" sz="2300" dirty="0"/>
              <a:t> that minimizes </a:t>
            </a:r>
            <a:r>
              <a:rPr lang="en-US" sz="2300" i="1" dirty="0"/>
              <a:t>L[</a:t>
            </a:r>
            <a:r>
              <a:rPr lang="en-US" sz="2300" i="1" dirty="0" err="1"/>
              <a:t>r,a</a:t>
            </a:r>
            <a:r>
              <a:rPr lang="en-US" sz="2300" i="1" dirty="0"/>
              <a:t>]. </a:t>
            </a:r>
            <a:endParaRPr lang="en-US" sz="2300" i="1" dirty="0" smtClean="0"/>
          </a:p>
          <a:p>
            <a:r>
              <a:rPr lang="en-US" sz="2300" dirty="0" smtClean="0"/>
              <a:t>For each node v with children u, w:</a:t>
            </a:r>
          </a:p>
          <a:p>
            <a:pPr lvl="1"/>
            <a:r>
              <a:rPr lang="en-US" sz="2300" dirty="0" smtClean="0"/>
              <a:t>Determine what pair of labels for u and w gave score corresponding to label(v)</a:t>
            </a:r>
          </a:p>
          <a:p>
            <a:pPr lvl="1"/>
            <a:r>
              <a:rPr lang="en-US" sz="2300" dirty="0" smtClean="0"/>
              <a:t>Pass this information down to u and w</a:t>
            </a:r>
            <a:endParaRPr lang="en-US" sz="2300" dirty="0">
              <a:cs typeface="Cambria Math"/>
              <a:sym typeface="Wingdings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0" y="6575213"/>
            <a:ext cx="9144000" cy="282786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solidFill>
                  <a:schemeClr val="tx2"/>
                </a:solidFill>
              </a:rPr>
              <a:t>Traditional Small Parsimony Problem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2" name="Content Placeholder 5"/>
          <p:cNvPicPr>
            <a:picLocks noChangeAspect="1"/>
          </p:cNvPicPr>
          <p:nvPr/>
        </p:nvPicPr>
        <p:blipFill>
          <a:blip r:embed="rId3"/>
          <a:srcRect t="-119804" b="-119804"/>
          <a:stretch>
            <a:fillRect/>
          </a:stretch>
        </p:blipFill>
        <p:spPr>
          <a:xfrm>
            <a:off x="2440478" y="1320090"/>
            <a:ext cx="6075564" cy="33500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7474" y="4397585"/>
            <a:ext cx="1913218" cy="54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20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5" grpId="0" animBg="1"/>
      <p:bldP spid="16" grpId="0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 Algorithm-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matrix </a:t>
            </a:r>
            <a:r>
              <a:rPr lang="en-US" i="1" dirty="0"/>
              <a:t>L</a:t>
            </a:r>
            <a:r>
              <a:rPr lang="en-US" dirty="0"/>
              <a:t> (size |V| x |∑|)</a:t>
            </a:r>
          </a:p>
          <a:p>
            <a:pPr lvl="1"/>
            <a:r>
              <a:rPr lang="en-US" i="1" dirty="0"/>
              <a:t>L[v,α] </a:t>
            </a:r>
            <a:r>
              <a:rPr lang="en-US" dirty="0"/>
              <a:t>= optimal score for </a:t>
            </a:r>
            <a:r>
              <a:rPr lang="en-US" i="1" dirty="0" err="1"/>
              <a:t>T</a:t>
            </a:r>
            <a:r>
              <a:rPr lang="en-US" i="1" baseline="-25000" dirty="0" err="1"/>
              <a:t>v</a:t>
            </a:r>
            <a:r>
              <a:rPr lang="en-US" dirty="0"/>
              <a:t> if node </a:t>
            </a:r>
            <a:r>
              <a:rPr lang="en-US" i="1" dirty="0"/>
              <a:t>v</a:t>
            </a:r>
            <a:r>
              <a:rPr lang="en-US" dirty="0"/>
              <a:t> was assigned state α</a:t>
            </a:r>
          </a:p>
          <a:p>
            <a:r>
              <a:rPr lang="en-US" dirty="0"/>
              <a:t>Create matrix </a:t>
            </a:r>
            <a:r>
              <a:rPr lang="en-US" i="1" dirty="0"/>
              <a:t>C</a:t>
            </a:r>
            <a:r>
              <a:rPr lang="en-US" dirty="0"/>
              <a:t> (size |V| x |∑|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/>
              <a:t>C[v,α]</a:t>
            </a:r>
            <a:r>
              <a:rPr lang="en-US" dirty="0" smtClean="0"/>
              <a:t> = pair of states (</a:t>
            </a:r>
            <a:r>
              <a:rPr lang="en-US" i="1" dirty="0"/>
              <a:t>β</a:t>
            </a:r>
            <a:r>
              <a:rPr lang="en-US" i="1" baseline="-25000" dirty="0"/>
              <a:t>u</a:t>
            </a:r>
            <a:r>
              <a:rPr lang="en-US" i="1" dirty="0"/>
              <a:t> </a:t>
            </a:r>
            <a:r>
              <a:rPr lang="en-US" dirty="0"/>
              <a:t>,</a:t>
            </a:r>
            <a:r>
              <a:rPr lang="en-US" i="1" dirty="0" smtClean="0"/>
              <a:t> </a:t>
            </a:r>
            <a:r>
              <a:rPr lang="en-US" i="1" dirty="0"/>
              <a:t>β</a:t>
            </a:r>
            <a:r>
              <a:rPr lang="en-US" i="1" baseline="-25000" dirty="0"/>
              <a:t>w</a:t>
            </a:r>
            <a:r>
              <a:rPr lang="en-US" i="1" dirty="0"/>
              <a:t> </a:t>
            </a:r>
            <a:r>
              <a:rPr lang="en-US" dirty="0" smtClean="0"/>
              <a:t>) where</a:t>
            </a:r>
            <a:endParaRPr lang="en-US" i="1" dirty="0"/>
          </a:p>
          <a:p>
            <a:pPr marL="685800" lvl="2" indent="0">
              <a:buNone/>
            </a:pPr>
            <a:endParaRPr lang="en-US" dirty="0" smtClean="0"/>
          </a:p>
          <a:p>
            <a:pPr marL="685800" lvl="2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880" y="4319325"/>
            <a:ext cx="6552328" cy="102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75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 Algorithm- Set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Postorder</a:t>
            </a:r>
            <a:r>
              <a:rPr lang="en-US" dirty="0" smtClean="0"/>
              <a:t> traversal </a:t>
            </a:r>
          </a:p>
          <a:p>
            <a:pPr lvl="1"/>
            <a:r>
              <a:rPr lang="en-US" dirty="0" smtClean="0"/>
              <a:t>For each state α and each node </a:t>
            </a:r>
            <a:r>
              <a:rPr lang="en-US" i="1" dirty="0" smtClean="0"/>
              <a:t>v </a:t>
            </a:r>
            <a:r>
              <a:rPr lang="en-US" dirty="0" smtClean="0"/>
              <a:t>with children </a:t>
            </a:r>
            <a:r>
              <a:rPr lang="en-US" i="1" dirty="0" smtClean="0"/>
              <a:t>u</a:t>
            </a:r>
            <a:r>
              <a:rPr lang="en-US" dirty="0" smtClean="0"/>
              <a:t> and </a:t>
            </a:r>
            <a:r>
              <a:rPr lang="en-US" i="1" dirty="0" smtClean="0"/>
              <a:t>w</a:t>
            </a:r>
            <a:r>
              <a:rPr lang="en-US" dirty="0" smtClean="0"/>
              <a:t>:</a:t>
            </a:r>
            <a:endParaRPr lang="en-US" dirty="0"/>
          </a:p>
          <a:p>
            <a:pPr marL="685800" lvl="2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Save states</a:t>
            </a:r>
            <a:r>
              <a:rPr lang="en-US" i="1" dirty="0" smtClean="0"/>
              <a:t> β</a:t>
            </a:r>
            <a:r>
              <a:rPr lang="en-US" i="1" baseline="-25000" dirty="0" smtClean="0"/>
              <a:t>u</a:t>
            </a:r>
            <a:r>
              <a:rPr lang="en-US" i="1" dirty="0" smtClean="0"/>
              <a:t> </a:t>
            </a:r>
            <a:r>
              <a:rPr lang="en-US" dirty="0" smtClean="0"/>
              <a:t>and</a:t>
            </a:r>
            <a:r>
              <a:rPr lang="en-US" i="1" dirty="0" smtClean="0"/>
              <a:t> β</a:t>
            </a:r>
            <a:r>
              <a:rPr lang="en-US" i="1" baseline="-25000" dirty="0" smtClean="0"/>
              <a:t>w</a:t>
            </a:r>
            <a:r>
              <a:rPr lang="en-US" i="1" dirty="0" smtClean="0"/>
              <a:t> </a:t>
            </a:r>
            <a:r>
              <a:rPr lang="en-US" dirty="0" smtClean="0"/>
              <a:t>that minimized partial score from </a:t>
            </a:r>
            <a:r>
              <a:rPr lang="en-US" i="1" dirty="0" smtClean="0"/>
              <a:t>u </a:t>
            </a:r>
            <a:r>
              <a:rPr lang="en-US" dirty="0" smtClean="0"/>
              <a:t>and </a:t>
            </a:r>
            <a:r>
              <a:rPr lang="en-US" i="1" dirty="0" smtClean="0"/>
              <a:t>w</a:t>
            </a:r>
            <a:r>
              <a:rPr lang="en-US" dirty="0" smtClean="0"/>
              <a:t>, respectively </a:t>
            </a:r>
          </a:p>
          <a:p>
            <a:pPr marL="685800" lvl="2" indent="0">
              <a:buNone/>
            </a:pPr>
            <a:endParaRPr lang="en-US" dirty="0" smtClean="0"/>
          </a:p>
          <a:p>
            <a:pPr marL="685800" lvl="2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997" y="5421386"/>
            <a:ext cx="2321129" cy="3111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750" y="3117574"/>
            <a:ext cx="4445656" cy="105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46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cxnSp>
        <p:nvCxnSpPr>
          <p:cNvPr id="5" name="Elbow Connector 4"/>
          <p:cNvCxnSpPr>
            <a:stCxn id="7" idx="0"/>
            <a:endCxn id="9" idx="1"/>
          </p:cNvCxnSpPr>
          <p:nvPr/>
        </p:nvCxnSpPr>
        <p:spPr>
          <a:xfrm rot="5400000" flipH="1" flipV="1">
            <a:off x="2011839" y="3301362"/>
            <a:ext cx="706896" cy="482447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8" idx="0"/>
            <a:endCxn id="9" idx="3"/>
          </p:cNvCxnSpPr>
          <p:nvPr/>
        </p:nvCxnSpPr>
        <p:spPr>
          <a:xfrm rot="16200000" flipV="1">
            <a:off x="3074523" y="3288890"/>
            <a:ext cx="706897" cy="507392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32711" y="3896033"/>
            <a:ext cx="582706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04587" y="3896034"/>
            <a:ext cx="554160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06511" y="2932777"/>
            <a:ext cx="567764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9" idx="0"/>
            <a:endCxn id="11" idx="1"/>
          </p:cNvCxnSpPr>
          <p:nvPr/>
        </p:nvCxnSpPr>
        <p:spPr>
          <a:xfrm rot="5400000" flipH="1" flipV="1">
            <a:off x="3010928" y="2275270"/>
            <a:ext cx="536973" cy="778042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668435" y="2139444"/>
            <a:ext cx="527698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11" idx="0"/>
            <a:endCxn id="13" idx="1"/>
          </p:cNvCxnSpPr>
          <p:nvPr/>
        </p:nvCxnSpPr>
        <p:spPr>
          <a:xfrm rot="5400000" flipH="1" flipV="1">
            <a:off x="4235226" y="912900"/>
            <a:ext cx="923602" cy="1529486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61770" y="959482"/>
            <a:ext cx="582706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16" idx="0"/>
            <a:endCxn id="18" idx="1"/>
          </p:cNvCxnSpPr>
          <p:nvPr/>
        </p:nvCxnSpPr>
        <p:spPr>
          <a:xfrm rot="5400000" flipH="1" flipV="1">
            <a:off x="6199889" y="3237107"/>
            <a:ext cx="963257" cy="354600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7" idx="0"/>
            <a:endCxn id="18" idx="3"/>
          </p:cNvCxnSpPr>
          <p:nvPr/>
        </p:nvCxnSpPr>
        <p:spPr>
          <a:xfrm rot="16200000" flipV="1">
            <a:off x="7159170" y="3186586"/>
            <a:ext cx="963255" cy="455640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227137" y="3896035"/>
            <a:ext cx="554160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591537" y="3896033"/>
            <a:ext cx="554160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58817" y="2676418"/>
            <a:ext cx="554160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/>
          <p:cNvCxnSpPr>
            <a:stCxn id="20" idx="0"/>
            <a:endCxn id="11" idx="3"/>
          </p:cNvCxnSpPr>
          <p:nvPr/>
        </p:nvCxnSpPr>
        <p:spPr>
          <a:xfrm rot="16200000" flipV="1">
            <a:off x="3889330" y="2702608"/>
            <a:ext cx="1500231" cy="886624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805677" y="3896035"/>
            <a:ext cx="554160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18" idx="0"/>
            <a:endCxn id="13" idx="3"/>
          </p:cNvCxnSpPr>
          <p:nvPr/>
        </p:nvCxnSpPr>
        <p:spPr>
          <a:xfrm rot="16200000" flipV="1">
            <a:off x="5859899" y="1400419"/>
            <a:ext cx="1460576" cy="1091421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32711" y="3896035"/>
            <a:ext cx="58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89975" y="3885533"/>
            <a:ext cx="58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B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91405" y="3896035"/>
            <a:ext cx="58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C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12864" y="3898283"/>
            <a:ext cx="58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77264" y="3896033"/>
            <a:ext cx="58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E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690483" y="4571999"/>
            <a:ext cx="281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Contemporary Species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3" name="Frame 102"/>
          <p:cNvSpPr/>
          <p:nvPr/>
        </p:nvSpPr>
        <p:spPr>
          <a:xfrm>
            <a:off x="1600200" y="3759200"/>
            <a:ext cx="6938682" cy="889000"/>
          </a:xfrm>
          <a:prstGeom prst="frame">
            <a:avLst>
              <a:gd name="adj1" fmla="val 4202"/>
            </a:avLst>
          </a:prstGeom>
          <a:solidFill>
            <a:schemeClr val="accent3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Donut 103"/>
          <p:cNvSpPr/>
          <p:nvPr/>
        </p:nvSpPr>
        <p:spPr>
          <a:xfrm>
            <a:off x="2353511" y="2676418"/>
            <a:ext cx="1073763" cy="986012"/>
          </a:xfrm>
          <a:prstGeom prst="donut">
            <a:avLst>
              <a:gd name="adj" fmla="val 5345"/>
            </a:avLst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 rot="19547175">
            <a:off x="1328125" y="2491751"/>
            <a:ext cx="205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Ancestor of A &amp; B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06" name="Donut 105"/>
          <p:cNvSpPr/>
          <p:nvPr/>
        </p:nvSpPr>
        <p:spPr>
          <a:xfrm>
            <a:off x="6599016" y="2459485"/>
            <a:ext cx="1073763" cy="986012"/>
          </a:xfrm>
          <a:prstGeom prst="donut">
            <a:avLst>
              <a:gd name="adj" fmla="val 5345"/>
            </a:avLst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 rot="1630001">
            <a:off x="7052407" y="2491752"/>
            <a:ext cx="205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Ancestor of D &amp; 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08" name="Donut 107"/>
          <p:cNvSpPr/>
          <p:nvPr/>
        </p:nvSpPr>
        <p:spPr>
          <a:xfrm>
            <a:off x="5197420" y="742548"/>
            <a:ext cx="1073763" cy="986012"/>
          </a:xfrm>
          <a:prstGeom prst="donut">
            <a:avLst>
              <a:gd name="adj" fmla="val 5345"/>
            </a:avLst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791404" y="301592"/>
            <a:ext cx="228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Common Ancestor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031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3" grpId="0" animBg="1"/>
      <p:bldP spid="16" grpId="0" animBg="1"/>
      <p:bldP spid="17" grpId="0" animBg="1"/>
      <p:bldP spid="18" grpId="0" animBg="1"/>
      <p:bldP spid="20" grpId="0" animBg="1"/>
      <p:bldP spid="31" grpId="0"/>
      <p:bldP spid="32" grpId="0"/>
      <p:bldP spid="33" grpId="0"/>
      <p:bldP spid="34" grpId="0"/>
      <p:bldP spid="35" grpId="0"/>
      <p:bldP spid="102" grpId="0"/>
      <p:bldP spid="103" grpId="0" animBg="1"/>
      <p:bldP spid="104" grpId="0" animBg="1"/>
      <p:bldP spid="105" grpId="1"/>
      <p:bldP spid="106" grpId="0" animBg="1"/>
      <p:bldP spid="107" grpId="0"/>
      <p:bldP spid="108" grpId="0" animBg="1"/>
      <p:bldP spid="10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 Algorithm-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optimal label of root node </a:t>
            </a:r>
            <a:r>
              <a:rPr lang="en-US" i="1" dirty="0"/>
              <a:t>r </a:t>
            </a:r>
            <a:r>
              <a:rPr lang="en-US" dirty="0"/>
              <a:t>by finding minimum finding value of </a:t>
            </a:r>
            <a:r>
              <a:rPr lang="en-US" i="1" dirty="0"/>
              <a:t>α</a:t>
            </a:r>
            <a:r>
              <a:rPr lang="en-US" dirty="0"/>
              <a:t> that minimizes </a:t>
            </a:r>
            <a:r>
              <a:rPr lang="en-US" i="1" dirty="0"/>
              <a:t>L[r,α]</a:t>
            </a:r>
            <a:endParaRPr lang="en-US" dirty="0"/>
          </a:p>
          <a:p>
            <a:r>
              <a:rPr lang="en-US" dirty="0"/>
              <a:t>Preorder traversal</a:t>
            </a:r>
          </a:p>
          <a:p>
            <a:pPr lvl="1"/>
            <a:r>
              <a:rPr lang="en-US" dirty="0"/>
              <a:t>Use optimal label of parent </a:t>
            </a:r>
            <a:r>
              <a:rPr lang="en-US" i="1" dirty="0"/>
              <a:t>v</a:t>
            </a:r>
            <a:r>
              <a:rPr lang="en-US" dirty="0"/>
              <a:t> to find corresponding values of </a:t>
            </a:r>
            <a:r>
              <a:rPr lang="en-US" i="1" dirty="0"/>
              <a:t>β</a:t>
            </a:r>
            <a:r>
              <a:rPr lang="en-US" i="1" baseline="-25000" dirty="0"/>
              <a:t>u</a:t>
            </a:r>
            <a:r>
              <a:rPr lang="en-US" dirty="0"/>
              <a:t> and </a:t>
            </a:r>
            <a:r>
              <a:rPr lang="en-US" i="1" dirty="0"/>
              <a:t>β</a:t>
            </a:r>
            <a:r>
              <a:rPr lang="en-US" i="1" baseline="-25000" dirty="0"/>
              <a:t>w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Set label(</a:t>
            </a:r>
            <a:r>
              <a:rPr lang="en-US" i="1" dirty="0" smtClean="0"/>
              <a:t>u</a:t>
            </a:r>
            <a:r>
              <a:rPr lang="en-US" dirty="0" smtClean="0"/>
              <a:t>) = </a:t>
            </a:r>
            <a:r>
              <a:rPr lang="en-US" i="1" dirty="0"/>
              <a:t>β</a:t>
            </a:r>
            <a:r>
              <a:rPr lang="en-US" i="1" baseline="-25000" dirty="0"/>
              <a:t>u</a:t>
            </a:r>
            <a:r>
              <a:rPr lang="en-US" dirty="0"/>
              <a:t> </a:t>
            </a:r>
            <a:r>
              <a:rPr lang="en-US" dirty="0" smtClean="0"/>
              <a:t>and label(</a:t>
            </a:r>
            <a:r>
              <a:rPr lang="en-US" i="1" dirty="0" smtClean="0"/>
              <a:t>w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i="1" dirty="0" smtClean="0"/>
              <a:t>β</a:t>
            </a:r>
            <a:r>
              <a:rPr lang="en-US" i="1" baseline="-25000" dirty="0" smtClean="0"/>
              <a:t>w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42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lbow Connector 2"/>
          <p:cNvCxnSpPr>
            <a:stCxn id="5" idx="0"/>
            <a:endCxn id="7" idx="1"/>
          </p:cNvCxnSpPr>
          <p:nvPr/>
        </p:nvCxnSpPr>
        <p:spPr>
          <a:xfrm rot="5400000" flipH="1" flipV="1">
            <a:off x="-7333" y="4877119"/>
            <a:ext cx="1361686" cy="482447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6" idx="0"/>
            <a:endCxn id="7" idx="3"/>
          </p:cNvCxnSpPr>
          <p:nvPr/>
        </p:nvCxnSpPr>
        <p:spPr>
          <a:xfrm rot="16200000" flipV="1">
            <a:off x="1055351" y="4864647"/>
            <a:ext cx="1361687" cy="507392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40934" y="5799185"/>
            <a:ext cx="582706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12810" y="5799186"/>
            <a:ext cx="554160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734" y="4181139"/>
            <a:ext cx="567764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7" idx="0"/>
            <a:endCxn id="9" idx="1"/>
          </p:cNvCxnSpPr>
          <p:nvPr/>
        </p:nvCxnSpPr>
        <p:spPr>
          <a:xfrm rot="5400000" flipH="1" flipV="1">
            <a:off x="894897" y="3086146"/>
            <a:ext cx="1398712" cy="791274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989890" y="2526067"/>
            <a:ext cx="527698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9" idx="0"/>
            <a:endCxn id="11" idx="1"/>
          </p:cNvCxnSpPr>
          <p:nvPr/>
        </p:nvCxnSpPr>
        <p:spPr>
          <a:xfrm rot="5400000" flipH="1" flipV="1">
            <a:off x="2345500" y="1203508"/>
            <a:ext cx="1230799" cy="1414320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668059" y="1038908"/>
            <a:ext cx="582706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14" idx="0"/>
            <a:endCxn id="16" idx="1"/>
          </p:cNvCxnSpPr>
          <p:nvPr/>
        </p:nvCxnSpPr>
        <p:spPr>
          <a:xfrm rot="5400000" flipH="1" flipV="1">
            <a:off x="3737720" y="4369867"/>
            <a:ext cx="2504040" cy="354600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5" idx="0"/>
            <a:endCxn id="16" idx="3"/>
          </p:cNvCxnSpPr>
          <p:nvPr/>
        </p:nvCxnSpPr>
        <p:spPr>
          <a:xfrm rot="16200000" flipV="1">
            <a:off x="4697001" y="4319346"/>
            <a:ext cx="2504038" cy="455640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35360" y="5799187"/>
            <a:ext cx="554160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99760" y="5799185"/>
            <a:ext cx="554160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67040" y="3038787"/>
            <a:ext cx="554160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8" idx="0"/>
            <a:endCxn id="9" idx="3"/>
          </p:cNvCxnSpPr>
          <p:nvPr/>
        </p:nvCxnSpPr>
        <p:spPr>
          <a:xfrm rot="16200000" flipV="1">
            <a:off x="1445904" y="3854111"/>
            <a:ext cx="3016760" cy="873392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13900" y="5799187"/>
            <a:ext cx="554160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/>
          <p:cNvCxnSpPr>
            <a:stCxn id="16" idx="0"/>
            <a:endCxn id="11" idx="3"/>
          </p:cNvCxnSpPr>
          <p:nvPr/>
        </p:nvCxnSpPr>
        <p:spPr>
          <a:xfrm rot="16200000" flipV="1">
            <a:off x="3975684" y="1570350"/>
            <a:ext cx="1743519" cy="1193355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6" name="Table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615851"/>
              </p:ext>
            </p:extLst>
          </p:nvPr>
        </p:nvGraphicFramePr>
        <p:xfrm>
          <a:off x="793528" y="5179259"/>
          <a:ext cx="427988" cy="853439"/>
        </p:xfrm>
        <a:graphic>
          <a:graphicData uri="http://schemas.openxmlformats.org/drawingml/2006/table">
            <a:tbl>
              <a:tblPr firstCol="1" bandCol="1">
                <a:tableStyleId>{616DA210-FB5B-4158-B5E0-FEB733F419BA}</a:tableStyleId>
              </a:tblPr>
              <a:tblGrid>
                <a:gridCol w="213994"/>
                <a:gridCol w="2139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82" name="Table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7265"/>
              </p:ext>
            </p:extLst>
          </p:nvPr>
        </p:nvGraphicFramePr>
        <p:xfrm>
          <a:off x="1554431" y="3472977"/>
          <a:ext cx="427988" cy="853439"/>
        </p:xfrm>
        <a:graphic>
          <a:graphicData uri="http://schemas.openxmlformats.org/drawingml/2006/table">
            <a:tbl>
              <a:tblPr firstCol="1" bandCol="1">
                <a:tableStyleId>{616DA210-FB5B-4158-B5E0-FEB733F419BA}</a:tableStyleId>
              </a:tblPr>
              <a:tblGrid>
                <a:gridCol w="213994"/>
                <a:gridCol w="2139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87" name="Table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409213"/>
              </p:ext>
            </p:extLst>
          </p:nvPr>
        </p:nvGraphicFramePr>
        <p:xfrm>
          <a:off x="2359425" y="5179259"/>
          <a:ext cx="427988" cy="853439"/>
        </p:xfrm>
        <a:graphic>
          <a:graphicData uri="http://schemas.openxmlformats.org/drawingml/2006/table">
            <a:tbl>
              <a:tblPr firstCol="1" bandCol="1">
                <a:tableStyleId>{616DA210-FB5B-4158-B5E0-FEB733F419BA}</a:tableStyleId>
              </a:tblPr>
              <a:tblGrid>
                <a:gridCol w="213994"/>
                <a:gridCol w="2139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89" name="Table 1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375474"/>
              </p:ext>
            </p:extLst>
          </p:nvPr>
        </p:nvGraphicFramePr>
        <p:xfrm>
          <a:off x="3752889" y="5179259"/>
          <a:ext cx="427988" cy="853439"/>
        </p:xfrm>
        <a:graphic>
          <a:graphicData uri="http://schemas.openxmlformats.org/drawingml/2006/table">
            <a:tbl>
              <a:tblPr firstCol="1" bandCol="1">
                <a:tableStyleId>{616DA210-FB5B-4158-B5E0-FEB733F419BA}</a:tableStyleId>
              </a:tblPr>
              <a:tblGrid>
                <a:gridCol w="213994"/>
                <a:gridCol w="2139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91" name="Table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751306"/>
              </p:ext>
            </p:extLst>
          </p:nvPr>
        </p:nvGraphicFramePr>
        <p:xfrm>
          <a:off x="5159408" y="5179259"/>
          <a:ext cx="427988" cy="853439"/>
        </p:xfrm>
        <a:graphic>
          <a:graphicData uri="http://schemas.openxmlformats.org/drawingml/2006/table">
            <a:tbl>
              <a:tblPr firstCol="1" bandCol="1">
                <a:tableStyleId>{616DA210-FB5B-4158-B5E0-FEB733F419BA}</a:tableStyleId>
              </a:tblPr>
              <a:tblGrid>
                <a:gridCol w="213994"/>
                <a:gridCol w="2139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92" name="Table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688453"/>
              </p:ext>
            </p:extLst>
          </p:nvPr>
        </p:nvGraphicFramePr>
        <p:xfrm>
          <a:off x="6523808" y="5179259"/>
          <a:ext cx="427988" cy="853439"/>
        </p:xfrm>
        <a:graphic>
          <a:graphicData uri="http://schemas.openxmlformats.org/drawingml/2006/table">
            <a:tbl>
              <a:tblPr firstCol="1" bandCol="1">
                <a:tableStyleId>{616DA210-FB5B-4158-B5E0-FEB733F419BA}</a:tableStyleId>
              </a:tblPr>
              <a:tblGrid>
                <a:gridCol w="213994"/>
                <a:gridCol w="2139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00" name="Table 1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131350"/>
              </p:ext>
            </p:extLst>
          </p:nvPr>
        </p:nvGraphicFramePr>
        <p:xfrm>
          <a:off x="5784868" y="2355706"/>
          <a:ext cx="427988" cy="853439"/>
        </p:xfrm>
        <a:graphic>
          <a:graphicData uri="http://schemas.openxmlformats.org/drawingml/2006/table">
            <a:tbl>
              <a:tblPr firstCol="1" bandCol="1">
                <a:tableStyleId>{616DA210-FB5B-4158-B5E0-FEB733F419BA}</a:tableStyleId>
              </a:tblPr>
              <a:tblGrid>
                <a:gridCol w="213994"/>
                <a:gridCol w="2139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01" name="Table 2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493618"/>
              </p:ext>
            </p:extLst>
          </p:nvPr>
        </p:nvGraphicFramePr>
        <p:xfrm>
          <a:off x="2573419" y="1832436"/>
          <a:ext cx="427988" cy="853439"/>
        </p:xfrm>
        <a:graphic>
          <a:graphicData uri="http://schemas.openxmlformats.org/drawingml/2006/table">
            <a:tbl>
              <a:tblPr firstCol="1" bandCol="1">
                <a:tableStyleId>{616DA210-FB5B-4158-B5E0-FEB733F419BA}</a:tableStyleId>
              </a:tblPr>
              <a:tblGrid>
                <a:gridCol w="213994"/>
                <a:gridCol w="2139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06" name="Table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10251"/>
              </p:ext>
            </p:extLst>
          </p:nvPr>
        </p:nvGraphicFramePr>
        <p:xfrm>
          <a:off x="4321366" y="378989"/>
          <a:ext cx="427988" cy="853439"/>
        </p:xfrm>
        <a:graphic>
          <a:graphicData uri="http://schemas.openxmlformats.org/drawingml/2006/table">
            <a:tbl>
              <a:tblPr firstCol="1" bandCol="1">
                <a:tableStyleId>{616DA210-FB5B-4158-B5E0-FEB733F419BA}</a:tableStyleId>
              </a:tblPr>
              <a:tblGrid>
                <a:gridCol w="213994"/>
                <a:gridCol w="2139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14" name="Rectangle 213"/>
          <p:cNvSpPr/>
          <p:nvPr/>
        </p:nvSpPr>
        <p:spPr>
          <a:xfrm>
            <a:off x="7186706" y="0"/>
            <a:ext cx="1957294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5" name="Table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376177"/>
              </p:ext>
            </p:extLst>
          </p:nvPr>
        </p:nvGraphicFramePr>
        <p:xfrm>
          <a:off x="7298765" y="2685875"/>
          <a:ext cx="1751010" cy="1523999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350202"/>
                <a:gridCol w="350202"/>
                <a:gridCol w="350202"/>
                <a:gridCol w="350202"/>
                <a:gridCol w="350202"/>
              </a:tblGrid>
              <a:tr h="24863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</a:t>
                      </a:r>
                    </a:p>
                  </a:txBody>
                  <a:tcPr/>
                </a:tc>
              </a:tr>
              <a:tr h="2486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2486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2486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2486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6" name="TextBox 215"/>
          <p:cNvSpPr txBox="1"/>
          <p:nvPr/>
        </p:nvSpPr>
        <p:spPr>
          <a:xfrm>
            <a:off x="140934" y="5799187"/>
            <a:ext cx="58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C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1698198" y="5788685"/>
            <a:ext cx="58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099628" y="5799187"/>
            <a:ext cx="58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4521087" y="5801435"/>
            <a:ext cx="58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C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5885487" y="5799185"/>
            <a:ext cx="58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</a:t>
            </a:r>
          </a:p>
        </p:txBody>
      </p:sp>
      <p:graphicFrame>
        <p:nvGraphicFramePr>
          <p:cNvPr id="221" name="Table 2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05978"/>
              </p:ext>
            </p:extLst>
          </p:nvPr>
        </p:nvGraphicFramePr>
        <p:xfrm>
          <a:off x="793528" y="5184388"/>
          <a:ext cx="427988" cy="853439"/>
        </p:xfrm>
        <a:graphic>
          <a:graphicData uri="http://schemas.openxmlformats.org/drawingml/2006/table">
            <a:tbl>
              <a:tblPr firstCol="1" bandCol="1">
                <a:tableStyleId>{616DA210-FB5B-4158-B5E0-FEB733F419BA}</a:tableStyleId>
              </a:tblPr>
              <a:tblGrid>
                <a:gridCol w="213994"/>
                <a:gridCol w="2139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∞</a:t>
                      </a:r>
                      <a:r>
                        <a:rPr lang="en-US" sz="1200" i="0" dirty="0" smtClean="0">
                          <a:cs typeface="Cambria Math"/>
                        </a:rPr>
                        <a:t> </a:t>
                      </a:r>
                      <a:endParaRPr lang="en-US" sz="1400" b="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0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∞</a:t>
                      </a:r>
                      <a:r>
                        <a:rPr lang="en-US" sz="1200" i="0" dirty="0" smtClean="0">
                          <a:cs typeface="Cambria Math"/>
                        </a:rPr>
                        <a:t> 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∞</a:t>
                      </a:r>
                      <a:r>
                        <a:rPr lang="en-US" sz="1200" i="0" dirty="0" smtClean="0">
                          <a:cs typeface="Cambria Math"/>
                        </a:rPr>
                        <a:t> 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23" name="Table 2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950671"/>
              </p:ext>
            </p:extLst>
          </p:nvPr>
        </p:nvGraphicFramePr>
        <p:xfrm>
          <a:off x="2359425" y="5182047"/>
          <a:ext cx="427988" cy="853439"/>
        </p:xfrm>
        <a:graphic>
          <a:graphicData uri="http://schemas.openxmlformats.org/drawingml/2006/table">
            <a:tbl>
              <a:tblPr firstCol="1" bandCol="1">
                <a:tableStyleId>{616DA210-FB5B-4158-B5E0-FEB733F419BA}</a:tableStyleId>
              </a:tblPr>
              <a:tblGrid>
                <a:gridCol w="213994"/>
                <a:gridCol w="2139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∞</a:t>
                      </a:r>
                      <a:r>
                        <a:rPr lang="en-US" sz="1200" i="0" dirty="0" smtClean="0">
                          <a:cs typeface="Cambria Math"/>
                        </a:rPr>
                        <a:t> </a:t>
                      </a:r>
                      <a:endParaRPr lang="en-US" sz="1400" b="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∞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smtClean="0">
                          <a:cs typeface="Cambria Math"/>
                        </a:rPr>
                        <a:t>0 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∞</a:t>
                      </a:r>
                      <a:r>
                        <a:rPr lang="en-US" sz="1200" i="0" dirty="0" smtClean="0">
                          <a:cs typeface="Cambria Math"/>
                        </a:rPr>
                        <a:t> 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26" name="TextBox 225"/>
          <p:cNvSpPr txBox="1"/>
          <p:nvPr/>
        </p:nvSpPr>
        <p:spPr>
          <a:xfrm>
            <a:off x="140934" y="6324655"/>
            <a:ext cx="58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1711803" y="6311907"/>
            <a:ext cx="555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2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917109" y="4708801"/>
            <a:ext cx="555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3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3115547" y="6311905"/>
            <a:ext cx="555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1982419" y="3055256"/>
            <a:ext cx="555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5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4534353" y="6308163"/>
            <a:ext cx="555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6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5891995" y="6306674"/>
            <a:ext cx="555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5166033" y="3544023"/>
            <a:ext cx="555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3682038" y="1551628"/>
            <a:ext cx="555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9</a:t>
            </a:r>
          </a:p>
        </p:txBody>
      </p:sp>
      <p:graphicFrame>
        <p:nvGraphicFramePr>
          <p:cNvPr id="235" name="Table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51739"/>
              </p:ext>
            </p:extLst>
          </p:nvPr>
        </p:nvGraphicFramePr>
        <p:xfrm>
          <a:off x="1554431" y="3472977"/>
          <a:ext cx="427988" cy="853439"/>
        </p:xfrm>
        <a:graphic>
          <a:graphicData uri="http://schemas.openxmlformats.org/drawingml/2006/table">
            <a:tbl>
              <a:tblPr firstCol="1" bandCol="1">
                <a:tableStyleId>{616DA210-FB5B-4158-B5E0-FEB733F419BA}</a:tableStyleId>
              </a:tblPr>
              <a:tblGrid>
                <a:gridCol w="213994"/>
                <a:gridCol w="2139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3</a:t>
                      </a:r>
                      <a:r>
                        <a:rPr lang="en-US" sz="1200" i="1" dirty="0" smtClean="0">
                          <a:cs typeface="Cambria Math"/>
                        </a:rPr>
                        <a:t> </a:t>
                      </a:r>
                      <a:endParaRPr lang="en-US" sz="1400" b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2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2</a:t>
                      </a:r>
                      <a:r>
                        <a:rPr lang="en-US" sz="1200" i="0" dirty="0" smtClean="0">
                          <a:cs typeface="Cambria Math"/>
                        </a:rPr>
                        <a:t> 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3</a:t>
                      </a:r>
                      <a:r>
                        <a:rPr lang="en-US" sz="1200" i="0" dirty="0" smtClean="0">
                          <a:cs typeface="Cambria Math"/>
                        </a:rPr>
                        <a:t> 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36" name="Table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876069"/>
              </p:ext>
            </p:extLst>
          </p:nvPr>
        </p:nvGraphicFramePr>
        <p:xfrm>
          <a:off x="3752889" y="5179259"/>
          <a:ext cx="427988" cy="853439"/>
        </p:xfrm>
        <a:graphic>
          <a:graphicData uri="http://schemas.openxmlformats.org/drawingml/2006/table">
            <a:tbl>
              <a:tblPr firstCol="1" bandCol="1">
                <a:tableStyleId>{616DA210-FB5B-4158-B5E0-FEB733F419BA}</a:tableStyleId>
              </a:tblPr>
              <a:tblGrid>
                <a:gridCol w="213994"/>
                <a:gridCol w="2139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0</a:t>
                      </a:r>
                      <a:r>
                        <a:rPr lang="en-US" sz="1200" i="1" dirty="0" smtClean="0">
                          <a:cs typeface="Cambria Math"/>
                        </a:rPr>
                        <a:t> </a:t>
                      </a:r>
                      <a:endParaRPr lang="en-US" sz="1400" b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∞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∞</a:t>
                      </a:r>
                      <a:r>
                        <a:rPr lang="en-US" sz="1200" i="0" dirty="0" smtClean="0">
                          <a:cs typeface="Cambria Math"/>
                        </a:rPr>
                        <a:t> 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∞</a:t>
                      </a:r>
                      <a:r>
                        <a:rPr lang="en-US" sz="1200" i="0" dirty="0" smtClean="0">
                          <a:cs typeface="Cambria Math"/>
                        </a:rPr>
                        <a:t> 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37" name="Table 2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206753"/>
              </p:ext>
            </p:extLst>
          </p:nvPr>
        </p:nvGraphicFramePr>
        <p:xfrm>
          <a:off x="2573419" y="1839132"/>
          <a:ext cx="427988" cy="853439"/>
        </p:xfrm>
        <a:graphic>
          <a:graphicData uri="http://schemas.openxmlformats.org/drawingml/2006/table">
            <a:tbl>
              <a:tblPr firstCol="1" bandCol="1">
                <a:tableStyleId>{616DA210-FB5B-4158-B5E0-FEB733F419BA}</a:tableStyleId>
              </a:tblPr>
              <a:tblGrid>
                <a:gridCol w="213994"/>
                <a:gridCol w="2139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3</a:t>
                      </a:r>
                      <a:r>
                        <a:rPr lang="en-US" sz="1200" i="1" dirty="0" smtClean="0">
                          <a:cs typeface="Cambria Math"/>
                        </a:rPr>
                        <a:t> </a:t>
                      </a:r>
                      <a:endParaRPr lang="en-US" sz="1400" b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4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3</a:t>
                      </a:r>
                      <a:r>
                        <a:rPr lang="en-US" sz="1200" i="0" dirty="0" smtClean="0">
                          <a:cs typeface="Cambria Math"/>
                        </a:rPr>
                        <a:t> 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5</a:t>
                      </a:r>
                      <a:r>
                        <a:rPr lang="en-US" sz="1200" i="0" dirty="0" smtClean="0">
                          <a:cs typeface="Cambria Math"/>
                        </a:rPr>
                        <a:t> 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38" name="Table 2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03174"/>
              </p:ext>
            </p:extLst>
          </p:nvPr>
        </p:nvGraphicFramePr>
        <p:xfrm>
          <a:off x="5157471" y="5179058"/>
          <a:ext cx="427988" cy="853439"/>
        </p:xfrm>
        <a:graphic>
          <a:graphicData uri="http://schemas.openxmlformats.org/drawingml/2006/table">
            <a:tbl>
              <a:tblPr firstCol="1" bandCol="1">
                <a:tableStyleId>{616DA210-FB5B-4158-B5E0-FEB733F419BA}</a:tableStyleId>
              </a:tblPr>
              <a:tblGrid>
                <a:gridCol w="213994"/>
                <a:gridCol w="2139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∞</a:t>
                      </a:r>
                      <a:r>
                        <a:rPr lang="en-US" sz="1200" i="0" dirty="0" smtClean="0">
                          <a:cs typeface="Cambria Math"/>
                        </a:rPr>
                        <a:t> </a:t>
                      </a:r>
                      <a:endParaRPr lang="en-US" sz="1400" b="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0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∞</a:t>
                      </a:r>
                      <a:r>
                        <a:rPr lang="en-US" sz="1200" i="0" dirty="0" smtClean="0">
                          <a:cs typeface="Cambria Math"/>
                        </a:rPr>
                        <a:t> 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∞</a:t>
                      </a:r>
                      <a:r>
                        <a:rPr lang="en-US" sz="1200" i="0" dirty="0" smtClean="0">
                          <a:cs typeface="Cambria Math"/>
                        </a:rPr>
                        <a:t> 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39" name="Table 2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758673"/>
              </p:ext>
            </p:extLst>
          </p:nvPr>
        </p:nvGraphicFramePr>
        <p:xfrm>
          <a:off x="6523808" y="5179259"/>
          <a:ext cx="427988" cy="853439"/>
        </p:xfrm>
        <a:graphic>
          <a:graphicData uri="http://schemas.openxmlformats.org/drawingml/2006/table">
            <a:tbl>
              <a:tblPr firstCol="1" bandCol="1">
                <a:tableStyleId>{616DA210-FB5B-4158-B5E0-FEB733F419BA}</a:tableStyleId>
              </a:tblPr>
              <a:tblGrid>
                <a:gridCol w="213994"/>
                <a:gridCol w="2139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∞</a:t>
                      </a:r>
                      <a:r>
                        <a:rPr lang="en-US" sz="1200" i="0" dirty="0" smtClean="0">
                          <a:cs typeface="Cambria Math"/>
                        </a:rPr>
                        <a:t> </a:t>
                      </a:r>
                      <a:endParaRPr lang="en-US" sz="1400" b="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∞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∞</a:t>
                      </a:r>
                      <a:r>
                        <a:rPr lang="en-US" sz="1200" i="0" dirty="0" smtClean="0">
                          <a:cs typeface="Cambria Math"/>
                        </a:rPr>
                        <a:t> 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smtClean="0">
                          <a:cs typeface="Cambria Math"/>
                        </a:rPr>
                        <a:t>0 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40" name="Table 2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922459"/>
              </p:ext>
            </p:extLst>
          </p:nvPr>
        </p:nvGraphicFramePr>
        <p:xfrm>
          <a:off x="5784868" y="2355707"/>
          <a:ext cx="427988" cy="853439"/>
        </p:xfrm>
        <a:graphic>
          <a:graphicData uri="http://schemas.openxmlformats.org/drawingml/2006/table">
            <a:tbl>
              <a:tblPr firstCol="1" bandCol="1">
                <a:tableStyleId>{616DA210-FB5B-4158-B5E0-FEB733F419BA}</a:tableStyleId>
              </a:tblPr>
              <a:tblGrid>
                <a:gridCol w="213994"/>
                <a:gridCol w="2139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4</a:t>
                      </a:r>
                      <a:r>
                        <a:rPr lang="en-US" sz="1200" i="1" dirty="0" smtClean="0">
                          <a:cs typeface="Cambria Math"/>
                        </a:rPr>
                        <a:t> </a:t>
                      </a:r>
                      <a:endParaRPr lang="en-US" sz="1400" b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1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4</a:t>
                      </a:r>
                      <a:r>
                        <a:rPr lang="en-US" sz="1200" i="0" dirty="0" smtClean="0">
                          <a:cs typeface="Cambria Math"/>
                        </a:rPr>
                        <a:t> 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1</a:t>
                      </a:r>
                      <a:r>
                        <a:rPr lang="en-US" sz="1200" i="0" dirty="0" smtClean="0">
                          <a:cs typeface="Cambria Math"/>
                        </a:rPr>
                        <a:t> 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41" name="Table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684104"/>
              </p:ext>
            </p:extLst>
          </p:nvPr>
        </p:nvGraphicFramePr>
        <p:xfrm>
          <a:off x="4321366" y="375872"/>
          <a:ext cx="427988" cy="853439"/>
        </p:xfrm>
        <a:graphic>
          <a:graphicData uri="http://schemas.openxmlformats.org/drawingml/2006/table">
            <a:tbl>
              <a:tblPr firstCol="1" bandCol="1">
                <a:tableStyleId>{616DA210-FB5B-4158-B5E0-FEB733F419BA}</a:tableStyleId>
              </a:tblPr>
              <a:tblGrid>
                <a:gridCol w="213994"/>
                <a:gridCol w="2139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6</a:t>
                      </a:r>
                      <a:r>
                        <a:rPr lang="en-US" sz="1200" i="1" dirty="0" smtClean="0">
                          <a:cs typeface="Cambria Math"/>
                        </a:rPr>
                        <a:t> </a:t>
                      </a:r>
                      <a:endParaRPr lang="en-US" sz="1400" b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5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6</a:t>
                      </a:r>
                      <a:r>
                        <a:rPr lang="en-US" sz="1200" i="0" dirty="0" smtClean="0">
                          <a:cs typeface="Cambria Math"/>
                        </a:rPr>
                        <a:t> 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6</a:t>
                      </a:r>
                      <a:r>
                        <a:rPr lang="en-US" sz="1200" i="0" dirty="0" smtClean="0">
                          <a:cs typeface="Cambria Math"/>
                        </a:rPr>
                        <a:t> 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44" name="5-Point Star 243"/>
          <p:cNvSpPr/>
          <p:nvPr/>
        </p:nvSpPr>
        <p:spPr>
          <a:xfrm>
            <a:off x="4812440" y="635000"/>
            <a:ext cx="162972" cy="149411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3670714" y="1028408"/>
            <a:ext cx="58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C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46" name="5-Point Star 245"/>
          <p:cNvSpPr/>
          <p:nvPr/>
        </p:nvSpPr>
        <p:spPr>
          <a:xfrm>
            <a:off x="3099628" y="2072342"/>
            <a:ext cx="162972" cy="149411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5-Point Star 246"/>
          <p:cNvSpPr/>
          <p:nvPr/>
        </p:nvSpPr>
        <p:spPr>
          <a:xfrm>
            <a:off x="6268536" y="2611169"/>
            <a:ext cx="162972" cy="149411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TextBox 247"/>
          <p:cNvSpPr txBox="1"/>
          <p:nvPr/>
        </p:nvSpPr>
        <p:spPr>
          <a:xfrm>
            <a:off x="1975617" y="2526067"/>
            <a:ext cx="58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C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49" name="5-Point Star 248"/>
          <p:cNvSpPr/>
          <p:nvPr/>
        </p:nvSpPr>
        <p:spPr>
          <a:xfrm>
            <a:off x="2027246" y="3709860"/>
            <a:ext cx="162972" cy="149411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5-Point Star 249"/>
          <p:cNvSpPr/>
          <p:nvPr/>
        </p:nvSpPr>
        <p:spPr>
          <a:xfrm>
            <a:off x="4217564" y="5184388"/>
            <a:ext cx="162972" cy="149411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899792" y="4170639"/>
            <a:ext cx="58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C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52" name="5-Point Star 251"/>
          <p:cNvSpPr/>
          <p:nvPr/>
        </p:nvSpPr>
        <p:spPr>
          <a:xfrm>
            <a:off x="1309304" y="5411493"/>
            <a:ext cx="162972" cy="149411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5-Point Star 252"/>
          <p:cNvSpPr/>
          <p:nvPr/>
        </p:nvSpPr>
        <p:spPr>
          <a:xfrm>
            <a:off x="2838435" y="5639274"/>
            <a:ext cx="162972" cy="149411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Box 253"/>
          <p:cNvSpPr txBox="1"/>
          <p:nvPr/>
        </p:nvSpPr>
        <p:spPr>
          <a:xfrm>
            <a:off x="5160789" y="3033536"/>
            <a:ext cx="58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C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55" name="5-Point Star 254"/>
          <p:cNvSpPr/>
          <p:nvPr/>
        </p:nvSpPr>
        <p:spPr>
          <a:xfrm>
            <a:off x="5621896" y="5455767"/>
            <a:ext cx="162972" cy="149411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5-Point Star 255"/>
          <p:cNvSpPr/>
          <p:nvPr/>
        </p:nvSpPr>
        <p:spPr>
          <a:xfrm>
            <a:off x="7023734" y="5839490"/>
            <a:ext cx="162972" cy="149411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06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4" grpId="0" animBg="1"/>
      <p:bldP spid="15" grpId="0" animBg="1"/>
      <p:bldP spid="16" grpId="0" animBg="1"/>
      <p:bldP spid="18" grpId="0" animBg="1"/>
      <p:bldP spid="216" grpId="0"/>
      <p:bldP spid="217" grpId="0"/>
      <p:bldP spid="218" grpId="0"/>
      <p:bldP spid="219" grpId="0"/>
      <p:bldP spid="220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44" grpId="0" animBg="1"/>
      <p:bldP spid="245" grpId="0"/>
      <p:bldP spid="246" grpId="0" animBg="1"/>
      <p:bldP spid="247" grpId="0" animBg="1"/>
      <p:bldP spid="248" grpId="0"/>
      <p:bldP spid="249" grpId="0" animBg="1"/>
      <p:bldP spid="250" grpId="0" animBg="1"/>
      <p:bldP spid="251" grpId="0"/>
      <p:bldP spid="252" grpId="0" animBg="1"/>
      <p:bldP spid="253" grpId="0" animBg="1"/>
      <p:bldP spid="254" grpId="0"/>
      <p:bldP spid="255" grpId="0" animBg="1"/>
      <p:bldP spid="25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Let </a:t>
            </a:r>
            <a:r>
              <a:rPr lang="en-US" i="1" dirty="0" smtClean="0"/>
              <a:t>V</a:t>
            </a:r>
            <a:r>
              <a:rPr lang="en-US" dirty="0" smtClean="0"/>
              <a:t> be the list of nodes of </a:t>
            </a:r>
            <a:r>
              <a:rPr lang="en-US" i="1" dirty="0" smtClean="0"/>
              <a:t>T</a:t>
            </a:r>
            <a:r>
              <a:rPr lang="en-US" dirty="0" smtClean="0"/>
              <a:t>, in same order as </a:t>
            </a:r>
            <a:r>
              <a:rPr lang="en-US" dirty="0" err="1" smtClean="0"/>
              <a:t>postorder</a:t>
            </a:r>
            <a:r>
              <a:rPr lang="en-US" dirty="0" smtClean="0"/>
              <a:t> traversal of </a:t>
            </a:r>
            <a:r>
              <a:rPr lang="en-US" i="1" dirty="0" smtClean="0"/>
              <a:t>T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S</a:t>
            </a:r>
            <a:r>
              <a:rPr lang="en-US" dirty="0" smtClean="0"/>
              <a:t> be the list of possible states (from ∑)</a:t>
            </a:r>
          </a:p>
          <a:p>
            <a:r>
              <a:rPr lang="en-US" dirty="0" smtClean="0"/>
              <a:t>Create </a:t>
            </a:r>
            <a:r>
              <a:rPr lang="en-US" i="1" dirty="0" smtClean="0"/>
              <a:t>|</a:t>
            </a:r>
            <a:r>
              <a:rPr lang="en-US" i="1" dirty="0" err="1" smtClean="0"/>
              <a:t>V|</a:t>
            </a:r>
            <a:r>
              <a:rPr lang="en-US" dirty="0" err="1" smtClean="0"/>
              <a:t>x</a:t>
            </a:r>
            <a:r>
              <a:rPr lang="en-US" i="1" dirty="0" smtClean="0"/>
              <a:t> l </a:t>
            </a:r>
            <a:r>
              <a:rPr lang="en-US" dirty="0" smtClean="0"/>
              <a:t>x</a:t>
            </a:r>
            <a:r>
              <a:rPr lang="en-US" i="1" dirty="0" smtClean="0"/>
              <a:t> l </a:t>
            </a:r>
            <a:r>
              <a:rPr lang="en-US" dirty="0" smtClean="0"/>
              <a:t>x</a:t>
            </a:r>
            <a:r>
              <a:rPr lang="en-US" i="1" dirty="0" smtClean="0"/>
              <a:t> l </a:t>
            </a:r>
            <a:r>
              <a:rPr lang="en-US" dirty="0" smtClean="0"/>
              <a:t>matrix </a:t>
            </a:r>
            <a:r>
              <a:rPr lang="en-US" i="1" dirty="0" smtClean="0"/>
              <a:t>C</a:t>
            </a:r>
          </a:p>
          <a:p>
            <a:pPr lvl="1"/>
            <a:r>
              <a:rPr lang="en-US" i="1" dirty="0" smtClean="0"/>
              <a:t>C[</a:t>
            </a:r>
            <a:r>
              <a:rPr lang="en-US" i="1" dirty="0" err="1" smtClean="0"/>
              <a:t>v,a,b,c</a:t>
            </a:r>
            <a:r>
              <a:rPr lang="en-US" i="1" dirty="0" smtClean="0"/>
              <a:t>] </a:t>
            </a:r>
            <a:r>
              <a:rPr lang="en-US" dirty="0"/>
              <a:t>= </a:t>
            </a:r>
            <a:r>
              <a:rPr lang="en-US" dirty="0" smtClean="0"/>
              <a:t>score </a:t>
            </a:r>
            <a:r>
              <a:rPr lang="en-US" dirty="0"/>
              <a:t>for </a:t>
            </a:r>
            <a:r>
              <a:rPr lang="en-US" i="1" dirty="0" err="1" smtClean="0"/>
              <a:t>T</a:t>
            </a:r>
            <a:r>
              <a:rPr lang="en-US" i="1" baseline="-25000" dirty="0" err="1"/>
              <a:t>v</a:t>
            </a:r>
            <a:r>
              <a:rPr lang="en-US" dirty="0" smtClean="0"/>
              <a:t> if:</a:t>
            </a:r>
          </a:p>
          <a:p>
            <a:pPr lvl="2"/>
            <a:r>
              <a:rPr lang="en-US" dirty="0" smtClean="0"/>
              <a:t>node </a:t>
            </a:r>
            <a:r>
              <a:rPr lang="en-US" i="1" dirty="0" smtClean="0"/>
              <a:t>v </a:t>
            </a:r>
            <a:r>
              <a:rPr lang="en-US" dirty="0" smtClean="0"/>
              <a:t>was assigned state </a:t>
            </a:r>
            <a:r>
              <a:rPr lang="en-US" i="1" dirty="0" smtClean="0"/>
              <a:t>a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eft child </a:t>
            </a:r>
            <a:r>
              <a:rPr lang="en-US" i="1" dirty="0" smtClean="0"/>
              <a:t>u</a:t>
            </a:r>
            <a:r>
              <a:rPr lang="en-US" dirty="0" smtClean="0"/>
              <a:t> of </a:t>
            </a:r>
            <a:r>
              <a:rPr lang="en-US" i="1" dirty="0" smtClean="0"/>
              <a:t>v</a:t>
            </a:r>
            <a:r>
              <a:rPr lang="en-US" dirty="0" smtClean="0"/>
              <a:t> was assigned state </a:t>
            </a:r>
            <a:r>
              <a:rPr lang="en-US" i="1" dirty="0" smtClean="0"/>
              <a:t>b</a:t>
            </a:r>
          </a:p>
          <a:p>
            <a:pPr lvl="2"/>
            <a:r>
              <a:rPr lang="en-US" dirty="0" smtClean="0"/>
              <a:t>right child </a:t>
            </a:r>
            <a:r>
              <a:rPr lang="en-US" i="1" dirty="0" smtClean="0"/>
              <a:t>w </a:t>
            </a:r>
            <a:r>
              <a:rPr lang="en-US" dirty="0" smtClean="0"/>
              <a:t>of </a:t>
            </a:r>
            <a:r>
              <a:rPr lang="en-US" i="1" dirty="0" smtClean="0"/>
              <a:t>v</a:t>
            </a:r>
            <a:r>
              <a:rPr lang="en-US" dirty="0" smtClean="0"/>
              <a:t> was assigned state </a:t>
            </a:r>
            <a:r>
              <a:rPr lang="en-US" i="1" dirty="0" smtClean="0"/>
              <a:t>c</a:t>
            </a:r>
          </a:p>
          <a:p>
            <a:r>
              <a:rPr lang="en-US" dirty="0" smtClean="0"/>
              <a:t>Create n x l matrix </a:t>
            </a:r>
            <a:r>
              <a:rPr lang="en-US" i="1" dirty="0" smtClean="0"/>
              <a:t>L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i="1" dirty="0"/>
              <a:t>L[</a:t>
            </a:r>
            <a:r>
              <a:rPr lang="en-US" i="1" dirty="0" err="1"/>
              <a:t>v,a</a:t>
            </a:r>
            <a:r>
              <a:rPr lang="en-US" i="1" dirty="0"/>
              <a:t>] </a:t>
            </a:r>
            <a:r>
              <a:rPr lang="en-US" dirty="0"/>
              <a:t>= optimal score for </a:t>
            </a:r>
            <a:r>
              <a:rPr lang="en-US" i="1" dirty="0" err="1"/>
              <a:t>T</a:t>
            </a:r>
            <a:r>
              <a:rPr lang="en-US" i="1" baseline="-25000" dirty="0" err="1"/>
              <a:t>v</a:t>
            </a:r>
            <a:r>
              <a:rPr lang="en-US" dirty="0"/>
              <a:t> if node </a:t>
            </a:r>
            <a:r>
              <a:rPr lang="en-US" i="1" dirty="0"/>
              <a:t>v</a:t>
            </a:r>
            <a:r>
              <a:rPr lang="en-US" dirty="0"/>
              <a:t> was assigned state </a:t>
            </a:r>
            <a:r>
              <a:rPr lang="en-US" i="1" dirty="0" smtClean="0"/>
              <a:t>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37851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Compute L[</a:t>
            </a:r>
            <a:r>
              <a:rPr lang="en-US" dirty="0" err="1" smtClean="0"/>
              <a:t>v,a</a:t>
            </a:r>
            <a:r>
              <a:rPr lang="en-US" dirty="0" smtClean="0"/>
              <a:t>] (bottom-up)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364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</a:t>
            </a:r>
            <a:r>
              <a:rPr lang="en-US" i="1" dirty="0" smtClean="0"/>
              <a:t>v</a:t>
            </a:r>
            <a:r>
              <a:rPr lang="en-US" dirty="0" smtClean="0"/>
              <a:t> </a:t>
            </a:r>
            <a:r>
              <a:rPr lang="en-US" dirty="0"/>
              <a:t>= 0 to |V|-1</a:t>
            </a:r>
          </a:p>
          <a:p>
            <a:pPr lvl="1"/>
            <a:r>
              <a:rPr lang="en-US" dirty="0"/>
              <a:t>For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/>
              <a:t>= 0 to |∑| </a:t>
            </a:r>
          </a:p>
          <a:p>
            <a:pPr lvl="2"/>
            <a:r>
              <a:rPr lang="en-US" dirty="0"/>
              <a:t>If node</a:t>
            </a:r>
            <a:r>
              <a:rPr lang="en-US" i="1" dirty="0"/>
              <a:t> </a:t>
            </a:r>
            <a:r>
              <a:rPr lang="en-US" i="1" dirty="0" smtClean="0"/>
              <a:t>v </a:t>
            </a:r>
            <a:r>
              <a:rPr lang="en-US" dirty="0" smtClean="0"/>
              <a:t>is </a:t>
            </a:r>
            <a:r>
              <a:rPr lang="en-US" dirty="0"/>
              <a:t>a leaf</a:t>
            </a:r>
          </a:p>
          <a:p>
            <a:pPr lvl="3"/>
            <a:r>
              <a:rPr lang="en-US" i="1" dirty="0" smtClean="0"/>
              <a:t>L[</a:t>
            </a:r>
            <a:r>
              <a:rPr lang="en-US" i="1" dirty="0" err="1"/>
              <a:t>v</a:t>
            </a:r>
            <a:r>
              <a:rPr lang="en-US" i="1" dirty="0" err="1" smtClean="0"/>
              <a:t>,</a:t>
            </a:r>
            <a:r>
              <a:rPr lang="en-US" i="1" dirty="0" err="1"/>
              <a:t>a</a:t>
            </a:r>
            <a:r>
              <a:rPr lang="en-US" i="1" dirty="0" smtClean="0"/>
              <a:t>] = 0</a:t>
            </a:r>
            <a:r>
              <a:rPr lang="en-US" dirty="0" smtClean="0"/>
              <a:t> if</a:t>
            </a:r>
            <a:r>
              <a:rPr lang="en-US" i="1" dirty="0" smtClean="0"/>
              <a:t> label(v) == a</a:t>
            </a:r>
            <a:r>
              <a:rPr lang="en-US" dirty="0" smtClean="0"/>
              <a:t> , </a:t>
            </a:r>
            <a:r>
              <a:rPr lang="en-US" i="1" dirty="0" smtClean="0">
                <a:cs typeface="Cambria Math"/>
              </a:rPr>
              <a:t>∞ otherwise</a:t>
            </a:r>
            <a:endParaRPr lang="en-US" i="1" dirty="0"/>
          </a:p>
          <a:p>
            <a:pPr lvl="2"/>
            <a:r>
              <a:rPr lang="en-US" dirty="0" smtClean="0">
                <a:cs typeface="Cambria Math"/>
              </a:rPr>
              <a:t>Else node </a:t>
            </a:r>
            <a:r>
              <a:rPr lang="en-US" i="1" dirty="0" smtClean="0">
                <a:cs typeface="Cambria Math"/>
              </a:rPr>
              <a:t>v</a:t>
            </a:r>
            <a:r>
              <a:rPr lang="en-US" dirty="0" smtClean="0">
                <a:cs typeface="Cambria Math"/>
              </a:rPr>
              <a:t> is internal node with children </a:t>
            </a:r>
            <a:r>
              <a:rPr lang="en-US" i="1" dirty="0" smtClean="0">
                <a:cs typeface="Cambria Math"/>
              </a:rPr>
              <a:t>u</a:t>
            </a:r>
            <a:r>
              <a:rPr lang="en-US" dirty="0" smtClean="0">
                <a:cs typeface="Cambria Math"/>
              </a:rPr>
              <a:t> and </a:t>
            </a:r>
            <a:r>
              <a:rPr lang="en-US" i="1" dirty="0" smtClean="0">
                <a:cs typeface="Cambria Math"/>
              </a:rPr>
              <a:t>w</a:t>
            </a:r>
            <a:endParaRPr lang="en-US" dirty="0" smtClean="0">
              <a:cs typeface="Cambria Math"/>
            </a:endParaRPr>
          </a:p>
          <a:p>
            <a:pPr lvl="3"/>
            <a:r>
              <a:rPr lang="en-US" i="1" dirty="0" smtClean="0">
                <a:cs typeface="Cambria Math"/>
              </a:rPr>
              <a:t>left=∞, right=∞</a:t>
            </a:r>
            <a:endParaRPr lang="en-US" dirty="0" smtClean="0">
              <a:cs typeface="Cambria Math"/>
            </a:endParaRPr>
          </a:p>
          <a:p>
            <a:pPr lvl="3"/>
            <a:r>
              <a:rPr lang="en-US" dirty="0" smtClean="0">
                <a:cs typeface="Cambria Math"/>
              </a:rPr>
              <a:t>For </a:t>
            </a:r>
            <a:r>
              <a:rPr lang="en-US" i="1" dirty="0" smtClean="0">
                <a:cs typeface="Cambria Math"/>
              </a:rPr>
              <a:t>b </a:t>
            </a:r>
            <a:r>
              <a:rPr lang="en-US" dirty="0" smtClean="0">
                <a:cs typeface="Cambria Math"/>
              </a:rPr>
              <a:t>= 0 to </a:t>
            </a:r>
            <a:r>
              <a:rPr lang="en-US" dirty="0"/>
              <a:t>|∑| </a:t>
            </a:r>
            <a:endParaRPr lang="en-US" dirty="0" smtClean="0"/>
          </a:p>
          <a:p>
            <a:pPr lvl="4"/>
            <a:r>
              <a:rPr lang="en-US" dirty="0" smtClean="0"/>
              <a:t>If </a:t>
            </a:r>
            <a:r>
              <a:rPr lang="en-US" i="1" dirty="0" smtClean="0">
                <a:cs typeface="Cambria Math"/>
              </a:rPr>
              <a:t>(</a:t>
            </a:r>
            <a:r>
              <a:rPr lang="en-US" i="1" dirty="0">
                <a:cs typeface="Cambria Math"/>
              </a:rPr>
              <a:t>L[</a:t>
            </a:r>
            <a:r>
              <a:rPr lang="en-US" i="1" dirty="0" err="1">
                <a:cs typeface="Cambria Math"/>
              </a:rPr>
              <a:t>u,b</a:t>
            </a:r>
            <a:r>
              <a:rPr lang="en-US" i="1" dirty="0">
                <a:cs typeface="Cambria Math"/>
              </a:rPr>
              <a:t>] + </a:t>
            </a:r>
            <a:r>
              <a:rPr lang="en-US" i="1" dirty="0" smtClean="0">
                <a:cs typeface="Cambria Math"/>
              </a:rPr>
              <a:t>S[</a:t>
            </a:r>
            <a:r>
              <a:rPr lang="en-US" i="1" dirty="0" err="1">
                <a:cs typeface="Cambria Math"/>
              </a:rPr>
              <a:t>a,b</a:t>
            </a:r>
            <a:r>
              <a:rPr lang="en-US" i="1" dirty="0">
                <a:cs typeface="Cambria Math"/>
              </a:rPr>
              <a:t>]</a:t>
            </a:r>
            <a:r>
              <a:rPr lang="en-US" i="1" dirty="0" smtClean="0">
                <a:cs typeface="Cambria Math"/>
              </a:rPr>
              <a:t>) &lt; left</a:t>
            </a:r>
            <a:endParaRPr lang="en-US" dirty="0">
              <a:cs typeface="Cambria Math"/>
            </a:endParaRPr>
          </a:p>
          <a:p>
            <a:pPr lvl="5"/>
            <a:r>
              <a:rPr lang="en-US" i="1" dirty="0" smtClean="0">
                <a:cs typeface="Cambria Math"/>
              </a:rPr>
              <a:t>left = </a:t>
            </a:r>
            <a:r>
              <a:rPr lang="en-US" i="1" dirty="0">
                <a:cs typeface="Cambria Math"/>
              </a:rPr>
              <a:t>(L[</a:t>
            </a:r>
            <a:r>
              <a:rPr lang="en-US" i="1" dirty="0" err="1">
                <a:cs typeface="Cambria Math"/>
              </a:rPr>
              <a:t>u,b</a:t>
            </a:r>
            <a:r>
              <a:rPr lang="en-US" i="1" dirty="0">
                <a:cs typeface="Cambria Math"/>
              </a:rPr>
              <a:t>] + </a:t>
            </a:r>
            <a:r>
              <a:rPr lang="en-US" i="1" dirty="0" smtClean="0">
                <a:cs typeface="Cambria Math"/>
              </a:rPr>
              <a:t>S[</a:t>
            </a:r>
            <a:r>
              <a:rPr lang="en-US" i="1" dirty="0" err="1">
                <a:cs typeface="Cambria Math"/>
              </a:rPr>
              <a:t>a,b</a:t>
            </a:r>
            <a:r>
              <a:rPr lang="en-US" i="1" dirty="0">
                <a:cs typeface="Cambria Math"/>
              </a:rPr>
              <a:t>]) </a:t>
            </a:r>
            <a:endParaRPr lang="en-US" dirty="0"/>
          </a:p>
          <a:p>
            <a:pPr lvl="4"/>
            <a:r>
              <a:rPr lang="en-US" dirty="0" smtClean="0">
                <a:cs typeface="Cambria Math"/>
              </a:rPr>
              <a:t>If </a:t>
            </a:r>
            <a:r>
              <a:rPr lang="en-US" dirty="0" smtClean="0"/>
              <a:t> </a:t>
            </a:r>
            <a:r>
              <a:rPr lang="en-US" i="1" dirty="0">
                <a:cs typeface="Cambria Math"/>
              </a:rPr>
              <a:t>(L[</a:t>
            </a:r>
            <a:r>
              <a:rPr lang="en-US" i="1" dirty="0" err="1">
                <a:cs typeface="Cambria Math"/>
              </a:rPr>
              <a:t>w</a:t>
            </a:r>
            <a:r>
              <a:rPr lang="en-US" i="1" dirty="0" err="1" smtClean="0">
                <a:cs typeface="Cambria Math"/>
              </a:rPr>
              <a:t>,b</a:t>
            </a:r>
            <a:r>
              <a:rPr lang="en-US" i="1" dirty="0" smtClean="0">
                <a:cs typeface="Cambria Math"/>
              </a:rPr>
              <a:t>] </a:t>
            </a:r>
            <a:r>
              <a:rPr lang="en-US" i="1" dirty="0">
                <a:cs typeface="Cambria Math"/>
              </a:rPr>
              <a:t>+ </a:t>
            </a:r>
            <a:r>
              <a:rPr lang="en-US" i="1" dirty="0" smtClean="0">
                <a:cs typeface="Cambria Math"/>
              </a:rPr>
              <a:t>S[</a:t>
            </a:r>
            <a:r>
              <a:rPr lang="en-US" i="1" dirty="0" err="1">
                <a:cs typeface="Cambria Math"/>
              </a:rPr>
              <a:t>a</a:t>
            </a:r>
            <a:r>
              <a:rPr lang="en-US" i="1" dirty="0" err="1" smtClean="0">
                <a:cs typeface="Cambria Math"/>
              </a:rPr>
              <a:t>,b</a:t>
            </a:r>
            <a:r>
              <a:rPr lang="en-US" i="1" dirty="0" smtClean="0">
                <a:cs typeface="Cambria Math"/>
              </a:rPr>
              <a:t>]) &lt; right</a:t>
            </a:r>
            <a:endParaRPr lang="en-US" dirty="0">
              <a:cs typeface="Cambria Math"/>
            </a:endParaRPr>
          </a:p>
          <a:p>
            <a:pPr lvl="5"/>
            <a:r>
              <a:rPr lang="en-US" i="1" dirty="0" smtClean="0">
                <a:cs typeface="Cambria Math"/>
              </a:rPr>
              <a:t>right </a:t>
            </a:r>
            <a:r>
              <a:rPr lang="en-US" i="1" dirty="0">
                <a:cs typeface="Cambria Math"/>
              </a:rPr>
              <a:t>= (L[</a:t>
            </a:r>
            <a:r>
              <a:rPr lang="en-US" i="1" dirty="0" err="1">
                <a:cs typeface="Cambria Math"/>
              </a:rPr>
              <a:t>w</a:t>
            </a:r>
            <a:r>
              <a:rPr lang="en-US" i="1" dirty="0" err="1" smtClean="0">
                <a:cs typeface="Cambria Math"/>
              </a:rPr>
              <a:t>,b</a:t>
            </a:r>
            <a:r>
              <a:rPr lang="en-US" i="1" dirty="0" smtClean="0">
                <a:cs typeface="Cambria Math"/>
              </a:rPr>
              <a:t>] </a:t>
            </a:r>
            <a:r>
              <a:rPr lang="en-US" i="1" dirty="0">
                <a:cs typeface="Cambria Math"/>
              </a:rPr>
              <a:t>+ </a:t>
            </a:r>
            <a:r>
              <a:rPr lang="en-US" i="1" dirty="0" smtClean="0">
                <a:cs typeface="Cambria Math"/>
              </a:rPr>
              <a:t>S[</a:t>
            </a:r>
            <a:r>
              <a:rPr lang="en-US" i="1" dirty="0" err="1">
                <a:cs typeface="Cambria Math"/>
              </a:rPr>
              <a:t>a</a:t>
            </a:r>
            <a:r>
              <a:rPr lang="en-US" i="1" dirty="0" err="1" smtClean="0">
                <a:cs typeface="Cambria Math"/>
              </a:rPr>
              <a:t>,b</a:t>
            </a:r>
            <a:r>
              <a:rPr lang="en-US" i="1" dirty="0" smtClean="0">
                <a:cs typeface="Cambria Math"/>
              </a:rPr>
              <a:t>]</a:t>
            </a:r>
            <a:r>
              <a:rPr lang="en-US" i="1" dirty="0">
                <a:cs typeface="Cambria Math"/>
              </a:rPr>
              <a:t>) </a:t>
            </a:r>
            <a:endParaRPr lang="en-US" i="1" dirty="0" smtClean="0">
              <a:cs typeface="Cambria Math"/>
            </a:endParaRPr>
          </a:p>
          <a:p>
            <a:pPr lvl="3"/>
            <a:r>
              <a:rPr lang="en-US" i="1" dirty="0" smtClean="0">
                <a:cs typeface="Cambria Math"/>
              </a:rPr>
              <a:t>L[</a:t>
            </a:r>
            <a:r>
              <a:rPr lang="en-US" i="1" dirty="0" err="1" smtClean="0">
                <a:cs typeface="Cambria Math"/>
              </a:rPr>
              <a:t>v,a</a:t>
            </a:r>
            <a:r>
              <a:rPr lang="en-US" i="1" dirty="0" smtClean="0">
                <a:cs typeface="Cambria Math"/>
              </a:rPr>
              <a:t>] = </a:t>
            </a:r>
            <a:r>
              <a:rPr lang="en-US" i="1" dirty="0" err="1" smtClean="0">
                <a:cs typeface="Cambria Math"/>
              </a:rPr>
              <a:t>left+right</a:t>
            </a:r>
            <a:endParaRPr lang="en-US" i="1" dirty="0" smtClean="0">
              <a:cs typeface="Cambria Math"/>
            </a:endParaRPr>
          </a:p>
          <a:p>
            <a:pPr lvl="3"/>
            <a:r>
              <a:rPr lang="en-US" i="1" dirty="0" smtClean="0">
                <a:cs typeface="Cambria Math"/>
              </a:rPr>
              <a:t>X[</a:t>
            </a:r>
            <a:r>
              <a:rPr lang="en-US" i="1" dirty="0" err="1" smtClean="0">
                <a:cs typeface="Cambria Math"/>
              </a:rPr>
              <a:t>v,a</a:t>
            </a:r>
            <a:r>
              <a:rPr lang="en-US" i="1" dirty="0" smtClean="0">
                <a:cs typeface="Cambria Math"/>
              </a:rPr>
              <a:t>] = left</a:t>
            </a:r>
          </a:p>
          <a:p>
            <a:pPr lvl="3"/>
            <a:r>
              <a:rPr lang="en-US" i="1" dirty="0" smtClean="0">
                <a:cs typeface="Cambria Math"/>
              </a:rPr>
              <a:t>Y[</a:t>
            </a:r>
            <a:r>
              <a:rPr lang="en-US" i="1" dirty="0" err="1" smtClean="0">
                <a:cs typeface="Cambria Math"/>
              </a:rPr>
              <a:t>v,a</a:t>
            </a:r>
            <a:r>
              <a:rPr lang="en-US" i="1" dirty="0" smtClean="0">
                <a:cs typeface="Cambria Math"/>
              </a:rPr>
              <a:t>] = right</a:t>
            </a:r>
          </a:p>
        </p:txBody>
      </p:sp>
    </p:spTree>
    <p:extLst>
      <p:ext uri="{BB962C8B-B14F-4D97-AF65-F5344CB8AC3E}">
        <p14:creationId xmlns:p14="http://schemas.microsoft.com/office/powerpoint/2010/main" val="480338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Assign Labels (top-down)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err="1" smtClean="0"/>
              <a:t>LabelOn</a:t>
            </a:r>
            <a:r>
              <a:rPr lang="en-US" i="1" dirty="0" smtClean="0"/>
              <a:t>(</a:t>
            </a:r>
            <a:r>
              <a:rPr lang="en-US" i="1" dirty="0" err="1" smtClean="0"/>
              <a:t>v,a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If v is not a leaf: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abel(v) = a</a:t>
            </a:r>
          </a:p>
          <a:p>
            <a:pPr lvl="2"/>
            <a:r>
              <a:rPr lang="en-US" dirty="0">
                <a:cs typeface="Cambria Math"/>
              </a:rPr>
              <a:t>u</a:t>
            </a:r>
            <a:r>
              <a:rPr lang="en-US" dirty="0" smtClean="0">
                <a:cs typeface="Cambria Math"/>
              </a:rPr>
              <a:t> = left </a:t>
            </a:r>
            <a:r>
              <a:rPr lang="en-US" dirty="0">
                <a:cs typeface="Cambria Math"/>
              </a:rPr>
              <a:t>child of v</a:t>
            </a:r>
          </a:p>
          <a:p>
            <a:pPr lvl="2"/>
            <a:r>
              <a:rPr lang="en-US" dirty="0" smtClean="0">
                <a:cs typeface="Cambria Math"/>
              </a:rPr>
              <a:t>w = right </a:t>
            </a:r>
            <a:r>
              <a:rPr lang="en-US" dirty="0">
                <a:cs typeface="Cambria Math"/>
              </a:rPr>
              <a:t>child v</a:t>
            </a:r>
            <a:endParaRPr lang="en-US" dirty="0" smtClean="0"/>
          </a:p>
          <a:p>
            <a:pPr lvl="2"/>
            <a:r>
              <a:rPr lang="en-US" dirty="0" smtClean="0">
                <a:cs typeface="Cambria Math"/>
                <a:sym typeface="Wingdings"/>
              </a:rPr>
              <a:t>For b = 0 to </a:t>
            </a:r>
            <a:r>
              <a:rPr lang="en-US" dirty="0"/>
              <a:t>|∑| </a:t>
            </a:r>
          </a:p>
          <a:p>
            <a:pPr lvl="3"/>
            <a:r>
              <a:rPr lang="en-US" dirty="0" smtClean="0">
                <a:cs typeface="Cambria Math"/>
                <a:sym typeface="Wingdings"/>
              </a:rPr>
              <a:t>For c = 0 to </a:t>
            </a:r>
            <a:r>
              <a:rPr lang="en-US" dirty="0" smtClean="0"/>
              <a:t>|</a:t>
            </a:r>
            <a:r>
              <a:rPr lang="en-US" dirty="0"/>
              <a:t>∑| </a:t>
            </a:r>
          </a:p>
          <a:p>
            <a:pPr lvl="4"/>
            <a:r>
              <a:rPr lang="en-US" dirty="0" smtClean="0">
                <a:cs typeface="Cambria Math"/>
                <a:sym typeface="Wingdings"/>
              </a:rPr>
              <a:t>If C[</a:t>
            </a:r>
            <a:r>
              <a:rPr lang="en-US" dirty="0" err="1" smtClean="0">
                <a:cs typeface="Cambria Math"/>
                <a:sym typeface="Wingdings"/>
              </a:rPr>
              <a:t>v,a,b,</a:t>
            </a:r>
            <a:r>
              <a:rPr lang="en-US" dirty="0" err="1">
                <a:cs typeface="Cambria Math"/>
                <a:sym typeface="Wingdings"/>
              </a:rPr>
              <a:t>c</a:t>
            </a:r>
            <a:r>
              <a:rPr lang="en-US" dirty="0" smtClean="0">
                <a:cs typeface="Cambria Math"/>
                <a:sym typeface="Wingdings"/>
              </a:rPr>
              <a:t>] = min</a:t>
            </a:r>
          </a:p>
          <a:p>
            <a:pPr lvl="5"/>
            <a:r>
              <a:rPr lang="en-US" dirty="0" err="1" smtClean="0">
                <a:cs typeface="Cambria Math"/>
                <a:sym typeface="Wingdings"/>
              </a:rPr>
              <a:t>LabelOn</a:t>
            </a:r>
            <a:r>
              <a:rPr lang="en-US" dirty="0" smtClean="0">
                <a:cs typeface="Cambria Math"/>
                <a:sym typeface="Wingdings"/>
              </a:rPr>
              <a:t>(</a:t>
            </a:r>
            <a:r>
              <a:rPr lang="en-US" dirty="0" err="1" smtClean="0">
                <a:cs typeface="Cambria Math"/>
                <a:sym typeface="Wingdings"/>
              </a:rPr>
              <a:t>u,b</a:t>
            </a:r>
            <a:r>
              <a:rPr lang="en-US" dirty="0" smtClean="0">
                <a:cs typeface="Cambria Math"/>
                <a:sym typeface="Wingdings"/>
              </a:rPr>
              <a:t>)</a:t>
            </a:r>
          </a:p>
          <a:p>
            <a:pPr lvl="5"/>
            <a:r>
              <a:rPr lang="en-US" dirty="0" err="1" smtClean="0">
                <a:cs typeface="Cambria Math"/>
                <a:sym typeface="Wingdings"/>
              </a:rPr>
              <a:t>LabelOn</a:t>
            </a:r>
            <a:r>
              <a:rPr lang="en-US" dirty="0" smtClean="0">
                <a:cs typeface="Cambria Math"/>
                <a:sym typeface="Wingdings"/>
              </a:rPr>
              <a:t>(</a:t>
            </a:r>
            <a:r>
              <a:rPr lang="en-US" dirty="0" err="1" smtClean="0">
                <a:cs typeface="Cambria Math"/>
                <a:sym typeface="Wingdings"/>
              </a:rPr>
              <a:t>w,c</a:t>
            </a:r>
            <a:r>
              <a:rPr lang="en-US" dirty="0" smtClean="0">
                <a:cs typeface="Cambria Math"/>
                <a:sym typeface="Wingdings"/>
              </a:rPr>
              <a:t>)</a:t>
            </a:r>
          </a:p>
          <a:p>
            <a:r>
              <a:rPr lang="en-US" dirty="0"/>
              <a:t>For root </a:t>
            </a:r>
            <a:r>
              <a:rPr lang="en-US" i="1" dirty="0"/>
              <a:t>r</a:t>
            </a:r>
            <a:r>
              <a:rPr lang="en-US" dirty="0"/>
              <a:t>, determine optimal label by finding value of </a:t>
            </a:r>
            <a:r>
              <a:rPr lang="en-US" i="1" dirty="0"/>
              <a:t>a</a:t>
            </a:r>
            <a:r>
              <a:rPr lang="en-US" dirty="0"/>
              <a:t> that minimizes </a:t>
            </a:r>
            <a:r>
              <a:rPr lang="en-US" i="1" dirty="0"/>
              <a:t>L[</a:t>
            </a:r>
            <a:r>
              <a:rPr lang="en-US" i="1" dirty="0" err="1"/>
              <a:t>r,a</a:t>
            </a:r>
            <a:r>
              <a:rPr lang="en-US" i="1" dirty="0"/>
              <a:t>]. </a:t>
            </a:r>
            <a:r>
              <a:rPr lang="en-US" dirty="0"/>
              <a:t>Then call </a:t>
            </a:r>
            <a:r>
              <a:rPr lang="en-US" i="1" dirty="0" err="1"/>
              <a:t>LabelOn</a:t>
            </a:r>
            <a:r>
              <a:rPr lang="en-US" i="1" dirty="0"/>
              <a:t>(</a:t>
            </a:r>
            <a:r>
              <a:rPr lang="en-US" i="1" dirty="0" err="1"/>
              <a:t>r,a</a:t>
            </a:r>
            <a:r>
              <a:rPr lang="en-US" i="1" dirty="0"/>
              <a:t>)</a:t>
            </a:r>
            <a:r>
              <a:rPr lang="en-US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65660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Assign Labels (top-down)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root </a:t>
            </a:r>
            <a:r>
              <a:rPr lang="en-US" i="1" dirty="0"/>
              <a:t>r</a:t>
            </a:r>
            <a:r>
              <a:rPr lang="en-US" dirty="0"/>
              <a:t>, determine optimal label by finding value of </a:t>
            </a:r>
            <a:r>
              <a:rPr lang="en-US" i="1" dirty="0"/>
              <a:t>a</a:t>
            </a:r>
            <a:r>
              <a:rPr lang="en-US" dirty="0"/>
              <a:t> that minimizes </a:t>
            </a:r>
            <a:r>
              <a:rPr lang="en-US" i="1" dirty="0"/>
              <a:t>L[</a:t>
            </a:r>
            <a:r>
              <a:rPr lang="en-US" i="1" dirty="0" err="1"/>
              <a:t>r,a</a:t>
            </a:r>
            <a:r>
              <a:rPr lang="en-US" i="1" dirty="0"/>
              <a:t>]</a:t>
            </a:r>
            <a:endParaRPr lang="en-US" dirty="0" smtClean="0"/>
          </a:p>
          <a:p>
            <a:r>
              <a:rPr lang="en-US" dirty="0" smtClean="0"/>
              <a:t>For</a:t>
            </a:r>
            <a:r>
              <a:rPr lang="en-US" i="1" dirty="0" smtClean="0"/>
              <a:t> v</a:t>
            </a:r>
            <a:r>
              <a:rPr lang="en-US" dirty="0" smtClean="0"/>
              <a:t> = </a:t>
            </a:r>
            <a:r>
              <a:rPr lang="en-US" dirty="0"/>
              <a:t>|V|-</a:t>
            </a:r>
            <a:r>
              <a:rPr lang="en-US" dirty="0" smtClean="0"/>
              <a:t>1 to 0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v</a:t>
            </a:r>
            <a:r>
              <a:rPr lang="en-US" dirty="0" smtClean="0"/>
              <a:t> is an interior node with left child </a:t>
            </a:r>
            <a:r>
              <a:rPr lang="en-US" i="1" dirty="0" smtClean="0"/>
              <a:t>u</a:t>
            </a:r>
            <a:r>
              <a:rPr lang="en-US" dirty="0" smtClean="0"/>
              <a:t> and right child </a:t>
            </a:r>
            <a:r>
              <a:rPr lang="en-US" i="1" dirty="0" smtClean="0"/>
              <a:t>w</a:t>
            </a:r>
            <a:endParaRPr lang="en-US" dirty="0" smtClean="0"/>
          </a:p>
          <a:p>
            <a:pPr lvl="2"/>
            <a:r>
              <a:rPr lang="en-US" dirty="0" smtClean="0"/>
              <a:t>Determine optimal label of </a:t>
            </a:r>
            <a:r>
              <a:rPr lang="en-US" i="1" dirty="0" smtClean="0"/>
              <a:t>u</a:t>
            </a:r>
            <a:r>
              <a:rPr lang="en-US" dirty="0" smtClean="0"/>
              <a:t> by finding value of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s.t.</a:t>
            </a:r>
            <a:r>
              <a:rPr lang="en-US" dirty="0" smtClean="0"/>
              <a:t> </a:t>
            </a:r>
            <a:r>
              <a:rPr lang="en-US" i="1" dirty="0" smtClean="0">
                <a:cs typeface="Cambria Math"/>
              </a:rPr>
              <a:t>(</a:t>
            </a:r>
            <a:r>
              <a:rPr lang="en-US" i="1" dirty="0">
                <a:cs typeface="Cambria Math"/>
              </a:rPr>
              <a:t>L[</a:t>
            </a:r>
            <a:r>
              <a:rPr lang="en-US" i="1" dirty="0" err="1">
                <a:cs typeface="Cambria Math"/>
              </a:rPr>
              <a:t>u</a:t>
            </a:r>
            <a:r>
              <a:rPr lang="en-US" i="1" dirty="0" err="1" smtClean="0">
                <a:cs typeface="Cambria Math"/>
              </a:rPr>
              <a:t>,</a:t>
            </a:r>
            <a:r>
              <a:rPr lang="en-US" i="1" dirty="0" err="1">
                <a:cs typeface="Cambria Math"/>
              </a:rPr>
              <a:t>b</a:t>
            </a:r>
            <a:r>
              <a:rPr lang="en-US" i="1" dirty="0" smtClean="0">
                <a:cs typeface="Cambria Math"/>
              </a:rPr>
              <a:t>] </a:t>
            </a:r>
            <a:r>
              <a:rPr lang="en-US" i="1" dirty="0">
                <a:cs typeface="Cambria Math"/>
              </a:rPr>
              <a:t>+ S</a:t>
            </a:r>
            <a:r>
              <a:rPr lang="en-US" i="1" dirty="0" smtClean="0">
                <a:cs typeface="Cambria Math"/>
              </a:rPr>
              <a:t>[label(v),</a:t>
            </a:r>
            <a:r>
              <a:rPr lang="en-US" i="1" dirty="0">
                <a:cs typeface="Cambria Math"/>
              </a:rPr>
              <a:t>b]) </a:t>
            </a:r>
            <a:r>
              <a:rPr lang="en-US" i="1" dirty="0" smtClean="0">
                <a:cs typeface="Cambria Math"/>
              </a:rPr>
              <a:t>== X[v, label(v)]</a:t>
            </a:r>
          </a:p>
          <a:p>
            <a:pPr lvl="2"/>
            <a:r>
              <a:rPr lang="en-US" dirty="0"/>
              <a:t>Determine optimal label of </a:t>
            </a:r>
            <a:r>
              <a:rPr lang="en-US" i="1" dirty="0" smtClean="0"/>
              <a:t>w</a:t>
            </a:r>
            <a:r>
              <a:rPr lang="en-US" dirty="0" smtClean="0"/>
              <a:t> </a:t>
            </a:r>
            <a:r>
              <a:rPr lang="en-US" dirty="0"/>
              <a:t>by finding value of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>
                <a:cs typeface="Cambria Math"/>
              </a:rPr>
              <a:t>(L</a:t>
            </a:r>
            <a:r>
              <a:rPr lang="en-US" i="1" dirty="0" smtClean="0">
                <a:cs typeface="Cambria Math"/>
              </a:rPr>
              <a:t>[</a:t>
            </a:r>
            <a:r>
              <a:rPr lang="en-US" i="1" dirty="0" err="1" smtClean="0">
                <a:cs typeface="Cambria Math"/>
              </a:rPr>
              <a:t>w,</a:t>
            </a:r>
            <a:r>
              <a:rPr lang="en-US" i="1" dirty="0" err="1">
                <a:cs typeface="Cambria Math"/>
              </a:rPr>
              <a:t>b</a:t>
            </a:r>
            <a:r>
              <a:rPr lang="en-US" i="1" dirty="0">
                <a:cs typeface="Cambria Math"/>
              </a:rPr>
              <a:t>] + S[label(v),b]) == Y</a:t>
            </a:r>
            <a:r>
              <a:rPr lang="en-US" i="1" dirty="0" smtClean="0">
                <a:cs typeface="Cambria Math"/>
              </a:rPr>
              <a:t>[</a:t>
            </a:r>
            <a:r>
              <a:rPr lang="en-US" i="1" dirty="0">
                <a:cs typeface="Cambria Math"/>
              </a:rPr>
              <a:t>v, label(v)</a:t>
            </a:r>
            <a:r>
              <a:rPr lang="en-US" i="1" dirty="0" smtClean="0">
                <a:cs typeface="Cambria Math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017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Species are actually labeled with </a:t>
            </a:r>
            <a:r>
              <a:rPr lang="en-US" i="1" dirty="0" smtClean="0"/>
              <a:t>m</a:t>
            </a:r>
            <a:r>
              <a:rPr lang="en-US" dirty="0" smtClean="0"/>
              <a:t>-character strings</a:t>
            </a:r>
          </a:p>
          <a:p>
            <a:r>
              <a:rPr lang="en-US" dirty="0" smtClean="0"/>
              <a:t>We assume that the characters at each position of a string are independent</a:t>
            </a:r>
          </a:p>
          <a:p>
            <a:r>
              <a:rPr lang="en-US" dirty="0" smtClean="0"/>
              <a:t>This allows us to assume each node is labeled with a single character</a:t>
            </a:r>
          </a:p>
          <a:p>
            <a:pPr lvl="1"/>
            <a:r>
              <a:rPr lang="en-US" dirty="0" smtClean="0"/>
              <a:t>Total cost of node = sum of costs of character in each of the </a:t>
            </a:r>
            <a:r>
              <a:rPr lang="en-US" i="1" dirty="0" smtClean="0"/>
              <a:t>m </a:t>
            </a:r>
            <a:r>
              <a:rPr lang="en-US" dirty="0" smtClean="0"/>
              <a:t>positions</a:t>
            </a:r>
          </a:p>
        </p:txBody>
      </p:sp>
    </p:spTree>
    <p:extLst>
      <p:ext uri="{BB962C8B-B14F-4D97-AF65-F5344CB8AC3E}">
        <p14:creationId xmlns:p14="http://schemas.microsoft.com/office/powerpoint/2010/main" val="3800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i="1" dirty="0" smtClean="0"/>
              <a:t>2n-1</a:t>
            </a:r>
            <a:r>
              <a:rPr lang="en-US" dirty="0" smtClean="0"/>
              <a:t> sequences of length </a:t>
            </a:r>
            <a:r>
              <a:rPr lang="en-US" i="1" dirty="0" smtClean="0"/>
              <a:t>m</a:t>
            </a:r>
            <a:r>
              <a:rPr lang="en-US" dirty="0" smtClean="0"/>
              <a:t> over </a:t>
            </a:r>
            <a:r>
              <a:rPr lang="en-US" i="1" dirty="0" smtClean="0">
                <a:sym typeface="Symbol"/>
              </a:rPr>
              <a:t>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accent2"/>
                </a:solidFill>
              </a:rPr>
              <a:t>For each of </a:t>
            </a:r>
            <a:r>
              <a:rPr lang="en-US" i="1" dirty="0" smtClean="0">
                <a:solidFill>
                  <a:schemeClr val="accent2"/>
                </a:solidFill>
              </a:rPr>
              <a:t>m</a:t>
            </a:r>
            <a:r>
              <a:rPr lang="en-US" dirty="0" smtClean="0">
                <a:solidFill>
                  <a:schemeClr val="accent2"/>
                </a:solidFill>
              </a:rPr>
              <a:t> character positions</a:t>
            </a:r>
          </a:p>
          <a:p>
            <a:pPr marL="777240" lvl="2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For </a:t>
            </a:r>
            <a:r>
              <a:rPr lang="en-US" dirty="0">
                <a:solidFill>
                  <a:schemeClr val="accent2"/>
                </a:solidFill>
              </a:rPr>
              <a:t>each of the </a:t>
            </a:r>
            <a:r>
              <a:rPr lang="en-US" i="1" dirty="0" smtClean="0">
                <a:solidFill>
                  <a:schemeClr val="accent2"/>
                </a:solidFill>
              </a:rPr>
              <a:t>2n</a:t>
            </a:r>
            <a:r>
              <a:rPr lang="en-US" i="1" dirty="0">
                <a:solidFill>
                  <a:schemeClr val="accent2"/>
                </a:solidFill>
              </a:rPr>
              <a:t>-1</a:t>
            </a:r>
            <a:r>
              <a:rPr lang="en-US" dirty="0">
                <a:solidFill>
                  <a:schemeClr val="accent2"/>
                </a:solidFill>
              </a:rPr>
              <a:t> nodes:</a:t>
            </a:r>
          </a:p>
          <a:p>
            <a:pPr marL="1051560" lvl="3" indent="0">
              <a:buNone/>
            </a:pPr>
            <a:r>
              <a:rPr lang="en-US" dirty="0">
                <a:solidFill>
                  <a:schemeClr val="accent2"/>
                </a:solidFill>
              </a:rPr>
              <a:t>We need to look at each of the |</a:t>
            </a:r>
            <a:r>
              <a:rPr lang="en-US" i="1" dirty="0">
                <a:solidFill>
                  <a:schemeClr val="accent2"/>
                </a:solidFill>
                <a:sym typeface="Symbol"/>
              </a:rPr>
              <a:t>|</a:t>
            </a:r>
            <a:r>
              <a:rPr lang="en-US" i="1" baseline="54000" dirty="0">
                <a:solidFill>
                  <a:schemeClr val="accent2"/>
                </a:solidFill>
                <a:sym typeface="Symbol"/>
              </a:rPr>
              <a:t>3</a:t>
            </a:r>
            <a:r>
              <a:rPr lang="en-US" dirty="0">
                <a:solidFill>
                  <a:schemeClr val="accent2"/>
                </a:solidFill>
                <a:sym typeface="Symbol"/>
              </a:rPr>
              <a:t> combinations of characters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Runtime: </a:t>
            </a:r>
            <a:r>
              <a:rPr lang="en-US" i="1" dirty="0">
                <a:sym typeface="Symbol"/>
              </a:rPr>
              <a:t>O(</a:t>
            </a:r>
            <a:r>
              <a:rPr lang="en-US" i="1" dirty="0" err="1">
                <a:sym typeface="Symbol"/>
              </a:rPr>
              <a:t>mn</a:t>
            </a:r>
            <a:r>
              <a:rPr lang="en-US" i="1" dirty="0"/>
              <a:t>|</a:t>
            </a:r>
            <a:r>
              <a:rPr lang="en-US" i="1" dirty="0">
                <a:sym typeface="Symbol"/>
              </a:rPr>
              <a:t>|</a:t>
            </a:r>
            <a:r>
              <a:rPr lang="en-US" i="1" baseline="54000" dirty="0">
                <a:sym typeface="Symbol"/>
              </a:rPr>
              <a:t>3</a:t>
            </a:r>
            <a:r>
              <a:rPr lang="en-US" i="1" dirty="0">
                <a:sym typeface="Symbol"/>
              </a:rPr>
              <a:t>)</a:t>
            </a:r>
          </a:p>
          <a:p>
            <a:r>
              <a:rPr lang="en-US" i="1" dirty="0">
                <a:sym typeface="Symbol"/>
              </a:rPr>
              <a:t></a:t>
            </a:r>
            <a:r>
              <a:rPr lang="en-US" dirty="0">
                <a:sym typeface="Symbol"/>
              </a:rPr>
              <a:t> is essentially fixed</a:t>
            </a:r>
          </a:p>
          <a:p>
            <a:r>
              <a:rPr lang="en-US" dirty="0">
                <a:sym typeface="Symbol"/>
              </a:rPr>
              <a:t>So runtime is essentially </a:t>
            </a:r>
            <a:r>
              <a:rPr lang="en-US" i="1" dirty="0">
                <a:sym typeface="Symbol"/>
              </a:rPr>
              <a:t>O(</a:t>
            </a:r>
            <a:r>
              <a:rPr lang="en-US" i="1" dirty="0" err="1">
                <a:sym typeface="Symbol"/>
              </a:rPr>
              <a:t>mn</a:t>
            </a:r>
            <a:r>
              <a:rPr lang="en-US" i="1" dirty="0" smtClean="0">
                <a:sym typeface="Symbol"/>
              </a:rPr>
              <a:t>)</a:t>
            </a:r>
            <a:endParaRPr lang="en-US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763081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closely related are two species?</a:t>
            </a:r>
          </a:p>
          <a:p>
            <a:r>
              <a:rPr lang="en-US" dirty="0" smtClean="0"/>
              <a:t>How long ago did two species diverge?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21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Giant Panda Riddle</a:t>
            </a:r>
            <a:endParaRPr lang="en-US" dirty="0"/>
          </a:p>
        </p:txBody>
      </p:sp>
      <p:pic>
        <p:nvPicPr>
          <p:cNvPr id="7" name="Picture Placeholder 6" descr="Asia-Wild-China-4-panda.JP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5" r="67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32290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it a bear or a raccoon?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Looks:</a:t>
            </a:r>
          </a:p>
          <a:p>
            <a:pPr lvl="1"/>
            <a:r>
              <a:rPr lang="en-US" dirty="0" smtClean="0"/>
              <a:t>Shape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Shaggy fur</a:t>
            </a:r>
          </a:p>
          <a:p>
            <a:r>
              <a:rPr lang="en-US" dirty="0" smtClean="0"/>
              <a:t>Other:</a:t>
            </a:r>
          </a:p>
          <a:p>
            <a:pPr lvl="1"/>
            <a:r>
              <a:rPr lang="en-US" dirty="0" smtClean="0"/>
              <a:t>Walking/climbing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Behaviors:</a:t>
            </a:r>
          </a:p>
          <a:p>
            <a:pPr lvl="1"/>
            <a:r>
              <a:rPr lang="en-US" dirty="0" smtClean="0"/>
              <a:t>Eat bamboo</a:t>
            </a:r>
          </a:p>
          <a:p>
            <a:pPr lvl="1"/>
            <a:r>
              <a:rPr lang="en-US" dirty="0" smtClean="0"/>
              <a:t>Method of gripping bamboo</a:t>
            </a:r>
          </a:p>
          <a:p>
            <a:pPr lvl="1"/>
            <a:r>
              <a:rPr lang="en-US" dirty="0" smtClean="0"/>
              <a:t>Do </a:t>
            </a:r>
            <a:r>
              <a:rPr lang="en-US" dirty="0"/>
              <a:t>not </a:t>
            </a:r>
            <a:r>
              <a:rPr lang="en-US" dirty="0" smtClean="0"/>
              <a:t>hibernate</a:t>
            </a:r>
          </a:p>
          <a:p>
            <a:pPr lvl="1"/>
            <a:r>
              <a:rPr lang="en-US" dirty="0" smtClean="0"/>
              <a:t>Do not roar</a:t>
            </a:r>
          </a:p>
          <a:p>
            <a:r>
              <a:rPr lang="en-US" dirty="0" smtClean="0"/>
              <a:t>Similar </a:t>
            </a:r>
            <a:r>
              <a:rPr lang="en-US" dirty="0"/>
              <a:t>snout, teeth, paw features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Bear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Red Panda (Raccoon)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047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Survey says… Bear!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12" r="-18412"/>
          <a:stretch>
            <a:fillRect/>
          </a:stretch>
        </p:blipFill>
        <p:spPr bwMode="auto">
          <a:xfrm>
            <a:off x="1560513" y="0"/>
            <a:ext cx="7583487" cy="456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6032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Characters &amp; Character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/>
              <a:t>character</a:t>
            </a:r>
            <a:r>
              <a:rPr lang="en-US" dirty="0"/>
              <a:t> is some morphological/molecular trait which distinguishes between </a:t>
            </a:r>
            <a:r>
              <a:rPr lang="en-US" dirty="0" smtClean="0"/>
              <a:t>species</a:t>
            </a:r>
            <a:endParaRPr lang="en-US" dirty="0"/>
          </a:p>
          <a:p>
            <a:r>
              <a:rPr lang="en-US" dirty="0" smtClean="0"/>
              <a:t>A character’s </a:t>
            </a:r>
            <a:r>
              <a:rPr lang="en-US" b="1" dirty="0" smtClean="0"/>
              <a:t>states</a:t>
            </a:r>
            <a:r>
              <a:rPr lang="en-US" dirty="0"/>
              <a:t> </a:t>
            </a:r>
            <a:r>
              <a:rPr lang="en-US" dirty="0" smtClean="0"/>
              <a:t>are the different values a character can take </a:t>
            </a:r>
            <a:r>
              <a:rPr lang="en-US" dirty="0" smtClean="0"/>
              <a:t>on</a:t>
            </a:r>
          </a:p>
          <a:p>
            <a:r>
              <a:rPr lang="en-US" dirty="0" smtClean="0"/>
              <a:t>Example</a:t>
            </a:r>
            <a:r>
              <a:rPr lang="en-US" dirty="0" smtClean="0"/>
              <a:t>: </a:t>
            </a:r>
            <a:r>
              <a:rPr lang="en-US" dirty="0" smtClean="0"/>
              <a:t>In our example, gene blocks are characters with many possible states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5981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Phylogenetic Tree Reconstruction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Input: </a:t>
            </a:r>
          </a:p>
          <a:p>
            <a:pPr lvl="1"/>
            <a:r>
              <a:rPr lang="en-US" dirty="0" smtClean="0"/>
              <a:t>A tree topology</a:t>
            </a:r>
            <a:endParaRPr lang="en-US" dirty="0"/>
          </a:p>
          <a:p>
            <a:pPr lvl="1"/>
            <a:r>
              <a:rPr lang="en-US" dirty="0" smtClean="0"/>
              <a:t>Gene block state assignments for </a:t>
            </a:r>
            <a:r>
              <a:rPr lang="en-US" dirty="0" smtClean="0"/>
              <a:t>contemporary species </a:t>
            </a:r>
            <a:r>
              <a:rPr lang="en-US" dirty="0"/>
              <a:t>(</a:t>
            </a:r>
            <a:r>
              <a:rPr lang="en-US" dirty="0" smtClean="0"/>
              <a:t>leaves of tree)</a:t>
            </a:r>
            <a:endParaRPr lang="en-US" dirty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Assignment of </a:t>
            </a:r>
            <a:r>
              <a:rPr lang="en-US" dirty="0"/>
              <a:t>a </a:t>
            </a:r>
            <a:r>
              <a:rPr lang="en-US" dirty="0" smtClean="0"/>
              <a:t>gene block state </a:t>
            </a:r>
            <a:r>
              <a:rPr lang="en-US" dirty="0" smtClean="0"/>
              <a:t>to each ancestral species (interior node in tree)</a:t>
            </a:r>
          </a:p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Gene block states </a:t>
            </a:r>
            <a:r>
              <a:rPr lang="en-US" dirty="0" smtClean="0"/>
              <a:t>assigned to ancestors best explain the </a:t>
            </a:r>
            <a:r>
              <a:rPr lang="en-US" dirty="0" smtClean="0"/>
              <a:t>gene block</a:t>
            </a:r>
            <a:r>
              <a:rPr lang="en-US" dirty="0" smtClean="0"/>
              <a:t> </a:t>
            </a:r>
            <a:r>
              <a:rPr lang="en-US" dirty="0" smtClean="0"/>
              <a:t>states of their descendants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524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7831</TotalTime>
  <Words>3071</Words>
  <Application>Microsoft Macintosh PowerPoint</Application>
  <PresentationFormat>On-screen Show (4:3)</PresentationFormat>
  <Paragraphs>570</Paragraphs>
  <Slides>37</Slides>
  <Notes>23</Notes>
  <HiddenSlides>23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Median</vt:lpstr>
      <vt:lpstr>Ancestral Gene Block Reconstruction</vt:lpstr>
      <vt:lpstr>Phylogenetic Tree</vt:lpstr>
      <vt:lpstr>Example</vt:lpstr>
      <vt:lpstr>Questions…</vt:lpstr>
      <vt:lpstr>Giant Panda Riddle</vt:lpstr>
      <vt:lpstr>Is it a bear or a raccoon?</vt:lpstr>
      <vt:lpstr>Survey says… Bear!</vt:lpstr>
      <vt:lpstr>Characters &amp; Character States</vt:lpstr>
      <vt:lpstr>Phylogenetic Tree Reconstruction</vt:lpstr>
      <vt:lpstr>Parsimony</vt:lpstr>
      <vt:lpstr>Maximum Parsimony Approach</vt:lpstr>
      <vt:lpstr>Event Driven Model of Gene Block Evolution</vt:lpstr>
      <vt:lpstr>DP Algorithm</vt:lpstr>
      <vt:lpstr>Set possible assignments</vt:lpstr>
      <vt:lpstr>Determine possible assignments</vt:lpstr>
      <vt:lpstr>Determine possible assignments</vt:lpstr>
      <vt:lpstr>Determine possible assignments</vt:lpstr>
      <vt:lpstr>Set Final Choices From Root</vt:lpstr>
      <vt:lpstr>Example</vt:lpstr>
      <vt:lpstr>Traditional Small Parsimony Problem</vt:lpstr>
      <vt:lpstr>Fitch’s Algorithm</vt:lpstr>
      <vt:lpstr>Are all mutations created equal?</vt:lpstr>
      <vt:lpstr>Weighted Small Parsimony</vt:lpstr>
      <vt:lpstr>Example Penalty Matrix</vt:lpstr>
      <vt:lpstr>Recursive Algorithm</vt:lpstr>
      <vt:lpstr>Recursive Definition</vt:lpstr>
      <vt:lpstr>Recursive Algorithm</vt:lpstr>
      <vt:lpstr>DP Algorithm- Initialization</vt:lpstr>
      <vt:lpstr>DP Algorithm- Set scores</vt:lpstr>
      <vt:lpstr>DP Algorithm- Backtrace</vt:lpstr>
      <vt:lpstr>PowerPoint Presentation</vt:lpstr>
      <vt:lpstr>DP Algorithm</vt:lpstr>
      <vt:lpstr>1. Compute L[v,a] (bottom-up)</vt:lpstr>
      <vt:lpstr>2. Assign Labels (top-down)</vt:lpstr>
      <vt:lpstr>2. Assign Labels (top-down)</vt:lpstr>
      <vt:lpstr>Character Independence</vt:lpstr>
      <vt:lpstr>Runtime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Phylogenetic Tree Reconstruction</dc:title>
  <dc:creator>Carly Schaeffer</dc:creator>
  <cp:lastModifiedBy>Charlotte Schaeffer</cp:lastModifiedBy>
  <cp:revision>131</cp:revision>
  <dcterms:created xsi:type="dcterms:W3CDTF">2015-04-22T02:46:27Z</dcterms:created>
  <dcterms:modified xsi:type="dcterms:W3CDTF">2015-07-03T02:10:47Z</dcterms:modified>
</cp:coreProperties>
</file>