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1" r:id="rId6"/>
    <p:sldId id="262" r:id="rId7"/>
    <p:sldId id="273" r:id="rId8"/>
    <p:sldId id="264" r:id="rId9"/>
    <p:sldId id="274" r:id="rId10"/>
    <p:sldId id="275" r:id="rId11"/>
    <p:sldId id="265" r:id="rId12"/>
    <p:sldId id="270" r:id="rId13"/>
    <p:sldId id="267" r:id="rId14"/>
    <p:sldId id="268" r:id="rId15"/>
    <p:sldId id="269" r:id="rId16"/>
    <p:sldId id="271" r:id="rId17"/>
    <p:sldId id="272" r:id="rId18"/>
    <p:sldId id="27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03" autoAdjust="0"/>
    <p:restoredTop sz="76788" autoAdjust="0"/>
  </p:normalViewPr>
  <p:slideViewPr>
    <p:cSldViewPr snapToGrid="0" snapToObjects="1">
      <p:cViewPr>
        <p:scale>
          <a:sx n="80" d="100"/>
          <a:sy n="80" d="100"/>
        </p:scale>
        <p:origin x="-1816" y="-3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5596F6-427B-5343-9428-48EE38A0C85C}" type="doc">
      <dgm:prSet loTypeId="urn:microsoft.com/office/officeart/2005/8/layout/l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17C940-B9CE-E84A-AE6B-1AB6D574A991}">
      <dgm:prSet phldrT="[Text]"/>
      <dgm:spPr/>
      <dgm:t>
        <a:bodyPr/>
        <a:lstStyle/>
        <a:p>
          <a:r>
            <a:rPr lang="en-US" dirty="0" smtClean="0"/>
            <a:t>Spaced Seed Research (October)</a:t>
          </a:r>
          <a:endParaRPr lang="en-US" dirty="0"/>
        </a:p>
      </dgm:t>
    </dgm:pt>
    <dgm:pt modelId="{827F4F11-12FC-C247-82AA-413F7A977010}" type="parTrans" cxnId="{8A1A6A00-91ED-874A-9D69-C2033C8C1B55}">
      <dgm:prSet/>
      <dgm:spPr/>
      <dgm:t>
        <a:bodyPr/>
        <a:lstStyle/>
        <a:p>
          <a:endParaRPr lang="en-US"/>
        </a:p>
      </dgm:t>
    </dgm:pt>
    <dgm:pt modelId="{E11C0FE3-6464-AB44-AA96-220C15991401}" type="sibTrans" cxnId="{8A1A6A00-91ED-874A-9D69-C2033C8C1B55}">
      <dgm:prSet/>
      <dgm:spPr/>
      <dgm:t>
        <a:bodyPr/>
        <a:lstStyle/>
        <a:p>
          <a:endParaRPr lang="en-US"/>
        </a:p>
      </dgm:t>
    </dgm:pt>
    <dgm:pt modelId="{B6E4BD2E-4C64-3C4E-92FD-C3304FB7A095}">
      <dgm:prSet phldrT="[Text]"/>
      <dgm:spPr/>
      <dgm:t>
        <a:bodyPr/>
        <a:lstStyle/>
        <a:p>
          <a:r>
            <a:rPr lang="en-US" dirty="0" smtClean="0"/>
            <a:t>Algorithm Modification (November-December)</a:t>
          </a:r>
          <a:endParaRPr lang="en-US" dirty="0"/>
        </a:p>
      </dgm:t>
    </dgm:pt>
    <dgm:pt modelId="{F2AF0C63-9BA5-6E41-987F-30F8FAF0DBAF}" type="parTrans" cxnId="{8E9F6C06-DBDB-004A-8CC6-C923CFC95C2F}">
      <dgm:prSet/>
      <dgm:spPr/>
      <dgm:t>
        <a:bodyPr/>
        <a:lstStyle/>
        <a:p>
          <a:endParaRPr lang="en-US"/>
        </a:p>
      </dgm:t>
    </dgm:pt>
    <dgm:pt modelId="{702E910E-F812-434C-B54F-85ECDA24AB75}" type="sibTrans" cxnId="{8E9F6C06-DBDB-004A-8CC6-C923CFC95C2F}">
      <dgm:prSet/>
      <dgm:spPr/>
      <dgm:t>
        <a:bodyPr/>
        <a:lstStyle/>
        <a:p>
          <a:endParaRPr lang="en-US"/>
        </a:p>
      </dgm:t>
    </dgm:pt>
    <dgm:pt modelId="{70C1527D-4245-DC45-B799-B4E194A0DD46}">
      <dgm:prSet/>
      <dgm:spPr/>
      <dgm:t>
        <a:bodyPr/>
        <a:lstStyle/>
        <a:p>
          <a:r>
            <a:rPr lang="en-US" dirty="0" smtClean="0"/>
            <a:t>Defense (May)</a:t>
          </a:r>
          <a:endParaRPr lang="en-US" dirty="0"/>
        </a:p>
      </dgm:t>
    </dgm:pt>
    <dgm:pt modelId="{A9682BC5-526E-C640-B059-E44620CE097A}" type="parTrans" cxnId="{4A449B68-46E8-A14C-A555-4AD6939AE1E7}">
      <dgm:prSet/>
      <dgm:spPr/>
      <dgm:t>
        <a:bodyPr/>
        <a:lstStyle/>
        <a:p>
          <a:endParaRPr lang="en-US"/>
        </a:p>
      </dgm:t>
    </dgm:pt>
    <dgm:pt modelId="{8C7D42B3-5297-D04B-BA9F-07730FA4A1F4}" type="sibTrans" cxnId="{4A449B68-46E8-A14C-A555-4AD6939AE1E7}">
      <dgm:prSet/>
      <dgm:spPr/>
      <dgm:t>
        <a:bodyPr/>
        <a:lstStyle/>
        <a:p>
          <a:endParaRPr lang="en-US"/>
        </a:p>
      </dgm:t>
    </dgm:pt>
    <dgm:pt modelId="{08F29856-001D-B546-8E76-9EE4D75974C3}">
      <dgm:prSet/>
      <dgm:spPr/>
      <dgm:t>
        <a:bodyPr/>
        <a:lstStyle/>
        <a:p>
          <a:r>
            <a:rPr lang="en-US" dirty="0" smtClean="0"/>
            <a:t>Investigate how spaced seeds have been used to serve other purposes.</a:t>
          </a:r>
          <a:endParaRPr lang="en-US" dirty="0"/>
        </a:p>
      </dgm:t>
    </dgm:pt>
    <dgm:pt modelId="{7A1B105E-7220-7742-AFC4-B5CC6263C2EF}" type="parTrans" cxnId="{ABB59309-3254-584B-8960-4F6427254A79}">
      <dgm:prSet/>
      <dgm:spPr/>
      <dgm:t>
        <a:bodyPr/>
        <a:lstStyle/>
        <a:p>
          <a:endParaRPr lang="en-US"/>
        </a:p>
      </dgm:t>
    </dgm:pt>
    <dgm:pt modelId="{668E81E9-0568-9C4B-B3DF-A933EF4C009B}" type="sibTrans" cxnId="{ABB59309-3254-584B-8960-4F6427254A79}">
      <dgm:prSet/>
      <dgm:spPr/>
      <dgm:t>
        <a:bodyPr/>
        <a:lstStyle/>
        <a:p>
          <a:endParaRPr lang="en-US"/>
        </a:p>
      </dgm:t>
    </dgm:pt>
    <dgm:pt modelId="{756FAAB2-1FDD-1342-A3AB-14951F76EBFD}">
      <dgm:prSet phldrT="[Text]"/>
      <dgm:spPr/>
      <dgm:t>
        <a:bodyPr/>
        <a:lstStyle/>
        <a:p>
          <a:r>
            <a:rPr lang="en-US" dirty="0" smtClean="0"/>
            <a:t>Hypothesize how to better use spaced seeds in RAIDER.</a:t>
          </a:r>
          <a:endParaRPr lang="en-US" dirty="0"/>
        </a:p>
      </dgm:t>
    </dgm:pt>
    <dgm:pt modelId="{A5B35805-C66D-D64E-BCF3-B4950FB6231E}" type="parTrans" cxnId="{604EDDD7-6521-3846-9B37-0536009F72C7}">
      <dgm:prSet/>
      <dgm:spPr/>
      <dgm:t>
        <a:bodyPr/>
        <a:lstStyle/>
        <a:p>
          <a:endParaRPr lang="en-US"/>
        </a:p>
      </dgm:t>
    </dgm:pt>
    <dgm:pt modelId="{3E2A0602-DC41-F847-96CA-7429B69698CE}" type="sibTrans" cxnId="{604EDDD7-6521-3846-9B37-0536009F72C7}">
      <dgm:prSet/>
      <dgm:spPr/>
      <dgm:t>
        <a:bodyPr/>
        <a:lstStyle/>
        <a:p>
          <a:endParaRPr lang="en-US"/>
        </a:p>
      </dgm:t>
    </dgm:pt>
    <dgm:pt modelId="{EC63B6D9-9A41-3944-BA79-3D528D2520B5}">
      <dgm:prSet/>
      <dgm:spPr/>
      <dgm:t>
        <a:bodyPr/>
        <a:lstStyle/>
        <a:p>
          <a:r>
            <a:rPr lang="en-US" dirty="0" smtClean="0"/>
            <a:t>If still attempting to optimize individual spaced seeds, continue to do so.</a:t>
          </a:r>
          <a:endParaRPr lang="en-US" dirty="0"/>
        </a:p>
      </dgm:t>
    </dgm:pt>
    <dgm:pt modelId="{9A7D4878-2875-2A47-BC77-9443FD3D81A7}" type="parTrans" cxnId="{466DF5F5-5F15-854D-8108-77B47EE9F0FE}">
      <dgm:prSet/>
      <dgm:spPr/>
      <dgm:t>
        <a:bodyPr/>
        <a:lstStyle/>
        <a:p>
          <a:endParaRPr lang="en-US"/>
        </a:p>
      </dgm:t>
    </dgm:pt>
    <dgm:pt modelId="{AEAA361D-9D39-FE4F-968B-99DCE97BAAB4}" type="sibTrans" cxnId="{466DF5F5-5F15-854D-8108-77B47EE9F0FE}">
      <dgm:prSet/>
      <dgm:spPr/>
      <dgm:t>
        <a:bodyPr/>
        <a:lstStyle/>
        <a:p>
          <a:endParaRPr lang="en-US"/>
        </a:p>
      </dgm:t>
    </dgm:pt>
    <dgm:pt modelId="{EBBB9B94-6474-9D4E-9337-AAC6399159F2}">
      <dgm:prSet/>
      <dgm:spPr/>
      <dgm:t>
        <a:bodyPr/>
        <a:lstStyle/>
        <a:p>
          <a:r>
            <a:rPr lang="en-US" dirty="0" smtClean="0"/>
            <a:t>Prepare results (proofs, sensitivity comparisons, etc.).</a:t>
          </a:r>
          <a:endParaRPr lang="en-US" dirty="0"/>
        </a:p>
      </dgm:t>
    </dgm:pt>
    <dgm:pt modelId="{FB77F317-BCB2-B941-ACC8-6D13BFE3BFE1}" type="parTrans" cxnId="{0A6C2ED9-054D-1B40-9545-2674A7232518}">
      <dgm:prSet/>
      <dgm:spPr/>
      <dgm:t>
        <a:bodyPr/>
        <a:lstStyle/>
        <a:p>
          <a:endParaRPr lang="en-US"/>
        </a:p>
      </dgm:t>
    </dgm:pt>
    <dgm:pt modelId="{70604105-8B42-7A4E-A157-5E65B5B69B37}" type="sibTrans" cxnId="{0A6C2ED9-054D-1B40-9545-2674A7232518}">
      <dgm:prSet/>
      <dgm:spPr/>
      <dgm:t>
        <a:bodyPr/>
        <a:lstStyle/>
        <a:p>
          <a:endParaRPr lang="en-US"/>
        </a:p>
      </dgm:t>
    </dgm:pt>
    <dgm:pt modelId="{9C41DFEC-9D01-B440-B918-866033ADB1F2}">
      <dgm:prSet phldrT="[Text]"/>
      <dgm:spPr/>
      <dgm:t>
        <a:bodyPr/>
        <a:lstStyle/>
        <a:p>
          <a:r>
            <a:rPr lang="en-US" dirty="0" smtClean="0"/>
            <a:t>Modify RAIDER algorithm accordingly.</a:t>
          </a:r>
          <a:endParaRPr lang="en-US" dirty="0"/>
        </a:p>
      </dgm:t>
    </dgm:pt>
    <dgm:pt modelId="{1B58CFC4-76CA-C148-ACA1-C2BC95B03358}" type="parTrans" cxnId="{94ABB858-2F41-3D41-9A2A-92D5C7DDF343}">
      <dgm:prSet/>
      <dgm:spPr/>
      <dgm:t>
        <a:bodyPr/>
        <a:lstStyle/>
        <a:p>
          <a:endParaRPr lang="en-US"/>
        </a:p>
      </dgm:t>
    </dgm:pt>
    <dgm:pt modelId="{B1A9B82B-36D3-D44C-A928-CB5C8F526EC3}" type="sibTrans" cxnId="{94ABB858-2F41-3D41-9A2A-92D5C7DDF343}">
      <dgm:prSet/>
      <dgm:spPr/>
      <dgm:t>
        <a:bodyPr/>
        <a:lstStyle/>
        <a:p>
          <a:endParaRPr lang="en-US"/>
        </a:p>
      </dgm:t>
    </dgm:pt>
    <dgm:pt modelId="{9A243D71-9CD1-D44B-A59D-26EA7CF8960D}">
      <dgm:prSet phldrT="[Text]"/>
      <dgm:spPr/>
      <dgm:t>
        <a:bodyPr/>
        <a:lstStyle/>
        <a:p>
          <a:r>
            <a:rPr lang="en-US" dirty="0" smtClean="0"/>
            <a:t>Compare sensitivity of modified RAIDER to that of original. </a:t>
          </a:r>
          <a:endParaRPr lang="en-US" dirty="0"/>
        </a:p>
      </dgm:t>
    </dgm:pt>
    <dgm:pt modelId="{1443568D-B98E-4844-B203-228C43ED9140}" type="parTrans" cxnId="{59F55BE5-2B01-8B46-9CE7-246C89EFC596}">
      <dgm:prSet/>
      <dgm:spPr/>
      <dgm:t>
        <a:bodyPr/>
        <a:lstStyle/>
        <a:p>
          <a:endParaRPr lang="en-US"/>
        </a:p>
      </dgm:t>
    </dgm:pt>
    <dgm:pt modelId="{E8B29EF8-0241-474B-91E3-B4E21C1A5FDC}" type="sibTrans" cxnId="{59F55BE5-2B01-8B46-9CE7-246C89EFC596}">
      <dgm:prSet/>
      <dgm:spPr/>
      <dgm:t>
        <a:bodyPr/>
        <a:lstStyle/>
        <a:p>
          <a:endParaRPr lang="en-US"/>
        </a:p>
      </dgm:t>
    </dgm:pt>
    <dgm:pt modelId="{86B18E18-5750-DF40-9A71-587B8602B692}">
      <dgm:prSet/>
      <dgm:spPr/>
      <dgm:t>
        <a:bodyPr/>
        <a:lstStyle/>
        <a:p>
          <a:r>
            <a:rPr lang="en-US" dirty="0" smtClean="0"/>
            <a:t>Seed Optimization (January-February)</a:t>
          </a:r>
          <a:endParaRPr lang="en-US" dirty="0"/>
        </a:p>
      </dgm:t>
    </dgm:pt>
    <dgm:pt modelId="{85B7EA81-BE05-1744-B4E8-80C181072584}" type="sibTrans" cxnId="{DC5BD4EA-6715-2044-943B-F6181AFD8921}">
      <dgm:prSet/>
      <dgm:spPr/>
      <dgm:t>
        <a:bodyPr/>
        <a:lstStyle/>
        <a:p>
          <a:endParaRPr lang="en-US"/>
        </a:p>
      </dgm:t>
    </dgm:pt>
    <dgm:pt modelId="{67289A3E-8267-AA4D-8588-E7508D5D85E9}" type="parTrans" cxnId="{DC5BD4EA-6715-2044-943B-F6181AFD8921}">
      <dgm:prSet/>
      <dgm:spPr/>
      <dgm:t>
        <a:bodyPr/>
        <a:lstStyle/>
        <a:p>
          <a:endParaRPr lang="en-US"/>
        </a:p>
      </dgm:t>
    </dgm:pt>
    <dgm:pt modelId="{76E01E85-A1B6-9140-954B-40945B78F0B9}">
      <dgm:prSet/>
      <dgm:spPr/>
      <dgm:t>
        <a:bodyPr/>
        <a:lstStyle/>
        <a:p>
          <a:r>
            <a:rPr lang="en-US" dirty="0" smtClean="0"/>
            <a:t>Hypothesize about a characteristic that would make a seed better suited for use in RAIDER.</a:t>
          </a:r>
          <a:endParaRPr lang="en-US" dirty="0"/>
        </a:p>
      </dgm:t>
    </dgm:pt>
    <dgm:pt modelId="{6E6014EB-DDE9-C546-AB96-5C22C9E91EEE}" type="parTrans" cxnId="{BFF3253C-B502-4A4B-807B-E01D1DEFC60B}">
      <dgm:prSet/>
      <dgm:spPr/>
      <dgm:t>
        <a:bodyPr/>
        <a:lstStyle/>
        <a:p>
          <a:endParaRPr lang="en-US"/>
        </a:p>
      </dgm:t>
    </dgm:pt>
    <dgm:pt modelId="{7CDE4C6D-EA39-F64F-B585-691FB0E06F8B}" type="sibTrans" cxnId="{BFF3253C-B502-4A4B-807B-E01D1DEFC60B}">
      <dgm:prSet/>
      <dgm:spPr/>
      <dgm:t>
        <a:bodyPr/>
        <a:lstStyle/>
        <a:p>
          <a:endParaRPr lang="en-US"/>
        </a:p>
      </dgm:t>
    </dgm:pt>
    <dgm:pt modelId="{9F0336C7-AE7C-5F47-9DEC-118E475CA047}">
      <dgm:prSet/>
      <dgm:spPr/>
      <dgm:t>
        <a:bodyPr/>
        <a:lstStyle/>
        <a:p>
          <a:r>
            <a:rPr lang="en-US" dirty="0" smtClean="0"/>
            <a:t>Compare sensitivity of RAIDER when using spaced seeds with versus without this characteristic.</a:t>
          </a:r>
          <a:endParaRPr lang="en-US" dirty="0"/>
        </a:p>
      </dgm:t>
    </dgm:pt>
    <dgm:pt modelId="{C158625F-8BE5-7E44-8634-0154FB5365CB}" type="parTrans" cxnId="{DE3F547E-02E2-AF4B-9B7F-C34BCEDF4D89}">
      <dgm:prSet/>
      <dgm:spPr/>
      <dgm:t>
        <a:bodyPr/>
        <a:lstStyle/>
        <a:p>
          <a:endParaRPr lang="en-US"/>
        </a:p>
      </dgm:t>
    </dgm:pt>
    <dgm:pt modelId="{C129A04F-3302-BD42-A6BA-ECD268B57620}" type="sibTrans" cxnId="{DE3F547E-02E2-AF4B-9B7F-C34BCEDF4D89}">
      <dgm:prSet/>
      <dgm:spPr/>
      <dgm:t>
        <a:bodyPr/>
        <a:lstStyle/>
        <a:p>
          <a:endParaRPr lang="en-US"/>
        </a:p>
      </dgm:t>
    </dgm:pt>
    <dgm:pt modelId="{9FE4E972-C3CA-8648-B351-75F86ACB7027}">
      <dgm:prSet/>
      <dgm:spPr/>
      <dgm:t>
        <a:bodyPr/>
        <a:lstStyle/>
        <a:p>
          <a:r>
            <a:rPr lang="en-US" dirty="0" smtClean="0"/>
            <a:t>Incorporate Multiple Seeds (March-April)</a:t>
          </a:r>
          <a:endParaRPr lang="en-US" dirty="0"/>
        </a:p>
      </dgm:t>
    </dgm:pt>
    <dgm:pt modelId="{6E0188BB-C10C-FD42-8AAA-05A4F48DEEA5}" type="sibTrans" cxnId="{DACB96C1-51CA-374E-B416-6C09AA45BA7E}">
      <dgm:prSet/>
      <dgm:spPr/>
      <dgm:t>
        <a:bodyPr/>
        <a:lstStyle/>
        <a:p>
          <a:endParaRPr lang="en-US"/>
        </a:p>
      </dgm:t>
    </dgm:pt>
    <dgm:pt modelId="{EE1F1F05-3F95-5145-8F16-76563EFE6AD3}" type="parTrans" cxnId="{DACB96C1-51CA-374E-B416-6C09AA45BA7E}">
      <dgm:prSet/>
      <dgm:spPr/>
      <dgm:t>
        <a:bodyPr/>
        <a:lstStyle/>
        <a:p>
          <a:endParaRPr lang="en-US"/>
        </a:p>
      </dgm:t>
    </dgm:pt>
    <dgm:pt modelId="{2F11840A-C873-2745-8CEA-AF9B884CB7AD}">
      <dgm:prSet/>
      <dgm:spPr/>
      <dgm:t>
        <a:bodyPr/>
        <a:lstStyle/>
        <a:p>
          <a:r>
            <a:rPr lang="en-US" dirty="0" smtClean="0"/>
            <a:t>Research methods of spaced seed design and analysis.</a:t>
          </a:r>
          <a:endParaRPr lang="en-US" dirty="0"/>
        </a:p>
      </dgm:t>
    </dgm:pt>
    <dgm:pt modelId="{7D925A9A-A441-D44B-BD6F-4C491CF1C08F}" type="parTrans" cxnId="{2EC91FDB-1568-3B41-B9CE-5E8A5BA7CB1D}">
      <dgm:prSet/>
      <dgm:spPr/>
      <dgm:t>
        <a:bodyPr/>
        <a:lstStyle/>
        <a:p>
          <a:endParaRPr lang="en-US"/>
        </a:p>
      </dgm:t>
    </dgm:pt>
    <dgm:pt modelId="{0B239F29-D670-AB49-81EF-01CC7351AAB6}" type="sibTrans" cxnId="{2EC91FDB-1568-3B41-B9CE-5E8A5BA7CB1D}">
      <dgm:prSet/>
      <dgm:spPr/>
      <dgm:t>
        <a:bodyPr/>
        <a:lstStyle/>
        <a:p>
          <a:endParaRPr lang="en-US"/>
        </a:p>
      </dgm:t>
    </dgm:pt>
    <dgm:pt modelId="{29566574-4671-6F4F-A20B-2E030348D0CE}">
      <dgm:prSet phldrT="[Text]"/>
      <dgm:spPr/>
      <dgm:t>
        <a:bodyPr/>
        <a:lstStyle/>
        <a:p>
          <a:r>
            <a:rPr lang="en-US" dirty="0" smtClean="0"/>
            <a:t>If sensitivity significantly improved, adopt changes. </a:t>
          </a:r>
          <a:endParaRPr lang="en-US" dirty="0"/>
        </a:p>
      </dgm:t>
    </dgm:pt>
    <dgm:pt modelId="{BCFAE70A-113E-1844-8438-356C01B39B68}" type="parTrans" cxnId="{DC3CD732-7CB2-B84C-B417-60835B98B553}">
      <dgm:prSet/>
      <dgm:spPr/>
      <dgm:t>
        <a:bodyPr/>
        <a:lstStyle/>
        <a:p>
          <a:endParaRPr lang="en-US"/>
        </a:p>
      </dgm:t>
    </dgm:pt>
    <dgm:pt modelId="{E55749E4-CD2C-A643-865C-3DF67FB344A0}" type="sibTrans" cxnId="{DC3CD732-7CB2-B84C-B417-60835B98B553}">
      <dgm:prSet/>
      <dgm:spPr/>
      <dgm:t>
        <a:bodyPr/>
        <a:lstStyle/>
        <a:p>
          <a:endParaRPr lang="en-US"/>
        </a:p>
      </dgm:t>
    </dgm:pt>
    <dgm:pt modelId="{B295E2F1-B088-1445-85FE-650DB2ABEE21}">
      <dgm:prSet/>
      <dgm:spPr/>
      <dgm:t>
        <a:bodyPr/>
        <a:lstStyle/>
        <a:p>
          <a:r>
            <a:rPr lang="en-US" dirty="0" smtClean="0"/>
            <a:t>If sensitivity significantly improved, update characteristics of optimal seed accordingly.</a:t>
          </a:r>
          <a:endParaRPr lang="en-US" dirty="0"/>
        </a:p>
      </dgm:t>
    </dgm:pt>
    <dgm:pt modelId="{804C3A91-DD0B-E949-9D6C-A0BA382D0BF7}" type="parTrans" cxnId="{C7221337-CA6C-C34B-9E81-AD1BE04A7A1D}">
      <dgm:prSet/>
      <dgm:spPr/>
      <dgm:t>
        <a:bodyPr/>
        <a:lstStyle/>
        <a:p>
          <a:endParaRPr lang="en-US"/>
        </a:p>
      </dgm:t>
    </dgm:pt>
    <dgm:pt modelId="{1BC724D3-8E76-DB4D-9234-78B29040AA29}" type="sibTrans" cxnId="{C7221337-CA6C-C34B-9E81-AD1BE04A7A1D}">
      <dgm:prSet/>
      <dgm:spPr/>
      <dgm:t>
        <a:bodyPr/>
        <a:lstStyle/>
        <a:p>
          <a:endParaRPr lang="en-US"/>
        </a:p>
      </dgm:t>
    </dgm:pt>
    <dgm:pt modelId="{AA6CD1A2-FCFE-F54C-A3F2-1E301AF5402D}">
      <dgm:prSet/>
      <dgm:spPr/>
      <dgm:t>
        <a:bodyPr/>
        <a:lstStyle/>
        <a:p>
          <a:r>
            <a:rPr lang="en-US" dirty="0" smtClean="0"/>
            <a:t>Otherwise, work on incorporating multiple spaced seeds.</a:t>
          </a:r>
          <a:endParaRPr lang="en-US" dirty="0"/>
        </a:p>
      </dgm:t>
    </dgm:pt>
    <dgm:pt modelId="{68B439A5-9C19-9647-9998-A027118126B6}" type="parTrans" cxnId="{5154BB9E-013D-3C45-8994-29AEB33FDF8B}">
      <dgm:prSet/>
      <dgm:spPr/>
      <dgm:t>
        <a:bodyPr/>
        <a:lstStyle/>
        <a:p>
          <a:endParaRPr lang="en-US"/>
        </a:p>
      </dgm:t>
    </dgm:pt>
    <dgm:pt modelId="{13D0F01E-91EB-4541-82C7-FB2D42B21671}" type="sibTrans" cxnId="{5154BB9E-013D-3C45-8994-29AEB33FDF8B}">
      <dgm:prSet/>
      <dgm:spPr/>
      <dgm:t>
        <a:bodyPr/>
        <a:lstStyle/>
        <a:p>
          <a:endParaRPr lang="en-US"/>
        </a:p>
      </dgm:t>
    </dgm:pt>
    <dgm:pt modelId="{CA9BF810-E275-5C4B-B20A-EF2EF56EA763}">
      <dgm:prSet/>
      <dgm:spPr/>
      <dgm:t>
        <a:bodyPr/>
        <a:lstStyle/>
        <a:p>
          <a:r>
            <a:rPr lang="en-US" dirty="0" smtClean="0"/>
            <a:t>Verify improved sensitivity with incorporation of multiple seeds.</a:t>
          </a:r>
          <a:endParaRPr lang="en-US" dirty="0"/>
        </a:p>
      </dgm:t>
    </dgm:pt>
    <dgm:pt modelId="{7488309E-0917-E743-AAA4-D49A2951C540}" type="parTrans" cxnId="{285D8B15-81DD-F348-B267-7B7F0F9D3530}">
      <dgm:prSet/>
      <dgm:spPr/>
      <dgm:t>
        <a:bodyPr/>
        <a:lstStyle/>
        <a:p>
          <a:endParaRPr lang="en-US"/>
        </a:p>
      </dgm:t>
    </dgm:pt>
    <dgm:pt modelId="{8D0E4E60-2F78-DB44-8FB7-5940A4534F4A}" type="sibTrans" cxnId="{285D8B15-81DD-F348-B267-7B7F0F9D3530}">
      <dgm:prSet/>
      <dgm:spPr/>
      <dgm:t>
        <a:bodyPr/>
        <a:lstStyle/>
        <a:p>
          <a:endParaRPr lang="en-US"/>
        </a:p>
      </dgm:t>
    </dgm:pt>
    <dgm:pt modelId="{47A3DEDC-AA6D-9E43-8D89-1D393CFEE825}">
      <dgm:prSet/>
      <dgm:spPr/>
      <dgm:t>
        <a:bodyPr/>
        <a:lstStyle/>
        <a:p>
          <a:r>
            <a:rPr lang="en-US" dirty="0" smtClean="0"/>
            <a:t>Attempt to reduce the additional time/space complexity needed for multiple seeds.</a:t>
          </a:r>
          <a:endParaRPr lang="en-US" dirty="0"/>
        </a:p>
      </dgm:t>
    </dgm:pt>
    <dgm:pt modelId="{627D87EA-8D22-A441-972A-A48109AB9F91}" type="parTrans" cxnId="{730D1BFC-FDCA-9D4F-97FD-4D9FF9EB32EE}">
      <dgm:prSet/>
      <dgm:spPr/>
      <dgm:t>
        <a:bodyPr/>
        <a:lstStyle/>
        <a:p>
          <a:endParaRPr lang="en-US"/>
        </a:p>
      </dgm:t>
    </dgm:pt>
    <dgm:pt modelId="{1FB9C8F9-7D3D-1349-9DDF-132DED681D43}" type="sibTrans" cxnId="{730D1BFC-FDCA-9D4F-97FD-4D9FF9EB32EE}">
      <dgm:prSet/>
      <dgm:spPr/>
      <dgm:t>
        <a:bodyPr/>
        <a:lstStyle/>
        <a:p>
          <a:endParaRPr lang="en-US"/>
        </a:p>
      </dgm:t>
    </dgm:pt>
    <dgm:pt modelId="{A95F0AAC-82FB-164F-88E7-51E1772750B0}">
      <dgm:prSet/>
      <dgm:spPr/>
      <dgm:t>
        <a:bodyPr/>
        <a:lstStyle/>
        <a:p>
          <a:r>
            <a:rPr lang="en-US" dirty="0" smtClean="0"/>
            <a:t>Defend.</a:t>
          </a:r>
          <a:endParaRPr lang="en-US" dirty="0"/>
        </a:p>
      </dgm:t>
    </dgm:pt>
    <dgm:pt modelId="{93557060-0097-9149-A1E1-DA402C764778}" type="parTrans" cxnId="{73EB7981-A9FF-C448-9DB8-659704A7181E}">
      <dgm:prSet/>
      <dgm:spPr/>
      <dgm:t>
        <a:bodyPr/>
        <a:lstStyle/>
        <a:p>
          <a:endParaRPr lang="en-US"/>
        </a:p>
      </dgm:t>
    </dgm:pt>
    <dgm:pt modelId="{8504090C-A76B-8F4A-B259-1044CAD2E2D3}" type="sibTrans" cxnId="{73EB7981-A9FF-C448-9DB8-659704A7181E}">
      <dgm:prSet/>
      <dgm:spPr/>
      <dgm:t>
        <a:bodyPr/>
        <a:lstStyle/>
        <a:p>
          <a:endParaRPr lang="en-US"/>
        </a:p>
      </dgm:t>
    </dgm:pt>
    <dgm:pt modelId="{9081E8D5-578E-9348-83C0-A67A4FD56F3B}" type="pres">
      <dgm:prSet presAssocID="{F65596F6-427B-5343-9428-48EE38A0C85C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F8CB817-157F-8B4F-8EDA-98086678DF3B}" type="pres">
      <dgm:prSet presAssocID="{F517C940-B9CE-E84A-AE6B-1AB6D574A991}" presName="horFlow" presStyleCnt="0"/>
      <dgm:spPr/>
    </dgm:pt>
    <dgm:pt modelId="{FD8D6E92-3BE2-7644-8175-16A8E6C0AB27}" type="pres">
      <dgm:prSet presAssocID="{F517C940-B9CE-E84A-AE6B-1AB6D574A991}" presName="bigChev" presStyleLbl="node1" presStyleIdx="0" presStyleCnt="5"/>
      <dgm:spPr/>
      <dgm:t>
        <a:bodyPr/>
        <a:lstStyle/>
        <a:p>
          <a:endParaRPr lang="en-US"/>
        </a:p>
      </dgm:t>
    </dgm:pt>
    <dgm:pt modelId="{38E597EE-4FAF-DA41-9782-98B607C1C473}" type="pres">
      <dgm:prSet presAssocID="{7A1B105E-7220-7742-AFC4-B5CC6263C2EF}" presName="parTrans" presStyleCnt="0"/>
      <dgm:spPr/>
    </dgm:pt>
    <dgm:pt modelId="{0B9DC8BF-D049-994F-9E8C-C2A5D4174157}" type="pres">
      <dgm:prSet presAssocID="{08F29856-001D-B546-8E76-9EE4D75974C3}" presName="node" presStyleLbl="alignAccFollowNode1" presStyleIdx="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99B153-B74A-6647-BF5D-3C207F17B830}" type="pres">
      <dgm:prSet presAssocID="{668E81E9-0568-9C4B-B3DF-A933EF4C009B}" presName="sibTrans" presStyleCnt="0"/>
      <dgm:spPr/>
    </dgm:pt>
    <dgm:pt modelId="{98BD8008-643E-D043-99EC-1ED3DF56CADA}" type="pres">
      <dgm:prSet presAssocID="{2F11840A-C873-2745-8CEA-AF9B884CB7AD}" presName="node" presStyleLbl="alignAccFollowNode1" presStyleIdx="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E6A3C1-F8A0-1C4C-B727-90C2F0F989E0}" type="pres">
      <dgm:prSet presAssocID="{F517C940-B9CE-E84A-AE6B-1AB6D574A991}" presName="vSp" presStyleCnt="0"/>
      <dgm:spPr/>
    </dgm:pt>
    <dgm:pt modelId="{450D9B16-C2D9-8A42-9B2A-8BB5B9766317}" type="pres">
      <dgm:prSet presAssocID="{B6E4BD2E-4C64-3C4E-92FD-C3304FB7A095}" presName="horFlow" presStyleCnt="0"/>
      <dgm:spPr/>
    </dgm:pt>
    <dgm:pt modelId="{9AB3E6F2-416C-7442-ADB3-36BB254B508F}" type="pres">
      <dgm:prSet presAssocID="{B6E4BD2E-4C64-3C4E-92FD-C3304FB7A095}" presName="bigChev" presStyleLbl="node1" presStyleIdx="1" presStyleCnt="5"/>
      <dgm:spPr/>
      <dgm:t>
        <a:bodyPr/>
        <a:lstStyle/>
        <a:p>
          <a:endParaRPr lang="en-US"/>
        </a:p>
      </dgm:t>
    </dgm:pt>
    <dgm:pt modelId="{E0132719-A280-B942-93CF-73F4E32D2A21}" type="pres">
      <dgm:prSet presAssocID="{A5B35805-C66D-D64E-BCF3-B4950FB6231E}" presName="parTrans" presStyleCnt="0"/>
      <dgm:spPr/>
    </dgm:pt>
    <dgm:pt modelId="{1DB7577E-B5F7-5343-A88E-F1B8773A55F2}" type="pres">
      <dgm:prSet presAssocID="{756FAAB2-1FDD-1342-A3AB-14951F76EBFD}" presName="node" presStyleLbl="alignAccFollowNode1" presStyleIdx="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214203-87E1-D645-8461-D5EFC98656DE}" type="pres">
      <dgm:prSet presAssocID="{3E2A0602-DC41-F847-96CA-7429B69698CE}" presName="sibTrans" presStyleCnt="0"/>
      <dgm:spPr/>
    </dgm:pt>
    <dgm:pt modelId="{0EB6D55B-5C5B-6941-A1B9-41A446585E03}" type="pres">
      <dgm:prSet presAssocID="{9C41DFEC-9D01-B440-B918-866033ADB1F2}" presName="node" presStyleLbl="alignAccFollowNode1" presStyleIdx="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129AEB-96D3-B641-8E58-9E3826FC049C}" type="pres">
      <dgm:prSet presAssocID="{B1A9B82B-36D3-D44C-A928-CB5C8F526EC3}" presName="sibTrans" presStyleCnt="0"/>
      <dgm:spPr/>
    </dgm:pt>
    <dgm:pt modelId="{E65B238E-7A89-4343-80F8-16194CBAC27A}" type="pres">
      <dgm:prSet presAssocID="{9A243D71-9CD1-D44B-A59D-26EA7CF8960D}" presName="node" presStyleLbl="alignAccFollowNode1" presStyleIdx="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B97258-5FCF-3F4B-98AA-1A44CB7D1D7F}" type="pres">
      <dgm:prSet presAssocID="{E8B29EF8-0241-474B-91E3-B4E21C1A5FDC}" presName="sibTrans" presStyleCnt="0"/>
      <dgm:spPr/>
    </dgm:pt>
    <dgm:pt modelId="{3522D688-8522-934C-85B1-5033D7AA4B61}" type="pres">
      <dgm:prSet presAssocID="{29566574-4671-6F4F-A20B-2E030348D0CE}" presName="node" presStyleLbl="alignAccFollowNode1" presStyleIdx="5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577E42-C509-4844-8CA2-806E5A487871}" type="pres">
      <dgm:prSet presAssocID="{B6E4BD2E-4C64-3C4E-92FD-C3304FB7A095}" presName="vSp" presStyleCnt="0"/>
      <dgm:spPr/>
    </dgm:pt>
    <dgm:pt modelId="{2CCCB068-CD2F-EA4A-966A-D683A3248F92}" type="pres">
      <dgm:prSet presAssocID="{86B18E18-5750-DF40-9A71-587B8602B692}" presName="horFlow" presStyleCnt="0"/>
      <dgm:spPr/>
    </dgm:pt>
    <dgm:pt modelId="{99F80E00-BD23-1E42-BE6D-45787DCD2005}" type="pres">
      <dgm:prSet presAssocID="{86B18E18-5750-DF40-9A71-587B8602B692}" presName="bigChev" presStyleLbl="node1" presStyleIdx="2" presStyleCnt="5"/>
      <dgm:spPr/>
      <dgm:t>
        <a:bodyPr/>
        <a:lstStyle/>
        <a:p>
          <a:endParaRPr lang="en-US"/>
        </a:p>
      </dgm:t>
    </dgm:pt>
    <dgm:pt modelId="{548935AC-B850-404A-A974-67F877259F63}" type="pres">
      <dgm:prSet presAssocID="{6E6014EB-DDE9-C546-AB96-5C22C9E91EEE}" presName="parTrans" presStyleCnt="0"/>
      <dgm:spPr/>
    </dgm:pt>
    <dgm:pt modelId="{DF62C348-80A5-934F-B840-19A7F33B8B9F}" type="pres">
      <dgm:prSet presAssocID="{76E01E85-A1B6-9140-954B-40945B78F0B9}" presName="node" presStyleLbl="alignAccFollowNode1" presStyleIdx="6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EB36D6-398A-6B4E-962C-86755774792A}" type="pres">
      <dgm:prSet presAssocID="{7CDE4C6D-EA39-F64F-B585-691FB0E06F8B}" presName="sibTrans" presStyleCnt="0"/>
      <dgm:spPr/>
    </dgm:pt>
    <dgm:pt modelId="{8CF5D049-CF97-1F41-AD6C-B87150579182}" type="pres">
      <dgm:prSet presAssocID="{9F0336C7-AE7C-5F47-9DEC-118E475CA047}" presName="node" presStyleLbl="alignAccFollowNode1" presStyleIdx="7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1CBBA4-AF1C-4243-95EB-8D7CA1B54F81}" type="pres">
      <dgm:prSet presAssocID="{C129A04F-3302-BD42-A6BA-ECD268B57620}" presName="sibTrans" presStyleCnt="0"/>
      <dgm:spPr/>
    </dgm:pt>
    <dgm:pt modelId="{7057EDE8-01A3-704E-9892-0BCE717A2EC2}" type="pres">
      <dgm:prSet presAssocID="{B295E2F1-B088-1445-85FE-650DB2ABEE21}" presName="node" presStyleLbl="alignAccFollowNode1" presStyleIdx="8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4E624D-132A-574D-B88E-320365EF5704}" type="pres">
      <dgm:prSet presAssocID="{86B18E18-5750-DF40-9A71-587B8602B692}" presName="vSp" presStyleCnt="0"/>
      <dgm:spPr/>
    </dgm:pt>
    <dgm:pt modelId="{893AF3E9-931C-C942-9E0D-2D0F1B96AEC9}" type="pres">
      <dgm:prSet presAssocID="{9FE4E972-C3CA-8648-B351-75F86ACB7027}" presName="horFlow" presStyleCnt="0"/>
      <dgm:spPr/>
    </dgm:pt>
    <dgm:pt modelId="{89840CD6-B6F4-E24E-8C7C-EAEA8157523A}" type="pres">
      <dgm:prSet presAssocID="{9FE4E972-C3CA-8648-B351-75F86ACB7027}" presName="bigChev" presStyleLbl="node1" presStyleIdx="3" presStyleCnt="5"/>
      <dgm:spPr/>
      <dgm:t>
        <a:bodyPr/>
        <a:lstStyle/>
        <a:p>
          <a:endParaRPr lang="en-US"/>
        </a:p>
      </dgm:t>
    </dgm:pt>
    <dgm:pt modelId="{C8DA1EDB-2675-DE4F-BCFB-5829F9EB961A}" type="pres">
      <dgm:prSet presAssocID="{9A7D4878-2875-2A47-BC77-9443FD3D81A7}" presName="parTrans" presStyleCnt="0"/>
      <dgm:spPr/>
    </dgm:pt>
    <dgm:pt modelId="{000AEF74-C6D3-2744-9007-924FDDC9B9E2}" type="pres">
      <dgm:prSet presAssocID="{EC63B6D9-9A41-3944-BA79-3D528D2520B5}" presName="node" presStyleLbl="alignAccFollowNode1" presStyleIdx="9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7B2437-814E-D042-94D9-E75C2E23AB83}" type="pres">
      <dgm:prSet presAssocID="{AEAA361D-9D39-FE4F-968B-99DCE97BAAB4}" presName="sibTrans" presStyleCnt="0"/>
      <dgm:spPr/>
    </dgm:pt>
    <dgm:pt modelId="{DD841503-62AC-FC4B-9D40-ADF6A339C949}" type="pres">
      <dgm:prSet presAssocID="{AA6CD1A2-FCFE-F54C-A3F2-1E301AF5402D}" presName="node" presStyleLbl="alignAccFollowNode1" presStyleIdx="1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301E1A-EA2E-8E4F-8848-FFBCD33C761E}" type="pres">
      <dgm:prSet presAssocID="{13D0F01E-91EB-4541-82C7-FB2D42B21671}" presName="sibTrans" presStyleCnt="0"/>
      <dgm:spPr/>
    </dgm:pt>
    <dgm:pt modelId="{80D68624-8187-7E4C-887C-5D3901646A1F}" type="pres">
      <dgm:prSet presAssocID="{CA9BF810-E275-5C4B-B20A-EF2EF56EA763}" presName="node" presStyleLbl="alignAccFollowNode1" presStyleIdx="1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79093E-4A0B-C74B-8F22-BF31ACC2DF4A}" type="pres">
      <dgm:prSet presAssocID="{8D0E4E60-2F78-DB44-8FB7-5940A4534F4A}" presName="sibTrans" presStyleCnt="0"/>
      <dgm:spPr/>
    </dgm:pt>
    <dgm:pt modelId="{51096AD9-6905-5948-A0F5-4602E8A325B8}" type="pres">
      <dgm:prSet presAssocID="{47A3DEDC-AA6D-9E43-8D89-1D393CFEE825}" presName="node" presStyleLbl="alignAccFollowNode1" presStyleIdx="1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574FBB-8006-DF47-86F6-B18B9742BB1C}" type="pres">
      <dgm:prSet presAssocID="{9FE4E972-C3CA-8648-B351-75F86ACB7027}" presName="vSp" presStyleCnt="0"/>
      <dgm:spPr/>
    </dgm:pt>
    <dgm:pt modelId="{D73414BC-00CB-3049-98CB-44F987888C8A}" type="pres">
      <dgm:prSet presAssocID="{70C1527D-4245-DC45-B799-B4E194A0DD46}" presName="horFlow" presStyleCnt="0"/>
      <dgm:spPr/>
    </dgm:pt>
    <dgm:pt modelId="{E2179FC6-9A63-FD45-A8B5-9C0AF91509C6}" type="pres">
      <dgm:prSet presAssocID="{70C1527D-4245-DC45-B799-B4E194A0DD46}" presName="bigChev" presStyleLbl="node1" presStyleIdx="4" presStyleCnt="5"/>
      <dgm:spPr/>
      <dgm:t>
        <a:bodyPr/>
        <a:lstStyle/>
        <a:p>
          <a:endParaRPr lang="en-US"/>
        </a:p>
      </dgm:t>
    </dgm:pt>
    <dgm:pt modelId="{EB7396BE-D3B0-4240-9FF6-E9C4D3817034}" type="pres">
      <dgm:prSet presAssocID="{FB77F317-BCB2-B941-ACC8-6D13BFE3BFE1}" presName="parTrans" presStyleCnt="0"/>
      <dgm:spPr/>
    </dgm:pt>
    <dgm:pt modelId="{F74DA447-BE91-2D49-9434-F5CFE31A5B37}" type="pres">
      <dgm:prSet presAssocID="{EBBB9B94-6474-9D4E-9337-AAC6399159F2}" presName="node" presStyleLbl="alignAccFollowNode1" presStyleIdx="1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68BFAE-8C7C-6745-A7AB-8BEAC9B838E6}" type="pres">
      <dgm:prSet presAssocID="{70604105-8B42-7A4E-A157-5E65B5B69B37}" presName="sibTrans" presStyleCnt="0"/>
      <dgm:spPr/>
    </dgm:pt>
    <dgm:pt modelId="{A9706D98-D064-BA4C-93FA-8AECB68DE611}" type="pres">
      <dgm:prSet presAssocID="{A95F0AAC-82FB-164F-88E7-51E1772750B0}" presName="node" presStyleLbl="alignAccFollowNode1" presStyleIdx="1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221337-CA6C-C34B-9E81-AD1BE04A7A1D}" srcId="{86B18E18-5750-DF40-9A71-587B8602B692}" destId="{B295E2F1-B088-1445-85FE-650DB2ABEE21}" srcOrd="2" destOrd="0" parTransId="{804C3A91-DD0B-E949-9D6C-A0BA382D0BF7}" sibTransId="{1BC724D3-8E76-DB4D-9234-78B29040AA29}"/>
    <dgm:cxn modelId="{1D3456CC-7A3D-7947-A952-F28A0050DA0A}" type="presOf" srcId="{9C41DFEC-9D01-B440-B918-866033ADB1F2}" destId="{0EB6D55B-5C5B-6941-A1B9-41A446585E03}" srcOrd="0" destOrd="0" presId="urn:microsoft.com/office/officeart/2005/8/layout/lProcess3"/>
    <dgm:cxn modelId="{59F55BE5-2B01-8B46-9CE7-246C89EFC596}" srcId="{B6E4BD2E-4C64-3C4E-92FD-C3304FB7A095}" destId="{9A243D71-9CD1-D44B-A59D-26EA7CF8960D}" srcOrd="2" destOrd="0" parTransId="{1443568D-B98E-4844-B203-228C43ED9140}" sibTransId="{E8B29EF8-0241-474B-91E3-B4E21C1A5FDC}"/>
    <dgm:cxn modelId="{466DF5F5-5F15-854D-8108-77B47EE9F0FE}" srcId="{9FE4E972-C3CA-8648-B351-75F86ACB7027}" destId="{EC63B6D9-9A41-3944-BA79-3D528D2520B5}" srcOrd="0" destOrd="0" parTransId="{9A7D4878-2875-2A47-BC77-9443FD3D81A7}" sibTransId="{AEAA361D-9D39-FE4F-968B-99DCE97BAAB4}"/>
    <dgm:cxn modelId="{5154BB9E-013D-3C45-8994-29AEB33FDF8B}" srcId="{9FE4E972-C3CA-8648-B351-75F86ACB7027}" destId="{AA6CD1A2-FCFE-F54C-A3F2-1E301AF5402D}" srcOrd="1" destOrd="0" parTransId="{68B439A5-9C19-9647-9998-A027118126B6}" sibTransId="{13D0F01E-91EB-4541-82C7-FB2D42B21671}"/>
    <dgm:cxn modelId="{4A449B68-46E8-A14C-A555-4AD6939AE1E7}" srcId="{F65596F6-427B-5343-9428-48EE38A0C85C}" destId="{70C1527D-4245-DC45-B799-B4E194A0DD46}" srcOrd="4" destOrd="0" parTransId="{A9682BC5-526E-C640-B059-E44620CE097A}" sibTransId="{8C7D42B3-5297-D04B-BA9F-07730FA4A1F4}"/>
    <dgm:cxn modelId="{DB98D05C-2176-5A4A-B3B6-29AEBE9A95B3}" type="presOf" srcId="{86B18E18-5750-DF40-9A71-587B8602B692}" destId="{99F80E00-BD23-1E42-BE6D-45787DCD2005}" srcOrd="0" destOrd="0" presId="urn:microsoft.com/office/officeart/2005/8/layout/lProcess3"/>
    <dgm:cxn modelId="{ABB59309-3254-584B-8960-4F6427254A79}" srcId="{F517C940-B9CE-E84A-AE6B-1AB6D574A991}" destId="{08F29856-001D-B546-8E76-9EE4D75974C3}" srcOrd="0" destOrd="0" parTransId="{7A1B105E-7220-7742-AFC4-B5CC6263C2EF}" sibTransId="{668E81E9-0568-9C4B-B3DF-A933EF4C009B}"/>
    <dgm:cxn modelId="{DACE9A7B-545F-2249-87ED-0CE502B54A55}" type="presOf" srcId="{29566574-4671-6F4F-A20B-2E030348D0CE}" destId="{3522D688-8522-934C-85B1-5033D7AA4B61}" srcOrd="0" destOrd="0" presId="urn:microsoft.com/office/officeart/2005/8/layout/lProcess3"/>
    <dgm:cxn modelId="{A6669EF1-528F-914C-B035-DD4B4E9A1395}" type="presOf" srcId="{9F0336C7-AE7C-5F47-9DEC-118E475CA047}" destId="{8CF5D049-CF97-1F41-AD6C-B87150579182}" srcOrd="0" destOrd="0" presId="urn:microsoft.com/office/officeart/2005/8/layout/lProcess3"/>
    <dgm:cxn modelId="{7123C7B6-A925-5440-BFBC-BEF54F85BEAE}" type="presOf" srcId="{756FAAB2-1FDD-1342-A3AB-14951F76EBFD}" destId="{1DB7577E-B5F7-5343-A88E-F1B8773A55F2}" srcOrd="0" destOrd="0" presId="urn:microsoft.com/office/officeart/2005/8/layout/lProcess3"/>
    <dgm:cxn modelId="{2EC91FDB-1568-3B41-B9CE-5E8A5BA7CB1D}" srcId="{F517C940-B9CE-E84A-AE6B-1AB6D574A991}" destId="{2F11840A-C873-2745-8CEA-AF9B884CB7AD}" srcOrd="1" destOrd="0" parTransId="{7D925A9A-A441-D44B-BD6F-4C491CF1C08F}" sibTransId="{0B239F29-D670-AB49-81EF-01CC7351AAB6}"/>
    <dgm:cxn modelId="{0C3E81DC-1021-A649-8300-8701E038D49B}" type="presOf" srcId="{CA9BF810-E275-5C4B-B20A-EF2EF56EA763}" destId="{80D68624-8187-7E4C-887C-5D3901646A1F}" srcOrd="0" destOrd="0" presId="urn:microsoft.com/office/officeart/2005/8/layout/lProcess3"/>
    <dgm:cxn modelId="{AAD882DC-EABC-2E46-8F74-9824AB8391F7}" type="presOf" srcId="{F65596F6-427B-5343-9428-48EE38A0C85C}" destId="{9081E8D5-578E-9348-83C0-A67A4FD56F3B}" srcOrd="0" destOrd="0" presId="urn:microsoft.com/office/officeart/2005/8/layout/lProcess3"/>
    <dgm:cxn modelId="{8E9F6C06-DBDB-004A-8CC6-C923CFC95C2F}" srcId="{F65596F6-427B-5343-9428-48EE38A0C85C}" destId="{B6E4BD2E-4C64-3C4E-92FD-C3304FB7A095}" srcOrd="1" destOrd="0" parTransId="{F2AF0C63-9BA5-6E41-987F-30F8FAF0DBAF}" sibTransId="{702E910E-F812-434C-B54F-85ECDA24AB75}"/>
    <dgm:cxn modelId="{285D8B15-81DD-F348-B267-7B7F0F9D3530}" srcId="{9FE4E972-C3CA-8648-B351-75F86ACB7027}" destId="{CA9BF810-E275-5C4B-B20A-EF2EF56EA763}" srcOrd="2" destOrd="0" parTransId="{7488309E-0917-E743-AAA4-D49A2951C540}" sibTransId="{8D0E4E60-2F78-DB44-8FB7-5940A4534F4A}"/>
    <dgm:cxn modelId="{51C5CF9D-8840-1843-9EDF-9EB239C171A0}" type="presOf" srcId="{08F29856-001D-B546-8E76-9EE4D75974C3}" destId="{0B9DC8BF-D049-994F-9E8C-C2A5D4174157}" srcOrd="0" destOrd="0" presId="urn:microsoft.com/office/officeart/2005/8/layout/lProcess3"/>
    <dgm:cxn modelId="{EA1F6116-0AF3-3542-95A6-8B7D93C3FE87}" type="presOf" srcId="{47A3DEDC-AA6D-9E43-8D89-1D393CFEE825}" destId="{51096AD9-6905-5948-A0F5-4602E8A325B8}" srcOrd="0" destOrd="0" presId="urn:microsoft.com/office/officeart/2005/8/layout/lProcess3"/>
    <dgm:cxn modelId="{94ABB858-2F41-3D41-9A2A-92D5C7DDF343}" srcId="{B6E4BD2E-4C64-3C4E-92FD-C3304FB7A095}" destId="{9C41DFEC-9D01-B440-B918-866033ADB1F2}" srcOrd="1" destOrd="0" parTransId="{1B58CFC4-76CA-C148-ACA1-C2BC95B03358}" sibTransId="{B1A9B82B-36D3-D44C-A928-CB5C8F526EC3}"/>
    <dgm:cxn modelId="{59C50DA4-F334-7E4E-8FA0-92647A35ADB7}" type="presOf" srcId="{70C1527D-4245-DC45-B799-B4E194A0DD46}" destId="{E2179FC6-9A63-FD45-A8B5-9C0AF91509C6}" srcOrd="0" destOrd="0" presId="urn:microsoft.com/office/officeart/2005/8/layout/lProcess3"/>
    <dgm:cxn modelId="{DE3F547E-02E2-AF4B-9B7F-C34BCEDF4D89}" srcId="{86B18E18-5750-DF40-9A71-587B8602B692}" destId="{9F0336C7-AE7C-5F47-9DEC-118E475CA047}" srcOrd="1" destOrd="0" parTransId="{C158625F-8BE5-7E44-8634-0154FB5365CB}" sibTransId="{C129A04F-3302-BD42-A6BA-ECD268B57620}"/>
    <dgm:cxn modelId="{AFFE82CC-5BD2-7A43-858F-87E47347FF7F}" type="presOf" srcId="{F517C940-B9CE-E84A-AE6B-1AB6D574A991}" destId="{FD8D6E92-3BE2-7644-8175-16A8E6C0AB27}" srcOrd="0" destOrd="0" presId="urn:microsoft.com/office/officeart/2005/8/layout/lProcess3"/>
    <dgm:cxn modelId="{DC5BD4EA-6715-2044-943B-F6181AFD8921}" srcId="{F65596F6-427B-5343-9428-48EE38A0C85C}" destId="{86B18E18-5750-DF40-9A71-587B8602B692}" srcOrd="2" destOrd="0" parTransId="{67289A3E-8267-AA4D-8588-E7508D5D85E9}" sibTransId="{85B7EA81-BE05-1744-B4E8-80C181072584}"/>
    <dgm:cxn modelId="{C380365A-E5F5-6F45-87AA-CEE83EFE0C58}" type="presOf" srcId="{2F11840A-C873-2745-8CEA-AF9B884CB7AD}" destId="{98BD8008-643E-D043-99EC-1ED3DF56CADA}" srcOrd="0" destOrd="0" presId="urn:microsoft.com/office/officeart/2005/8/layout/lProcess3"/>
    <dgm:cxn modelId="{5A1C3C15-94A2-6143-8CCE-2E7798F374AA}" type="presOf" srcId="{B6E4BD2E-4C64-3C4E-92FD-C3304FB7A095}" destId="{9AB3E6F2-416C-7442-ADB3-36BB254B508F}" srcOrd="0" destOrd="0" presId="urn:microsoft.com/office/officeart/2005/8/layout/lProcess3"/>
    <dgm:cxn modelId="{B09A6FA4-BCA9-AA4E-891C-CCA73E1B108C}" type="presOf" srcId="{76E01E85-A1B6-9140-954B-40945B78F0B9}" destId="{DF62C348-80A5-934F-B840-19A7F33B8B9F}" srcOrd="0" destOrd="0" presId="urn:microsoft.com/office/officeart/2005/8/layout/lProcess3"/>
    <dgm:cxn modelId="{F1B8611F-06DF-5E46-B850-7A058892B949}" type="presOf" srcId="{9FE4E972-C3CA-8648-B351-75F86ACB7027}" destId="{89840CD6-B6F4-E24E-8C7C-EAEA8157523A}" srcOrd="0" destOrd="0" presId="urn:microsoft.com/office/officeart/2005/8/layout/lProcess3"/>
    <dgm:cxn modelId="{E88F1D97-A600-D44F-AA5B-22CB081E0570}" type="presOf" srcId="{9A243D71-9CD1-D44B-A59D-26EA7CF8960D}" destId="{E65B238E-7A89-4343-80F8-16194CBAC27A}" srcOrd="0" destOrd="0" presId="urn:microsoft.com/office/officeart/2005/8/layout/lProcess3"/>
    <dgm:cxn modelId="{056877E5-B810-3040-89C7-7347852D5F3C}" type="presOf" srcId="{A95F0AAC-82FB-164F-88E7-51E1772750B0}" destId="{A9706D98-D064-BA4C-93FA-8AECB68DE611}" srcOrd="0" destOrd="0" presId="urn:microsoft.com/office/officeart/2005/8/layout/lProcess3"/>
    <dgm:cxn modelId="{8A1A6A00-91ED-874A-9D69-C2033C8C1B55}" srcId="{F65596F6-427B-5343-9428-48EE38A0C85C}" destId="{F517C940-B9CE-E84A-AE6B-1AB6D574A991}" srcOrd="0" destOrd="0" parTransId="{827F4F11-12FC-C247-82AA-413F7A977010}" sibTransId="{E11C0FE3-6464-AB44-AA96-220C15991401}"/>
    <dgm:cxn modelId="{F9303634-0E64-A64C-A0A3-78382FF0F69C}" type="presOf" srcId="{B295E2F1-B088-1445-85FE-650DB2ABEE21}" destId="{7057EDE8-01A3-704E-9892-0BCE717A2EC2}" srcOrd="0" destOrd="0" presId="urn:microsoft.com/office/officeart/2005/8/layout/lProcess3"/>
    <dgm:cxn modelId="{64BBC5F8-7A6D-EE4E-9917-000A63DF395C}" type="presOf" srcId="{AA6CD1A2-FCFE-F54C-A3F2-1E301AF5402D}" destId="{DD841503-62AC-FC4B-9D40-ADF6A339C949}" srcOrd="0" destOrd="0" presId="urn:microsoft.com/office/officeart/2005/8/layout/lProcess3"/>
    <dgm:cxn modelId="{0A6C2ED9-054D-1B40-9545-2674A7232518}" srcId="{70C1527D-4245-DC45-B799-B4E194A0DD46}" destId="{EBBB9B94-6474-9D4E-9337-AAC6399159F2}" srcOrd="0" destOrd="0" parTransId="{FB77F317-BCB2-B941-ACC8-6D13BFE3BFE1}" sibTransId="{70604105-8B42-7A4E-A157-5E65B5B69B37}"/>
    <dgm:cxn modelId="{5DE613B2-8D39-644C-8E05-1D2C7ABD2C07}" type="presOf" srcId="{EC63B6D9-9A41-3944-BA79-3D528D2520B5}" destId="{000AEF74-C6D3-2744-9007-924FDDC9B9E2}" srcOrd="0" destOrd="0" presId="urn:microsoft.com/office/officeart/2005/8/layout/lProcess3"/>
    <dgm:cxn modelId="{DC3CD732-7CB2-B84C-B417-60835B98B553}" srcId="{B6E4BD2E-4C64-3C4E-92FD-C3304FB7A095}" destId="{29566574-4671-6F4F-A20B-2E030348D0CE}" srcOrd="3" destOrd="0" parTransId="{BCFAE70A-113E-1844-8438-356C01B39B68}" sibTransId="{E55749E4-CD2C-A643-865C-3DF67FB344A0}"/>
    <dgm:cxn modelId="{730D1BFC-FDCA-9D4F-97FD-4D9FF9EB32EE}" srcId="{9FE4E972-C3CA-8648-B351-75F86ACB7027}" destId="{47A3DEDC-AA6D-9E43-8D89-1D393CFEE825}" srcOrd="3" destOrd="0" parTransId="{627D87EA-8D22-A441-972A-A48109AB9F91}" sibTransId="{1FB9C8F9-7D3D-1349-9DDF-132DED681D43}"/>
    <dgm:cxn modelId="{73EB7981-A9FF-C448-9DB8-659704A7181E}" srcId="{70C1527D-4245-DC45-B799-B4E194A0DD46}" destId="{A95F0AAC-82FB-164F-88E7-51E1772750B0}" srcOrd="1" destOrd="0" parTransId="{93557060-0097-9149-A1E1-DA402C764778}" sibTransId="{8504090C-A76B-8F4A-B259-1044CAD2E2D3}"/>
    <dgm:cxn modelId="{DACB96C1-51CA-374E-B416-6C09AA45BA7E}" srcId="{F65596F6-427B-5343-9428-48EE38A0C85C}" destId="{9FE4E972-C3CA-8648-B351-75F86ACB7027}" srcOrd="3" destOrd="0" parTransId="{EE1F1F05-3F95-5145-8F16-76563EFE6AD3}" sibTransId="{6E0188BB-C10C-FD42-8AAA-05A4F48DEEA5}"/>
    <dgm:cxn modelId="{604EDDD7-6521-3846-9B37-0536009F72C7}" srcId="{B6E4BD2E-4C64-3C4E-92FD-C3304FB7A095}" destId="{756FAAB2-1FDD-1342-A3AB-14951F76EBFD}" srcOrd="0" destOrd="0" parTransId="{A5B35805-C66D-D64E-BCF3-B4950FB6231E}" sibTransId="{3E2A0602-DC41-F847-96CA-7429B69698CE}"/>
    <dgm:cxn modelId="{BFF3253C-B502-4A4B-807B-E01D1DEFC60B}" srcId="{86B18E18-5750-DF40-9A71-587B8602B692}" destId="{76E01E85-A1B6-9140-954B-40945B78F0B9}" srcOrd="0" destOrd="0" parTransId="{6E6014EB-DDE9-C546-AB96-5C22C9E91EEE}" sibTransId="{7CDE4C6D-EA39-F64F-B585-691FB0E06F8B}"/>
    <dgm:cxn modelId="{A787FF2B-1D2F-DB4B-A42E-09FE130FD39C}" type="presOf" srcId="{EBBB9B94-6474-9D4E-9337-AAC6399159F2}" destId="{F74DA447-BE91-2D49-9434-F5CFE31A5B37}" srcOrd="0" destOrd="0" presId="urn:microsoft.com/office/officeart/2005/8/layout/lProcess3"/>
    <dgm:cxn modelId="{FB24E6F4-FCAF-8040-9943-B704A8E3C3C3}" type="presParOf" srcId="{9081E8D5-578E-9348-83C0-A67A4FD56F3B}" destId="{3F8CB817-157F-8B4F-8EDA-98086678DF3B}" srcOrd="0" destOrd="0" presId="urn:microsoft.com/office/officeart/2005/8/layout/lProcess3"/>
    <dgm:cxn modelId="{8F697289-C33E-AB48-BC74-416ED8A970D9}" type="presParOf" srcId="{3F8CB817-157F-8B4F-8EDA-98086678DF3B}" destId="{FD8D6E92-3BE2-7644-8175-16A8E6C0AB27}" srcOrd="0" destOrd="0" presId="urn:microsoft.com/office/officeart/2005/8/layout/lProcess3"/>
    <dgm:cxn modelId="{0264CF52-F1E5-E54E-B737-575F0E170723}" type="presParOf" srcId="{3F8CB817-157F-8B4F-8EDA-98086678DF3B}" destId="{38E597EE-4FAF-DA41-9782-98B607C1C473}" srcOrd="1" destOrd="0" presId="urn:microsoft.com/office/officeart/2005/8/layout/lProcess3"/>
    <dgm:cxn modelId="{5CA01A05-EAF6-D84B-97E5-C0785E5D89D1}" type="presParOf" srcId="{3F8CB817-157F-8B4F-8EDA-98086678DF3B}" destId="{0B9DC8BF-D049-994F-9E8C-C2A5D4174157}" srcOrd="2" destOrd="0" presId="urn:microsoft.com/office/officeart/2005/8/layout/lProcess3"/>
    <dgm:cxn modelId="{C28C05D1-F98D-0545-A142-942DACE302DF}" type="presParOf" srcId="{3F8CB817-157F-8B4F-8EDA-98086678DF3B}" destId="{3499B153-B74A-6647-BF5D-3C207F17B830}" srcOrd="3" destOrd="0" presId="urn:microsoft.com/office/officeart/2005/8/layout/lProcess3"/>
    <dgm:cxn modelId="{05F90FC0-43D4-D04A-8CFC-046DF963ADDD}" type="presParOf" srcId="{3F8CB817-157F-8B4F-8EDA-98086678DF3B}" destId="{98BD8008-643E-D043-99EC-1ED3DF56CADA}" srcOrd="4" destOrd="0" presId="urn:microsoft.com/office/officeart/2005/8/layout/lProcess3"/>
    <dgm:cxn modelId="{B5D20A9C-86A2-1441-9846-9ADE0AE2E930}" type="presParOf" srcId="{9081E8D5-578E-9348-83C0-A67A4FD56F3B}" destId="{E8E6A3C1-F8A0-1C4C-B727-90C2F0F989E0}" srcOrd="1" destOrd="0" presId="urn:microsoft.com/office/officeart/2005/8/layout/lProcess3"/>
    <dgm:cxn modelId="{C24293E6-75C4-6D4D-AC41-292D4805BB8A}" type="presParOf" srcId="{9081E8D5-578E-9348-83C0-A67A4FD56F3B}" destId="{450D9B16-C2D9-8A42-9B2A-8BB5B9766317}" srcOrd="2" destOrd="0" presId="urn:microsoft.com/office/officeart/2005/8/layout/lProcess3"/>
    <dgm:cxn modelId="{94B3F820-745D-2749-9E1B-37E0CE3E539D}" type="presParOf" srcId="{450D9B16-C2D9-8A42-9B2A-8BB5B9766317}" destId="{9AB3E6F2-416C-7442-ADB3-36BB254B508F}" srcOrd="0" destOrd="0" presId="urn:microsoft.com/office/officeart/2005/8/layout/lProcess3"/>
    <dgm:cxn modelId="{5A594D9F-7F9C-C941-B512-21C771335DB5}" type="presParOf" srcId="{450D9B16-C2D9-8A42-9B2A-8BB5B9766317}" destId="{E0132719-A280-B942-93CF-73F4E32D2A21}" srcOrd="1" destOrd="0" presId="urn:microsoft.com/office/officeart/2005/8/layout/lProcess3"/>
    <dgm:cxn modelId="{72EAC7A4-5566-2746-B6AB-4A15280F5E49}" type="presParOf" srcId="{450D9B16-C2D9-8A42-9B2A-8BB5B9766317}" destId="{1DB7577E-B5F7-5343-A88E-F1B8773A55F2}" srcOrd="2" destOrd="0" presId="urn:microsoft.com/office/officeart/2005/8/layout/lProcess3"/>
    <dgm:cxn modelId="{CDBFEEF6-C8E5-EF4F-8DF2-BE847F062FFD}" type="presParOf" srcId="{450D9B16-C2D9-8A42-9B2A-8BB5B9766317}" destId="{46214203-87E1-D645-8461-D5EFC98656DE}" srcOrd="3" destOrd="0" presId="urn:microsoft.com/office/officeart/2005/8/layout/lProcess3"/>
    <dgm:cxn modelId="{B1279888-66AB-AB4F-B103-7A26945C3E25}" type="presParOf" srcId="{450D9B16-C2D9-8A42-9B2A-8BB5B9766317}" destId="{0EB6D55B-5C5B-6941-A1B9-41A446585E03}" srcOrd="4" destOrd="0" presId="urn:microsoft.com/office/officeart/2005/8/layout/lProcess3"/>
    <dgm:cxn modelId="{0F2E9901-DAEE-A94E-8187-6FD7C0477256}" type="presParOf" srcId="{450D9B16-C2D9-8A42-9B2A-8BB5B9766317}" destId="{D8129AEB-96D3-B641-8E58-9E3826FC049C}" srcOrd="5" destOrd="0" presId="urn:microsoft.com/office/officeart/2005/8/layout/lProcess3"/>
    <dgm:cxn modelId="{53DEB47E-F1FD-154F-8E5A-35EA7FAD1DBA}" type="presParOf" srcId="{450D9B16-C2D9-8A42-9B2A-8BB5B9766317}" destId="{E65B238E-7A89-4343-80F8-16194CBAC27A}" srcOrd="6" destOrd="0" presId="urn:microsoft.com/office/officeart/2005/8/layout/lProcess3"/>
    <dgm:cxn modelId="{13785F58-9062-CA40-A46C-63A0A5C344E5}" type="presParOf" srcId="{450D9B16-C2D9-8A42-9B2A-8BB5B9766317}" destId="{C3B97258-5FCF-3F4B-98AA-1A44CB7D1D7F}" srcOrd="7" destOrd="0" presId="urn:microsoft.com/office/officeart/2005/8/layout/lProcess3"/>
    <dgm:cxn modelId="{7E3717F7-1EB8-5845-AB6E-E563A5F69D79}" type="presParOf" srcId="{450D9B16-C2D9-8A42-9B2A-8BB5B9766317}" destId="{3522D688-8522-934C-85B1-5033D7AA4B61}" srcOrd="8" destOrd="0" presId="urn:microsoft.com/office/officeart/2005/8/layout/lProcess3"/>
    <dgm:cxn modelId="{C483EAA9-758B-3748-A31B-369D14DE8A5A}" type="presParOf" srcId="{9081E8D5-578E-9348-83C0-A67A4FD56F3B}" destId="{4A577E42-C509-4844-8CA2-806E5A487871}" srcOrd="3" destOrd="0" presId="urn:microsoft.com/office/officeart/2005/8/layout/lProcess3"/>
    <dgm:cxn modelId="{BA23A74D-0F52-5746-AEDB-EEDA3C90F82E}" type="presParOf" srcId="{9081E8D5-578E-9348-83C0-A67A4FD56F3B}" destId="{2CCCB068-CD2F-EA4A-966A-D683A3248F92}" srcOrd="4" destOrd="0" presId="urn:microsoft.com/office/officeart/2005/8/layout/lProcess3"/>
    <dgm:cxn modelId="{D537AD10-991E-E345-B561-8028AB9483AD}" type="presParOf" srcId="{2CCCB068-CD2F-EA4A-966A-D683A3248F92}" destId="{99F80E00-BD23-1E42-BE6D-45787DCD2005}" srcOrd="0" destOrd="0" presId="urn:microsoft.com/office/officeart/2005/8/layout/lProcess3"/>
    <dgm:cxn modelId="{034FC43D-16AD-C545-B02D-B690DAF61D32}" type="presParOf" srcId="{2CCCB068-CD2F-EA4A-966A-D683A3248F92}" destId="{548935AC-B850-404A-A974-67F877259F63}" srcOrd="1" destOrd="0" presId="urn:microsoft.com/office/officeart/2005/8/layout/lProcess3"/>
    <dgm:cxn modelId="{11BB0F88-4E63-F244-B3D3-EF67F5A2B2D9}" type="presParOf" srcId="{2CCCB068-CD2F-EA4A-966A-D683A3248F92}" destId="{DF62C348-80A5-934F-B840-19A7F33B8B9F}" srcOrd="2" destOrd="0" presId="urn:microsoft.com/office/officeart/2005/8/layout/lProcess3"/>
    <dgm:cxn modelId="{3463766C-1327-AA43-9C1E-91659759E601}" type="presParOf" srcId="{2CCCB068-CD2F-EA4A-966A-D683A3248F92}" destId="{7FEB36D6-398A-6B4E-962C-86755774792A}" srcOrd="3" destOrd="0" presId="urn:microsoft.com/office/officeart/2005/8/layout/lProcess3"/>
    <dgm:cxn modelId="{665B142A-0B25-604E-A96D-12D43B46DA8D}" type="presParOf" srcId="{2CCCB068-CD2F-EA4A-966A-D683A3248F92}" destId="{8CF5D049-CF97-1F41-AD6C-B87150579182}" srcOrd="4" destOrd="0" presId="urn:microsoft.com/office/officeart/2005/8/layout/lProcess3"/>
    <dgm:cxn modelId="{B6504A4C-1726-BA4A-88AD-2E3E77297575}" type="presParOf" srcId="{2CCCB068-CD2F-EA4A-966A-D683A3248F92}" destId="{671CBBA4-AF1C-4243-95EB-8D7CA1B54F81}" srcOrd="5" destOrd="0" presId="urn:microsoft.com/office/officeart/2005/8/layout/lProcess3"/>
    <dgm:cxn modelId="{56B5A958-EFA4-0B4D-AF3F-2322E53F4A99}" type="presParOf" srcId="{2CCCB068-CD2F-EA4A-966A-D683A3248F92}" destId="{7057EDE8-01A3-704E-9892-0BCE717A2EC2}" srcOrd="6" destOrd="0" presId="urn:microsoft.com/office/officeart/2005/8/layout/lProcess3"/>
    <dgm:cxn modelId="{215C225C-DF0C-5A4D-A3FD-3C9D92CD3F01}" type="presParOf" srcId="{9081E8D5-578E-9348-83C0-A67A4FD56F3B}" destId="{A84E624D-132A-574D-B88E-320365EF5704}" srcOrd="5" destOrd="0" presId="urn:microsoft.com/office/officeart/2005/8/layout/lProcess3"/>
    <dgm:cxn modelId="{06127177-3DF6-584B-8E6B-8BF569C7E4EB}" type="presParOf" srcId="{9081E8D5-578E-9348-83C0-A67A4FD56F3B}" destId="{893AF3E9-931C-C942-9E0D-2D0F1B96AEC9}" srcOrd="6" destOrd="0" presId="urn:microsoft.com/office/officeart/2005/8/layout/lProcess3"/>
    <dgm:cxn modelId="{E0D67E2B-FB61-3846-9F90-82EB7E63EDE6}" type="presParOf" srcId="{893AF3E9-931C-C942-9E0D-2D0F1B96AEC9}" destId="{89840CD6-B6F4-E24E-8C7C-EAEA8157523A}" srcOrd="0" destOrd="0" presId="urn:microsoft.com/office/officeart/2005/8/layout/lProcess3"/>
    <dgm:cxn modelId="{9D2ECE54-77AF-E64D-A3DB-60BCADE98575}" type="presParOf" srcId="{893AF3E9-931C-C942-9E0D-2D0F1B96AEC9}" destId="{C8DA1EDB-2675-DE4F-BCFB-5829F9EB961A}" srcOrd="1" destOrd="0" presId="urn:microsoft.com/office/officeart/2005/8/layout/lProcess3"/>
    <dgm:cxn modelId="{7DB0508C-EB65-D741-A0AA-9DCC64E21401}" type="presParOf" srcId="{893AF3E9-931C-C942-9E0D-2D0F1B96AEC9}" destId="{000AEF74-C6D3-2744-9007-924FDDC9B9E2}" srcOrd="2" destOrd="0" presId="urn:microsoft.com/office/officeart/2005/8/layout/lProcess3"/>
    <dgm:cxn modelId="{9B931977-E1F5-4946-8468-B725B625C6BA}" type="presParOf" srcId="{893AF3E9-931C-C942-9E0D-2D0F1B96AEC9}" destId="{977B2437-814E-D042-94D9-E75C2E23AB83}" srcOrd="3" destOrd="0" presId="urn:microsoft.com/office/officeart/2005/8/layout/lProcess3"/>
    <dgm:cxn modelId="{67F3C3B1-CB4C-4E44-9411-2754833CA49A}" type="presParOf" srcId="{893AF3E9-931C-C942-9E0D-2D0F1B96AEC9}" destId="{DD841503-62AC-FC4B-9D40-ADF6A339C949}" srcOrd="4" destOrd="0" presId="urn:microsoft.com/office/officeart/2005/8/layout/lProcess3"/>
    <dgm:cxn modelId="{BFA2A3A3-9C32-F547-899E-4A2591747B93}" type="presParOf" srcId="{893AF3E9-931C-C942-9E0D-2D0F1B96AEC9}" destId="{E1301E1A-EA2E-8E4F-8848-FFBCD33C761E}" srcOrd="5" destOrd="0" presId="urn:microsoft.com/office/officeart/2005/8/layout/lProcess3"/>
    <dgm:cxn modelId="{7F2F54FC-B545-794D-9657-07F66DCE79F6}" type="presParOf" srcId="{893AF3E9-931C-C942-9E0D-2D0F1B96AEC9}" destId="{80D68624-8187-7E4C-887C-5D3901646A1F}" srcOrd="6" destOrd="0" presId="urn:microsoft.com/office/officeart/2005/8/layout/lProcess3"/>
    <dgm:cxn modelId="{4F08CE65-04D5-3F46-BEE6-C0F9DA65649F}" type="presParOf" srcId="{893AF3E9-931C-C942-9E0D-2D0F1B96AEC9}" destId="{FF79093E-4A0B-C74B-8F22-BF31ACC2DF4A}" srcOrd="7" destOrd="0" presId="urn:microsoft.com/office/officeart/2005/8/layout/lProcess3"/>
    <dgm:cxn modelId="{F6E91E84-0A90-5D47-8F4E-35A1662E467F}" type="presParOf" srcId="{893AF3E9-931C-C942-9E0D-2D0F1B96AEC9}" destId="{51096AD9-6905-5948-A0F5-4602E8A325B8}" srcOrd="8" destOrd="0" presId="urn:microsoft.com/office/officeart/2005/8/layout/lProcess3"/>
    <dgm:cxn modelId="{3D8A7E1B-7813-C944-B3FF-0AB573F8AA9C}" type="presParOf" srcId="{9081E8D5-578E-9348-83C0-A67A4FD56F3B}" destId="{73574FBB-8006-DF47-86F6-B18B9742BB1C}" srcOrd="7" destOrd="0" presId="urn:microsoft.com/office/officeart/2005/8/layout/lProcess3"/>
    <dgm:cxn modelId="{168D594D-591A-554E-A3B7-58ED01D3D588}" type="presParOf" srcId="{9081E8D5-578E-9348-83C0-A67A4FD56F3B}" destId="{D73414BC-00CB-3049-98CB-44F987888C8A}" srcOrd="8" destOrd="0" presId="urn:microsoft.com/office/officeart/2005/8/layout/lProcess3"/>
    <dgm:cxn modelId="{94C76E2D-7FA9-4D47-8FE6-5C76B3B2B678}" type="presParOf" srcId="{D73414BC-00CB-3049-98CB-44F987888C8A}" destId="{E2179FC6-9A63-FD45-A8B5-9C0AF91509C6}" srcOrd="0" destOrd="0" presId="urn:microsoft.com/office/officeart/2005/8/layout/lProcess3"/>
    <dgm:cxn modelId="{4E44E5B5-CC81-F745-8F68-83A8B713883E}" type="presParOf" srcId="{D73414BC-00CB-3049-98CB-44F987888C8A}" destId="{EB7396BE-D3B0-4240-9FF6-E9C4D3817034}" srcOrd="1" destOrd="0" presId="urn:microsoft.com/office/officeart/2005/8/layout/lProcess3"/>
    <dgm:cxn modelId="{54541AAD-4719-254A-A8C3-E5217DFB5A2C}" type="presParOf" srcId="{D73414BC-00CB-3049-98CB-44F987888C8A}" destId="{F74DA447-BE91-2D49-9434-F5CFE31A5B37}" srcOrd="2" destOrd="0" presId="urn:microsoft.com/office/officeart/2005/8/layout/lProcess3"/>
    <dgm:cxn modelId="{63B1FB8A-CE45-BE45-ABA5-3B6F730DC8C0}" type="presParOf" srcId="{D73414BC-00CB-3049-98CB-44F987888C8A}" destId="{7068BFAE-8C7C-6745-A7AB-8BEAC9B838E6}" srcOrd="3" destOrd="0" presId="urn:microsoft.com/office/officeart/2005/8/layout/lProcess3"/>
    <dgm:cxn modelId="{9ECE59DC-6BCD-B342-B13B-B263DD4F162E}" type="presParOf" srcId="{D73414BC-00CB-3049-98CB-44F987888C8A}" destId="{A9706D98-D064-BA4C-93FA-8AECB68DE611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8D6E92-3BE2-7644-8175-16A8E6C0AB27}">
      <dsp:nvSpPr>
        <dsp:cNvPr id="0" name=""/>
        <dsp:cNvSpPr/>
      </dsp:nvSpPr>
      <dsp:spPr>
        <a:xfrm>
          <a:off x="1073" y="46984"/>
          <a:ext cx="2144507" cy="8578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accent1">
              <a:hueOff val="0"/>
              <a:satOff val="0"/>
              <a:lumOff val="0"/>
              <a:alphaOff val="0"/>
              <a:shade val="70000"/>
              <a:satMod val="10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Spaced Seed Research (October)</a:t>
          </a:r>
          <a:endParaRPr lang="en-US" sz="1500" kern="1200" dirty="0"/>
        </a:p>
      </dsp:txBody>
      <dsp:txXfrm>
        <a:off x="429974" y="46984"/>
        <a:ext cx="1286705" cy="857802"/>
      </dsp:txXfrm>
    </dsp:sp>
    <dsp:sp modelId="{0B9DC8BF-D049-994F-9E8C-C2A5D4174157}">
      <dsp:nvSpPr>
        <dsp:cNvPr id="0" name=""/>
        <dsp:cNvSpPr/>
      </dsp:nvSpPr>
      <dsp:spPr>
        <a:xfrm>
          <a:off x="1866795" y="119897"/>
          <a:ext cx="1779941" cy="71197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Investigate how spaced seeds have been used to serve other purposes.</a:t>
          </a:r>
          <a:endParaRPr lang="en-US" sz="800" kern="1200" dirty="0"/>
        </a:p>
      </dsp:txBody>
      <dsp:txXfrm>
        <a:off x="2222783" y="119897"/>
        <a:ext cx="1067965" cy="711976"/>
      </dsp:txXfrm>
    </dsp:sp>
    <dsp:sp modelId="{98BD8008-643E-D043-99EC-1ED3DF56CADA}">
      <dsp:nvSpPr>
        <dsp:cNvPr id="0" name=""/>
        <dsp:cNvSpPr/>
      </dsp:nvSpPr>
      <dsp:spPr>
        <a:xfrm>
          <a:off x="3397544" y="119897"/>
          <a:ext cx="1779941" cy="71197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Research methods of spaced seed design and analysis.</a:t>
          </a:r>
          <a:endParaRPr lang="en-US" sz="800" kern="1200" dirty="0"/>
        </a:p>
      </dsp:txBody>
      <dsp:txXfrm>
        <a:off x="3753532" y="119897"/>
        <a:ext cx="1067965" cy="711976"/>
      </dsp:txXfrm>
    </dsp:sp>
    <dsp:sp modelId="{9AB3E6F2-416C-7442-ADB3-36BB254B508F}">
      <dsp:nvSpPr>
        <dsp:cNvPr id="0" name=""/>
        <dsp:cNvSpPr/>
      </dsp:nvSpPr>
      <dsp:spPr>
        <a:xfrm>
          <a:off x="1073" y="1024879"/>
          <a:ext cx="2144507" cy="8578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accent1">
              <a:hueOff val="0"/>
              <a:satOff val="0"/>
              <a:lumOff val="0"/>
              <a:alphaOff val="0"/>
              <a:shade val="70000"/>
              <a:satMod val="10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Algorithm Modification (November-December)</a:t>
          </a:r>
          <a:endParaRPr lang="en-US" sz="1500" kern="1200" dirty="0"/>
        </a:p>
      </dsp:txBody>
      <dsp:txXfrm>
        <a:off x="429974" y="1024879"/>
        <a:ext cx="1286705" cy="857802"/>
      </dsp:txXfrm>
    </dsp:sp>
    <dsp:sp modelId="{1DB7577E-B5F7-5343-A88E-F1B8773A55F2}">
      <dsp:nvSpPr>
        <dsp:cNvPr id="0" name=""/>
        <dsp:cNvSpPr/>
      </dsp:nvSpPr>
      <dsp:spPr>
        <a:xfrm>
          <a:off x="1866795" y="1097792"/>
          <a:ext cx="1779941" cy="71197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Hypothesize how to better use spaced seeds in RAIDER.</a:t>
          </a:r>
          <a:endParaRPr lang="en-US" sz="800" kern="1200" dirty="0"/>
        </a:p>
      </dsp:txBody>
      <dsp:txXfrm>
        <a:off x="2222783" y="1097792"/>
        <a:ext cx="1067965" cy="711976"/>
      </dsp:txXfrm>
    </dsp:sp>
    <dsp:sp modelId="{0EB6D55B-5C5B-6941-A1B9-41A446585E03}">
      <dsp:nvSpPr>
        <dsp:cNvPr id="0" name=""/>
        <dsp:cNvSpPr/>
      </dsp:nvSpPr>
      <dsp:spPr>
        <a:xfrm>
          <a:off x="3397544" y="1097792"/>
          <a:ext cx="1779941" cy="71197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Modify RAIDER algorithm accordingly.</a:t>
          </a:r>
          <a:endParaRPr lang="en-US" sz="800" kern="1200" dirty="0"/>
        </a:p>
      </dsp:txBody>
      <dsp:txXfrm>
        <a:off x="3753532" y="1097792"/>
        <a:ext cx="1067965" cy="711976"/>
      </dsp:txXfrm>
    </dsp:sp>
    <dsp:sp modelId="{E65B238E-7A89-4343-80F8-16194CBAC27A}">
      <dsp:nvSpPr>
        <dsp:cNvPr id="0" name=""/>
        <dsp:cNvSpPr/>
      </dsp:nvSpPr>
      <dsp:spPr>
        <a:xfrm>
          <a:off x="4928293" y="1097792"/>
          <a:ext cx="1779941" cy="71197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Compare sensitivity of modified RAIDER to that of original. </a:t>
          </a:r>
          <a:endParaRPr lang="en-US" sz="800" kern="1200" dirty="0"/>
        </a:p>
      </dsp:txBody>
      <dsp:txXfrm>
        <a:off x="5284281" y="1097792"/>
        <a:ext cx="1067965" cy="711976"/>
      </dsp:txXfrm>
    </dsp:sp>
    <dsp:sp modelId="{3522D688-8522-934C-85B1-5033D7AA4B61}">
      <dsp:nvSpPr>
        <dsp:cNvPr id="0" name=""/>
        <dsp:cNvSpPr/>
      </dsp:nvSpPr>
      <dsp:spPr>
        <a:xfrm>
          <a:off x="6459043" y="1097792"/>
          <a:ext cx="1779941" cy="71197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If sensitivity significantly improved, adopt changes. </a:t>
          </a:r>
          <a:endParaRPr lang="en-US" sz="800" kern="1200" dirty="0"/>
        </a:p>
      </dsp:txBody>
      <dsp:txXfrm>
        <a:off x="6815031" y="1097792"/>
        <a:ext cx="1067965" cy="711976"/>
      </dsp:txXfrm>
    </dsp:sp>
    <dsp:sp modelId="{99F80E00-BD23-1E42-BE6D-45787DCD2005}">
      <dsp:nvSpPr>
        <dsp:cNvPr id="0" name=""/>
        <dsp:cNvSpPr/>
      </dsp:nvSpPr>
      <dsp:spPr>
        <a:xfrm>
          <a:off x="1073" y="2002775"/>
          <a:ext cx="2144507" cy="8578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accent1">
              <a:hueOff val="0"/>
              <a:satOff val="0"/>
              <a:lumOff val="0"/>
              <a:alphaOff val="0"/>
              <a:shade val="70000"/>
              <a:satMod val="10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Seed Optimization (January-February)</a:t>
          </a:r>
          <a:endParaRPr lang="en-US" sz="1500" kern="1200" dirty="0"/>
        </a:p>
      </dsp:txBody>
      <dsp:txXfrm>
        <a:off x="429974" y="2002775"/>
        <a:ext cx="1286705" cy="857802"/>
      </dsp:txXfrm>
    </dsp:sp>
    <dsp:sp modelId="{DF62C348-80A5-934F-B840-19A7F33B8B9F}">
      <dsp:nvSpPr>
        <dsp:cNvPr id="0" name=""/>
        <dsp:cNvSpPr/>
      </dsp:nvSpPr>
      <dsp:spPr>
        <a:xfrm>
          <a:off x="1866795" y="2075688"/>
          <a:ext cx="1779941" cy="71197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Hypothesize about a characteristic that would make a seed better suited for use in RAIDER.</a:t>
          </a:r>
          <a:endParaRPr lang="en-US" sz="800" kern="1200" dirty="0"/>
        </a:p>
      </dsp:txBody>
      <dsp:txXfrm>
        <a:off x="2222783" y="2075688"/>
        <a:ext cx="1067965" cy="711976"/>
      </dsp:txXfrm>
    </dsp:sp>
    <dsp:sp modelId="{8CF5D049-CF97-1F41-AD6C-B87150579182}">
      <dsp:nvSpPr>
        <dsp:cNvPr id="0" name=""/>
        <dsp:cNvSpPr/>
      </dsp:nvSpPr>
      <dsp:spPr>
        <a:xfrm>
          <a:off x="3397544" y="2075688"/>
          <a:ext cx="1779941" cy="71197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Compare sensitivity of RAIDER when using spaced seeds with versus without this characteristic.</a:t>
          </a:r>
          <a:endParaRPr lang="en-US" sz="800" kern="1200" dirty="0"/>
        </a:p>
      </dsp:txBody>
      <dsp:txXfrm>
        <a:off x="3753532" y="2075688"/>
        <a:ext cx="1067965" cy="711976"/>
      </dsp:txXfrm>
    </dsp:sp>
    <dsp:sp modelId="{7057EDE8-01A3-704E-9892-0BCE717A2EC2}">
      <dsp:nvSpPr>
        <dsp:cNvPr id="0" name=""/>
        <dsp:cNvSpPr/>
      </dsp:nvSpPr>
      <dsp:spPr>
        <a:xfrm>
          <a:off x="4928293" y="2075688"/>
          <a:ext cx="1779941" cy="71197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If sensitivity significantly improved, update characteristics of optimal seed accordingly.</a:t>
          </a:r>
          <a:endParaRPr lang="en-US" sz="800" kern="1200" dirty="0"/>
        </a:p>
      </dsp:txBody>
      <dsp:txXfrm>
        <a:off x="5284281" y="2075688"/>
        <a:ext cx="1067965" cy="711976"/>
      </dsp:txXfrm>
    </dsp:sp>
    <dsp:sp modelId="{89840CD6-B6F4-E24E-8C7C-EAEA8157523A}">
      <dsp:nvSpPr>
        <dsp:cNvPr id="0" name=""/>
        <dsp:cNvSpPr/>
      </dsp:nvSpPr>
      <dsp:spPr>
        <a:xfrm>
          <a:off x="1073" y="2980670"/>
          <a:ext cx="2144507" cy="8578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accent1">
              <a:hueOff val="0"/>
              <a:satOff val="0"/>
              <a:lumOff val="0"/>
              <a:alphaOff val="0"/>
              <a:shade val="70000"/>
              <a:satMod val="10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Incorporate Multiple Seeds (March-April)</a:t>
          </a:r>
          <a:endParaRPr lang="en-US" sz="1500" kern="1200" dirty="0"/>
        </a:p>
      </dsp:txBody>
      <dsp:txXfrm>
        <a:off x="429974" y="2980670"/>
        <a:ext cx="1286705" cy="857802"/>
      </dsp:txXfrm>
    </dsp:sp>
    <dsp:sp modelId="{000AEF74-C6D3-2744-9007-924FDDC9B9E2}">
      <dsp:nvSpPr>
        <dsp:cNvPr id="0" name=""/>
        <dsp:cNvSpPr/>
      </dsp:nvSpPr>
      <dsp:spPr>
        <a:xfrm>
          <a:off x="1866795" y="3053583"/>
          <a:ext cx="1779941" cy="71197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If still attempting to optimize individual spaced seeds, continue to do so.</a:t>
          </a:r>
          <a:endParaRPr lang="en-US" sz="800" kern="1200" dirty="0"/>
        </a:p>
      </dsp:txBody>
      <dsp:txXfrm>
        <a:off x="2222783" y="3053583"/>
        <a:ext cx="1067965" cy="711976"/>
      </dsp:txXfrm>
    </dsp:sp>
    <dsp:sp modelId="{DD841503-62AC-FC4B-9D40-ADF6A339C949}">
      <dsp:nvSpPr>
        <dsp:cNvPr id="0" name=""/>
        <dsp:cNvSpPr/>
      </dsp:nvSpPr>
      <dsp:spPr>
        <a:xfrm>
          <a:off x="3397544" y="3053583"/>
          <a:ext cx="1779941" cy="71197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Otherwise, work on incorporating multiple spaced seeds.</a:t>
          </a:r>
          <a:endParaRPr lang="en-US" sz="800" kern="1200" dirty="0"/>
        </a:p>
      </dsp:txBody>
      <dsp:txXfrm>
        <a:off x="3753532" y="3053583"/>
        <a:ext cx="1067965" cy="711976"/>
      </dsp:txXfrm>
    </dsp:sp>
    <dsp:sp modelId="{80D68624-8187-7E4C-887C-5D3901646A1F}">
      <dsp:nvSpPr>
        <dsp:cNvPr id="0" name=""/>
        <dsp:cNvSpPr/>
      </dsp:nvSpPr>
      <dsp:spPr>
        <a:xfrm>
          <a:off x="4928293" y="3053583"/>
          <a:ext cx="1779941" cy="71197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Verify improved sensitivity with incorporation of multiple seeds.</a:t>
          </a:r>
          <a:endParaRPr lang="en-US" sz="800" kern="1200" dirty="0"/>
        </a:p>
      </dsp:txBody>
      <dsp:txXfrm>
        <a:off x="5284281" y="3053583"/>
        <a:ext cx="1067965" cy="711976"/>
      </dsp:txXfrm>
    </dsp:sp>
    <dsp:sp modelId="{51096AD9-6905-5948-A0F5-4602E8A325B8}">
      <dsp:nvSpPr>
        <dsp:cNvPr id="0" name=""/>
        <dsp:cNvSpPr/>
      </dsp:nvSpPr>
      <dsp:spPr>
        <a:xfrm>
          <a:off x="6459043" y="3053583"/>
          <a:ext cx="1779941" cy="71197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Attempt to reduce the additional time/space complexity needed for multiple seeds.</a:t>
          </a:r>
          <a:endParaRPr lang="en-US" sz="800" kern="1200" dirty="0"/>
        </a:p>
      </dsp:txBody>
      <dsp:txXfrm>
        <a:off x="6815031" y="3053583"/>
        <a:ext cx="1067965" cy="711976"/>
      </dsp:txXfrm>
    </dsp:sp>
    <dsp:sp modelId="{E2179FC6-9A63-FD45-A8B5-9C0AF91509C6}">
      <dsp:nvSpPr>
        <dsp:cNvPr id="0" name=""/>
        <dsp:cNvSpPr/>
      </dsp:nvSpPr>
      <dsp:spPr>
        <a:xfrm>
          <a:off x="1073" y="3958565"/>
          <a:ext cx="2144507" cy="8578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accent1">
              <a:hueOff val="0"/>
              <a:satOff val="0"/>
              <a:lumOff val="0"/>
              <a:alphaOff val="0"/>
              <a:shade val="70000"/>
              <a:satMod val="10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Defense (May)</a:t>
          </a:r>
          <a:endParaRPr lang="en-US" sz="1500" kern="1200" dirty="0"/>
        </a:p>
      </dsp:txBody>
      <dsp:txXfrm>
        <a:off x="429974" y="3958565"/>
        <a:ext cx="1286705" cy="857802"/>
      </dsp:txXfrm>
    </dsp:sp>
    <dsp:sp modelId="{F74DA447-BE91-2D49-9434-F5CFE31A5B37}">
      <dsp:nvSpPr>
        <dsp:cNvPr id="0" name=""/>
        <dsp:cNvSpPr/>
      </dsp:nvSpPr>
      <dsp:spPr>
        <a:xfrm>
          <a:off x="1866795" y="4031478"/>
          <a:ext cx="1779941" cy="71197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Prepare results (proofs, sensitivity comparisons, etc.).</a:t>
          </a:r>
          <a:endParaRPr lang="en-US" sz="800" kern="1200" dirty="0"/>
        </a:p>
      </dsp:txBody>
      <dsp:txXfrm>
        <a:off x="2222783" y="4031478"/>
        <a:ext cx="1067965" cy="711976"/>
      </dsp:txXfrm>
    </dsp:sp>
    <dsp:sp modelId="{A9706D98-D064-BA4C-93FA-8AECB68DE611}">
      <dsp:nvSpPr>
        <dsp:cNvPr id="0" name=""/>
        <dsp:cNvSpPr/>
      </dsp:nvSpPr>
      <dsp:spPr>
        <a:xfrm>
          <a:off x="3397544" y="4031478"/>
          <a:ext cx="1779941" cy="71197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Defend.</a:t>
          </a:r>
          <a:endParaRPr lang="en-US" sz="800" kern="1200" dirty="0"/>
        </a:p>
      </dsp:txBody>
      <dsp:txXfrm>
        <a:off x="3753532" y="4031478"/>
        <a:ext cx="1067965" cy="7119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F16962-33E9-B148-8386-874839255F4A}" type="datetimeFigureOut">
              <a:rPr lang="en-US" smtClean="0"/>
              <a:t>10/22/14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43E4CC-330B-5E4C-A528-0524E666D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0923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289444-13F6-FD4C-A7F9-1D96C398DB18}" type="datetimeFigureOut">
              <a:rPr lang="en-US" smtClean="0"/>
              <a:t>10/22/14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8729B0-B6CC-0A47-8502-98514D668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23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(10/22/14 14:27) -----</a:t>
            </a:r>
          </a:p>
          <a:p>
            <a:r>
              <a:rPr lang="en-US"/>
              <a:t>Introduce 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729B0-B6CC-0A47-8502-98514D6684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534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(10/22/14 14:27) -----</a:t>
            </a:r>
          </a:p>
          <a:p>
            <a:r>
              <a:rPr lang="en-US"/>
              <a:t>Better explanation of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729B0-B6CC-0A47-8502-98514D66846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706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Modifying algorithm to more effectively use spaced seeds</a:t>
            </a:r>
          </a:p>
          <a:p>
            <a:r>
              <a:rPr lang="en-US" sz="1200" dirty="0" smtClean="0"/>
              <a:t>Optimizing</a:t>
            </a:r>
            <a:r>
              <a:rPr lang="en-US" sz="1200" baseline="0" dirty="0" smtClean="0"/>
              <a:t> seed through determining </a:t>
            </a:r>
            <a:r>
              <a:rPr lang="en-US" sz="1200" dirty="0" smtClean="0"/>
              <a:t>characteristics of a spaced seed that make it</a:t>
            </a:r>
            <a:r>
              <a:rPr lang="en-US" sz="1200" baseline="0" dirty="0" smtClean="0"/>
              <a:t> </a:t>
            </a:r>
            <a:r>
              <a:rPr lang="en-US" sz="1200" dirty="0" smtClean="0"/>
              <a:t>better suited for repeat-finding purposes</a:t>
            </a:r>
          </a:p>
          <a:p>
            <a:r>
              <a:rPr lang="en-US" sz="1200" dirty="0" smtClean="0"/>
              <a:t>----- Meeting Notes (10/22/14 14:27) -----</a:t>
            </a:r>
          </a:p>
          <a:p>
            <a:r>
              <a:rPr lang="en-US" sz="1200" dirty="0" smtClean="0"/>
              <a:t>Modifying raider algorithm for use of spaced seeds</a:t>
            </a:r>
          </a:p>
          <a:p>
            <a:endParaRPr lang="en-US" sz="1200" dirty="0" smtClean="0"/>
          </a:p>
          <a:p>
            <a:r>
              <a:rPr lang="en-US" sz="1200" dirty="0" smtClean="0"/>
              <a:t>Modifying raider to use multiple seeds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729B0-B6CC-0A47-8502-98514D6684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5657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729B0-B6CC-0A47-8502-98514D66846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877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Seed analysis -&gt;</a:t>
            </a:r>
            <a:r>
              <a:rPr lang="en-US" baseline="0" dirty="0" smtClean="0"/>
              <a:t> </a:t>
            </a:r>
            <a:r>
              <a:rPr lang="en-US" dirty="0" smtClean="0"/>
              <a:t>determine which which characteristics of a spaced-seed make it better suited for repeat-finding purposes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Seed design -&gt;</a:t>
            </a:r>
            <a:r>
              <a:rPr lang="en-US" baseline="0" dirty="0" smtClean="0"/>
              <a:t> create seeds with these optimal characteristics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729B0-B6CC-0A47-8502-98514D66846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832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created an evaluation tool</a:t>
            </a:r>
            <a:r>
              <a:rPr lang="en-US" baseline="0" dirty="0" smtClean="0"/>
              <a:t> </a:t>
            </a:r>
            <a:r>
              <a:rPr lang="en-US" dirty="0" smtClean="0"/>
              <a:t>that compares the results of RAIDER against </a:t>
            </a:r>
            <a:r>
              <a:rPr lang="en-US" dirty="0" err="1" smtClean="0"/>
              <a:t>RepeatScout</a:t>
            </a:r>
            <a:r>
              <a:rPr lang="en-US" dirty="0" smtClean="0"/>
              <a:t>, a widely used repeat-finding tool, when both were run on the same simulated DNA sequence. 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Created with intention to compare results of RAIDER against </a:t>
            </a:r>
            <a:r>
              <a:rPr lang="en-US" dirty="0" err="1" smtClean="0"/>
              <a:t>RepeatScout</a:t>
            </a:r>
            <a:r>
              <a:rPr lang="en-US" dirty="0" smtClean="0"/>
              <a:t>,</a:t>
            </a:r>
            <a:r>
              <a:rPr lang="en-US" baseline="0" dirty="0" smtClean="0"/>
              <a:t> a widely used repeat-finding tool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Since the chromosome being</a:t>
            </a:r>
            <a:r>
              <a:rPr lang="en-US" baseline="0" dirty="0" smtClean="0"/>
              <a:t> </a:t>
            </a:r>
            <a:r>
              <a:rPr lang="en-US" dirty="0" smtClean="0"/>
              <a:t>used is simulated, the locations of the repeats in the genome are already known. </a:t>
            </a:r>
          </a:p>
          <a:p>
            <a:r>
              <a:rPr lang="en-US" dirty="0" smtClean="0"/>
              <a:t>There</a:t>
            </a:r>
            <a:r>
              <a:rPr lang="en-US" baseline="0" dirty="0" smtClean="0"/>
              <a:t>fore, it is </a:t>
            </a:r>
            <a:r>
              <a:rPr lang="en-US" dirty="0" smtClean="0"/>
              <a:t>possible to calculate the number of bases that were accurately and inaccurately categorized</a:t>
            </a:r>
            <a:r>
              <a:rPr lang="en-US" baseline="0" dirty="0" smtClean="0"/>
              <a:t> </a:t>
            </a:r>
            <a:r>
              <a:rPr lang="en-US" dirty="0" smtClean="0"/>
              <a:t>as part of a repeat or not part of a repeat.</a:t>
            </a:r>
          </a:p>
          <a:p>
            <a:r>
              <a:rPr lang="en-US" dirty="0" smtClean="0"/>
              <a:t>Calculates</a:t>
            </a:r>
            <a:r>
              <a:rPr lang="en-US" baseline="0" dirty="0" smtClean="0"/>
              <a:t> </a:t>
            </a:r>
            <a:r>
              <a:rPr lang="en-US" dirty="0" smtClean="0"/>
              <a:t>the sensitivity and specificity for each tool, in addition to other related calculations</a:t>
            </a:r>
          </a:p>
          <a:p>
            <a:endParaRPr lang="en-US" dirty="0"/>
          </a:p>
          <a:p>
            <a:r>
              <a:rPr lang="en-US" dirty="0"/>
              <a:t>----- Meeting Notes (10/22/14 14:27) -----</a:t>
            </a:r>
          </a:p>
          <a:p>
            <a:r>
              <a:rPr lang="en-US" dirty="0"/>
              <a:t>Extra slide after that quickly summarizes all of proposal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729B0-B6CC-0A47-8502-98514D66846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1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729B0-B6CC-0A47-8502-98514D6684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33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Hereditary information embedded inside genetic material (DNA)</a:t>
            </a:r>
          </a:p>
          <a:p>
            <a:r>
              <a:rPr lang="en-US" dirty="0" smtClean="0"/>
              <a:t>Repetitive DNA makes up a significant portion</a:t>
            </a:r>
            <a:r>
              <a:rPr lang="en-US" baseline="0" dirty="0" smtClean="0"/>
              <a:t> of eukaryotic chromosomes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729B0-B6CC-0A47-8502-98514D6684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54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exact matching is when two strings are the same size and are composed of the same sequence of characters.</a:t>
            </a:r>
          </a:p>
          <a:p>
            <a:endParaRPr lang="en-US" dirty="0" smtClean="0"/>
          </a:p>
          <a:p>
            <a:r>
              <a:rPr lang="en-US" dirty="0" smtClean="0"/>
              <a:t>In</a:t>
            </a:r>
            <a:r>
              <a:rPr lang="en-US" baseline="0" dirty="0" smtClean="0"/>
              <a:t> the case of an approximate matching, t</a:t>
            </a:r>
            <a:r>
              <a:rPr lang="en-US" dirty="0" smtClean="0"/>
              <a:t>wo strings can differ to some degree and still be considered a “valid” match.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 matching is fundamental to the process of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finding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repetitive DNA, and can be categorized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into one of two types: exact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matchings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inexact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matchings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[9]. An exact matching is when two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strings are the same size and are composed of the same sequence of characters. While this type of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matching is of use to this discussion, the more relevant type of matching is known as inexact or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approximate matching.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----- Meeting Notes (10/22/14 14:27) -----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 ways strings can differ...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729B0-B6CC-0A47-8502-98514D6684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78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729B0-B6CC-0A47-8502-98514D6684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59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(10/22/14 14:27) -----</a:t>
            </a:r>
          </a:p>
          <a:p>
            <a:r>
              <a:rPr lang="en-US"/>
              <a:t>Slide prior that mentions Nate and his work on RAIDER.</a:t>
            </a:r>
          </a:p>
          <a:p>
            <a:endParaRPr lang="en-US"/>
          </a:p>
          <a:p>
            <a:r>
              <a:rPr lang="en-US"/>
              <a:t>Explain more intuitively.</a:t>
            </a:r>
          </a:p>
          <a:p>
            <a:endParaRPr lang="en-US"/>
          </a:p>
          <a:p>
            <a:r>
              <a:rPr lang="en-US"/>
              <a:t>Can't be subsequence of another one.. otherwise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729B0-B6CC-0A47-8502-98514D66846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178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(10/22/14 14:27) -----</a:t>
            </a:r>
          </a:p>
          <a:p>
            <a:r>
              <a:rPr lang="en-US"/>
              <a:t>Transition between 7 and 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729B0-B6CC-0A47-8502-98514D66846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46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Spaced seed = pattern describing which positions in two</a:t>
            </a:r>
            <a:r>
              <a:rPr lang="en-US" baseline="0" dirty="0" smtClean="0"/>
              <a:t> strings must match and which positions are not so constrained</a:t>
            </a:r>
          </a:p>
          <a:p>
            <a:r>
              <a:rPr lang="en-US" baseline="0" dirty="0" smtClean="0"/>
              <a:t>----- Meeting Notes (10/22/14 14:27) -----</a:t>
            </a:r>
          </a:p>
          <a:p>
            <a:r>
              <a:rPr lang="en-US" baseline="0" dirty="0" smtClean="0"/>
              <a:t>Add transitions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729B0-B6CC-0A47-8502-98514D66846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089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(10/22/14 14:27) -----</a:t>
            </a:r>
          </a:p>
          <a:p>
            <a:r>
              <a:rPr lang="en-US"/>
              <a:t>Consider using 0's instead of *s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729B0-B6CC-0A47-8502-98514D66846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649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DEE8-7A87-4E01-8ADE-4C49CDD43F74}" type="datetime1">
              <a:rPr lang="en-US" smtClean="0"/>
              <a:pPr/>
              <a:t>10/22/14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9461-E3EB-40CD-B93F-E5CBBBD8E0BA}" type="datetimeFigureOut">
              <a:rPr lang="en-US" smtClean="0"/>
              <a:pPr/>
              <a:t>10/22/14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7543-9AAE-4E9F-B28C-4FCCFD07D4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8FA3-38AD-400D-A4D2-18E8EF129E5F}" type="datetime1">
              <a:rPr lang="en-US" smtClean="0"/>
              <a:pPr/>
              <a:t>10/22/14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10/22/14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8BBF0-342D-409A-9C0A-B1B451E92883}" type="datetime1">
              <a:rPr lang="en-US" smtClean="0"/>
              <a:pPr/>
              <a:t>10/22/14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345DA190-4BDC-4D39-B5BB-A14B3E8B1B3D}" type="datetime1">
              <a:rPr lang="en-US" smtClean="0"/>
              <a:pPr/>
              <a:t>10/22/14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52F2-9B11-4FC0-9217-7D20B3AC9849}" type="datetime1">
              <a:rPr lang="en-US" smtClean="0"/>
              <a:pPr/>
              <a:t>10/22/14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3737-8506-438E-ABC0-0BE7E06DCCA6}" type="datetime1">
              <a:rPr lang="en-US" smtClean="0"/>
              <a:pPr/>
              <a:t>10/22/14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58AA-1C84-40C9-BFEE-631CCB17636C}" type="datetime1">
              <a:rPr lang="en-US" smtClean="0"/>
              <a:pPr/>
              <a:t>10/22/14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542C1-4E96-413B-B72E-6C4B39D85C9D}" type="datetime1">
              <a:rPr lang="en-US" smtClean="0"/>
              <a:pPr/>
              <a:t>10/22/14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F0542AA2-D442-471A-9D69-80392E1E581D}" type="datetime1">
              <a:rPr lang="en-US" smtClean="0"/>
              <a:pPr/>
              <a:t>10/22/14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EC43563C-D9B3-4432-B336-144C997D6215}" type="datetime1">
              <a:rPr lang="en-US" smtClean="0"/>
              <a:pPr/>
              <a:t>10/22/14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Proposal Presentation by:</a:t>
            </a:r>
          </a:p>
          <a:p>
            <a:r>
              <a:rPr lang="en-US" dirty="0" smtClean="0"/>
              <a:t>Charlotte Schaeffer</a:t>
            </a:r>
          </a:p>
          <a:p>
            <a:endParaRPr lang="en-US" dirty="0"/>
          </a:p>
          <a:p>
            <a:r>
              <a:rPr lang="en-US" dirty="0" smtClean="0"/>
              <a:t>Advisor: Dr. John </a:t>
            </a:r>
            <a:r>
              <a:rPr lang="en-US" dirty="0" err="1" smtClean="0"/>
              <a:t>Karro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Improving Sensitivity to Approximate Repetitive DNA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127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Spaced Seeds </a:t>
            </a:r>
            <a:r>
              <a:rPr lang="en-US" dirty="0"/>
              <a:t>&amp;</a:t>
            </a:r>
            <a:r>
              <a:rPr lang="en-US" dirty="0" smtClean="0"/>
              <a:t> Approximate Repeats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r>
              <a:rPr lang="en-US" dirty="0"/>
              <a:t>: For any two sequences </a:t>
            </a:r>
            <a:r>
              <a:rPr lang="en-US" i="1" dirty="0" smtClean="0"/>
              <a:t>q </a:t>
            </a:r>
            <a:r>
              <a:rPr lang="en-US" dirty="0" smtClean="0"/>
              <a:t>and</a:t>
            </a:r>
            <a:r>
              <a:rPr lang="en-US" i="1" dirty="0" smtClean="0"/>
              <a:t> t</a:t>
            </a:r>
            <a:r>
              <a:rPr lang="en-US" dirty="0" smtClean="0"/>
              <a:t> </a:t>
            </a:r>
            <a:r>
              <a:rPr lang="en-US" dirty="0"/>
              <a:t>that match WRT seed π, the following holds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</a:t>
            </a:r>
            <a:r>
              <a:rPr lang="en-US" baseline="-25000" dirty="0" err="1"/>
              <a:t>H</a:t>
            </a:r>
            <a:r>
              <a:rPr lang="en-US" dirty="0"/>
              <a:t>(</a:t>
            </a:r>
            <a:r>
              <a:rPr lang="en-US" dirty="0" err="1"/>
              <a:t>q,t</a:t>
            </a:r>
            <a:r>
              <a:rPr lang="en-US" dirty="0"/>
              <a:t>) ≤ |π| - </a:t>
            </a:r>
            <a:r>
              <a:rPr lang="en-US" sz="2800" dirty="0" smtClean="0"/>
              <a:t>w</a:t>
            </a:r>
            <a:r>
              <a:rPr lang="en-US" sz="2800" baseline="-25000" dirty="0" smtClean="0"/>
              <a:t>π</a:t>
            </a:r>
          </a:p>
          <a:p>
            <a:r>
              <a:rPr lang="en-US" dirty="0" smtClean="0"/>
              <a:t>Spaced seeds can be used to put an upper bound on the maximum difference between two sequences in order for them to still be considered a valid match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683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007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RAIDER</a:t>
            </a:r>
          </a:p>
          <a:p>
            <a:pPr lvl="1"/>
            <a:r>
              <a:rPr lang="en-US" dirty="0"/>
              <a:t>Time efficient repeat-finding algorithm</a:t>
            </a:r>
          </a:p>
          <a:p>
            <a:pPr lvl="1"/>
            <a:r>
              <a:rPr lang="en-US" dirty="0" smtClean="0"/>
              <a:t>Uses an arbitrarily chosen, singular spaced seed </a:t>
            </a:r>
          </a:p>
          <a:p>
            <a:r>
              <a:rPr lang="en-US" dirty="0" smtClean="0"/>
              <a:t>We </a:t>
            </a:r>
            <a:r>
              <a:rPr lang="en-US" dirty="0" smtClean="0"/>
              <a:t>can improve upon RAIDER’s sensitivity to detection of approximate repeats through at least one of (more likely a combination of) the following: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Modifying RAIDER algorithm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Optimizing choice of seed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Allowing use of multiple seeds</a:t>
            </a:r>
          </a:p>
        </p:txBody>
      </p:sp>
    </p:spTree>
    <p:extLst>
      <p:ext uri="{BB962C8B-B14F-4D97-AF65-F5344CB8AC3E}">
        <p14:creationId xmlns:p14="http://schemas.microsoft.com/office/powerpoint/2010/main" val="3204654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1: Modified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Reasoning: RAIDER was not designed around the detection of approximate repeats/ the use of spaced seeds</a:t>
            </a:r>
          </a:p>
          <a:p>
            <a:r>
              <a:rPr lang="en-US" dirty="0" smtClean="0"/>
              <a:t>Approach: Modify algorithm with spaced seeds in mind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340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2: Optimized Seed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Reasoning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There are likely to be some characteristics that make a spaced seed better (or worse) suited for use in repeat-finding algorithms.</a:t>
            </a:r>
            <a:endParaRPr lang="en-US" dirty="0"/>
          </a:p>
          <a:p>
            <a:pPr lvl="1"/>
            <a:r>
              <a:rPr lang="en-US" dirty="0" smtClean="0"/>
              <a:t>A few optimized spaced seeds could be as sensitive to repeat finding as many non-optimized ones.</a:t>
            </a:r>
          </a:p>
          <a:p>
            <a:r>
              <a:rPr lang="en-US" dirty="0" smtClean="0"/>
              <a:t>Approach: Seed design and analysis.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1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3: Multiple Seeds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Inspiration: </a:t>
            </a:r>
            <a:r>
              <a:rPr lang="en-US" dirty="0" err="1" smtClean="0"/>
              <a:t>PatternHunter</a:t>
            </a:r>
            <a:r>
              <a:rPr lang="en-US" dirty="0" smtClean="0"/>
              <a:t> II</a:t>
            </a:r>
          </a:p>
          <a:p>
            <a:r>
              <a:rPr lang="en-US" dirty="0" smtClean="0"/>
              <a:t>Reasoning:</a:t>
            </a:r>
          </a:p>
          <a:p>
            <a:pPr lvl="1"/>
            <a:r>
              <a:rPr lang="en-US" dirty="0" smtClean="0"/>
              <a:t>More seeds -&gt; more sensitive.</a:t>
            </a:r>
          </a:p>
          <a:p>
            <a:r>
              <a:rPr lang="en-US" dirty="0" smtClean="0"/>
              <a:t>Approach: Attempt to incorporate multiple seeds into algorithm without time and space complexity blowing up.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683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RaiderEval</a:t>
            </a:r>
            <a:endParaRPr lang="en-US" dirty="0" smtClean="0"/>
          </a:p>
          <a:p>
            <a:pPr lvl="1"/>
            <a:r>
              <a:rPr lang="en-US" dirty="0" smtClean="0"/>
              <a:t>Generates </a:t>
            </a:r>
            <a:r>
              <a:rPr lang="en-US" dirty="0"/>
              <a:t>performance statistics for one or more repeat-finding tool(s) when run on </a:t>
            </a:r>
            <a:r>
              <a:rPr lang="en-US" dirty="0" smtClean="0"/>
              <a:t>a simulated sequence</a:t>
            </a:r>
          </a:p>
          <a:p>
            <a:pPr lvl="2"/>
            <a:r>
              <a:rPr lang="en-US" dirty="0" smtClean="0"/>
              <a:t>TODO: Ask </a:t>
            </a:r>
            <a:r>
              <a:rPr lang="en-US" dirty="0" err="1" smtClean="0"/>
              <a:t>Karro</a:t>
            </a:r>
            <a:r>
              <a:rPr lang="en-US" dirty="0" smtClean="0"/>
              <a:t> if this sequence has only exact repeats</a:t>
            </a:r>
          </a:p>
          <a:p>
            <a:pPr lvl="1"/>
            <a:r>
              <a:rPr lang="en-US" dirty="0" smtClean="0"/>
              <a:t>Allows for quantitative comparison of tools</a:t>
            </a:r>
          </a:p>
          <a:p>
            <a:pPr lvl="2"/>
            <a:r>
              <a:rPr lang="en-US" dirty="0" smtClean="0"/>
              <a:t>Initially created to compare results of RAIDER against </a:t>
            </a:r>
            <a:r>
              <a:rPr lang="en-US" dirty="0" err="1" smtClean="0"/>
              <a:t>RepeatScout</a:t>
            </a:r>
            <a:r>
              <a:rPr lang="en-US" dirty="0" smtClean="0"/>
              <a:t> </a:t>
            </a:r>
          </a:p>
          <a:p>
            <a:r>
              <a:rPr lang="en-US" dirty="0" smtClean="0"/>
              <a:t>Modify </a:t>
            </a:r>
            <a:r>
              <a:rPr lang="en-US" dirty="0" err="1" smtClean="0"/>
              <a:t>RaiderEval</a:t>
            </a:r>
            <a:r>
              <a:rPr lang="en-US" dirty="0" smtClean="0"/>
              <a:t> to allow option of running multiple versions of RAIDER</a:t>
            </a:r>
          </a:p>
          <a:p>
            <a:r>
              <a:rPr lang="en-US" dirty="0" smtClean="0"/>
              <a:t>Evaluate whether significantly improve sensitivity to detection of approximate repeats</a:t>
            </a:r>
          </a:p>
        </p:txBody>
      </p:sp>
    </p:spTree>
    <p:extLst>
      <p:ext uri="{BB962C8B-B14F-4D97-AF65-F5344CB8AC3E}">
        <p14:creationId xmlns:p14="http://schemas.microsoft.com/office/powerpoint/2010/main" val="1062490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Timeline</a:t>
            </a:r>
            <a:endParaRPr lang="en-US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685835194"/>
              </p:ext>
            </p:extLst>
          </p:nvPr>
        </p:nvGraphicFramePr>
        <p:xfrm>
          <a:off x="485589" y="1404470"/>
          <a:ext cx="8240058" cy="4863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1680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" y="1447800"/>
            <a:ext cx="8559800" cy="45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949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952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Repetitive DNA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Representing DNA</a:t>
            </a:r>
          </a:p>
          <a:p>
            <a:pPr lvl="1"/>
            <a:r>
              <a:rPr lang="en-US" dirty="0" smtClean="0"/>
              <a:t>Finite string </a:t>
            </a:r>
            <a:r>
              <a:rPr lang="en-US" i="1" dirty="0" smtClean="0"/>
              <a:t>s=s</a:t>
            </a:r>
            <a:r>
              <a:rPr lang="en-US" i="1" baseline="-25000" dirty="0" smtClean="0"/>
              <a:t>0</a:t>
            </a:r>
            <a:r>
              <a:rPr lang="en-US" i="1" dirty="0" smtClean="0"/>
              <a:t>s</a:t>
            </a:r>
            <a:r>
              <a:rPr lang="en-US" i="1" baseline="-25000" dirty="0" smtClean="0"/>
              <a:t>1</a:t>
            </a:r>
            <a:r>
              <a:rPr lang="en-US" i="1" dirty="0" smtClean="0"/>
              <a:t>…</a:t>
            </a:r>
            <a:r>
              <a:rPr lang="en-US" i="1" dirty="0" err="1" smtClean="0"/>
              <a:t>s</a:t>
            </a:r>
            <a:r>
              <a:rPr lang="en-US" i="1" baseline="-25000" dirty="0" err="1" smtClean="0"/>
              <a:t>n</a:t>
            </a:r>
            <a:r>
              <a:rPr lang="en-US" dirty="0"/>
              <a:t> </a:t>
            </a:r>
            <a:r>
              <a:rPr lang="en-US" dirty="0" smtClean="0"/>
              <a:t>over the alphabet </a:t>
            </a:r>
            <a:r>
              <a:rPr lang="en-US" dirty="0" err="1" smtClean="0"/>
              <a:t>Σ</a:t>
            </a:r>
            <a:r>
              <a:rPr lang="en-US" dirty="0" smtClean="0"/>
              <a:t>={A, C, G, T}</a:t>
            </a:r>
            <a:endParaRPr lang="en-US" i="1" dirty="0"/>
          </a:p>
          <a:p>
            <a:r>
              <a:rPr lang="en-US" dirty="0" smtClean="0"/>
              <a:t>Repetitive DNA</a:t>
            </a:r>
          </a:p>
          <a:p>
            <a:pPr lvl="1"/>
            <a:r>
              <a:rPr lang="en-US" dirty="0" smtClean="0"/>
              <a:t>Discrete DNA sequences within same genome</a:t>
            </a:r>
          </a:p>
          <a:p>
            <a:pPr lvl="1"/>
            <a:r>
              <a:rPr lang="en-US" dirty="0" smtClean="0"/>
              <a:t>Can be similar or identical</a:t>
            </a:r>
          </a:p>
          <a:p>
            <a:pPr lvl="1"/>
            <a:r>
              <a:rPr lang="en-US" dirty="0" smtClean="0"/>
              <a:t>Significant portion of eukaryotic genomes</a:t>
            </a:r>
          </a:p>
          <a:p>
            <a:pPr lvl="2"/>
            <a:r>
              <a:rPr lang="en-US" dirty="0" smtClean="0"/>
              <a:t>Over 50% of human genome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454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Exact versus Approximate</a:t>
            </a:r>
          </a:p>
          <a:p>
            <a:r>
              <a:rPr lang="en-US" dirty="0" smtClean="0"/>
              <a:t>How </a:t>
            </a:r>
            <a:r>
              <a:rPr lang="en-US" dirty="0"/>
              <a:t>strings differ:</a:t>
            </a:r>
          </a:p>
          <a:p>
            <a:pPr lvl="1"/>
            <a:r>
              <a:rPr lang="en-US" dirty="0"/>
              <a:t>Substitutions</a:t>
            </a:r>
          </a:p>
          <a:p>
            <a:pPr lvl="1"/>
            <a:r>
              <a:rPr lang="en-US" dirty="0" err="1"/>
              <a:t>Indels</a:t>
            </a:r>
            <a:r>
              <a:rPr lang="en-US" dirty="0"/>
              <a:t> (Insertions + Deletions</a:t>
            </a:r>
            <a:r>
              <a:rPr lang="en-US" dirty="0" smtClean="0"/>
              <a:t>)</a:t>
            </a:r>
          </a:p>
          <a:p>
            <a:r>
              <a:rPr lang="en-US" dirty="0" smtClean="0"/>
              <a:t>Measuring string </a:t>
            </a:r>
            <a:r>
              <a:rPr lang="en-US" dirty="0" smtClean="0"/>
              <a:t>similarity</a:t>
            </a:r>
          </a:p>
          <a:p>
            <a:pPr lvl="1"/>
            <a:r>
              <a:rPr lang="en-US" dirty="0" smtClean="0"/>
              <a:t>Hamming distance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1467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Hamming Distance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i="1" dirty="0"/>
              <a:t>s</a:t>
            </a:r>
            <a:r>
              <a:rPr lang="en-US" dirty="0" smtClean="0"/>
              <a:t> = INDUSTRY</a:t>
            </a:r>
          </a:p>
          <a:p>
            <a:r>
              <a:rPr lang="en-US" i="1" dirty="0" smtClean="0"/>
              <a:t>t </a:t>
            </a:r>
            <a:r>
              <a:rPr lang="en-US" dirty="0" smtClean="0"/>
              <a:t>= INTEREST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2568388" cy="5410200"/>
          </a:xfrm>
        </p:spPr>
        <p:txBody>
          <a:bodyPr/>
          <a:lstStyle/>
          <a:p>
            <a:pPr marL="0" indent="0">
              <a:buNone/>
            </a:pPr>
            <a:endParaRPr lang="en-US" sz="3200" dirty="0" smtClean="0">
              <a:latin typeface="Courier"/>
              <a:cs typeface="Courier"/>
            </a:endParaRPr>
          </a:p>
          <a:p>
            <a:r>
              <a:rPr lang="en-US" sz="3200" dirty="0" smtClean="0">
                <a:latin typeface="Courier"/>
                <a:cs typeface="Courier"/>
              </a:rPr>
              <a:t>INDUSTRY</a:t>
            </a:r>
            <a:endParaRPr lang="en-US" sz="3200" dirty="0">
              <a:latin typeface="Courier"/>
              <a:cs typeface="Courier"/>
            </a:endParaRPr>
          </a:p>
          <a:p>
            <a:r>
              <a:rPr lang="en-US" sz="3200" dirty="0">
                <a:latin typeface="Courier"/>
                <a:cs typeface="Courier"/>
              </a:rPr>
              <a:t>IN</a:t>
            </a:r>
            <a:r>
              <a:rPr lang="en-US" sz="3200" dirty="0">
                <a:solidFill>
                  <a:schemeClr val="accent1"/>
                </a:solidFill>
                <a:latin typeface="Courier"/>
                <a:cs typeface="Courier"/>
              </a:rPr>
              <a:t>T</a:t>
            </a:r>
            <a:r>
              <a:rPr lang="en-US" sz="3200" dirty="0">
                <a:latin typeface="Courier"/>
                <a:cs typeface="Courier"/>
              </a:rPr>
              <a:t>USTRY</a:t>
            </a:r>
          </a:p>
          <a:p>
            <a:r>
              <a:rPr lang="en-US" sz="3200" dirty="0">
                <a:latin typeface="Courier"/>
                <a:cs typeface="Courier"/>
              </a:rPr>
              <a:t>INT</a:t>
            </a:r>
            <a:r>
              <a:rPr lang="en-US" sz="3200" dirty="0">
                <a:solidFill>
                  <a:srgbClr val="75AA2F"/>
                </a:solidFill>
                <a:latin typeface="Courier"/>
                <a:cs typeface="Courier"/>
              </a:rPr>
              <a:t>E</a:t>
            </a:r>
            <a:r>
              <a:rPr lang="en-US" sz="3200" dirty="0">
                <a:latin typeface="Courier"/>
                <a:cs typeface="Courier"/>
              </a:rPr>
              <a:t>STRY</a:t>
            </a:r>
          </a:p>
          <a:p>
            <a:r>
              <a:rPr lang="en-US" sz="3200" dirty="0">
                <a:latin typeface="Courier"/>
                <a:cs typeface="Courier"/>
              </a:rPr>
              <a:t>INTE</a:t>
            </a:r>
            <a:r>
              <a:rPr lang="en-US" sz="3200" dirty="0">
                <a:solidFill>
                  <a:schemeClr val="accent3"/>
                </a:solidFill>
                <a:latin typeface="Courier"/>
                <a:cs typeface="Courier"/>
              </a:rPr>
              <a:t>R</a:t>
            </a:r>
            <a:r>
              <a:rPr lang="en-US" sz="3200" dirty="0">
                <a:latin typeface="Courier"/>
                <a:cs typeface="Courier"/>
              </a:rPr>
              <a:t>TRY</a:t>
            </a:r>
          </a:p>
          <a:p>
            <a:r>
              <a:rPr lang="en-US" sz="3200" dirty="0">
                <a:latin typeface="Courier"/>
                <a:cs typeface="Courier"/>
              </a:rPr>
              <a:t>INTER</a:t>
            </a:r>
            <a:r>
              <a:rPr lang="en-US" sz="3200" dirty="0">
                <a:solidFill>
                  <a:schemeClr val="accent4"/>
                </a:solidFill>
                <a:latin typeface="Courier"/>
                <a:cs typeface="Courier"/>
              </a:rPr>
              <a:t>E</a:t>
            </a:r>
            <a:r>
              <a:rPr lang="en-US" sz="3200" dirty="0">
                <a:latin typeface="Courier"/>
                <a:cs typeface="Courier"/>
              </a:rPr>
              <a:t>RY</a:t>
            </a:r>
          </a:p>
          <a:p>
            <a:r>
              <a:rPr lang="en-US" sz="3200" dirty="0">
                <a:latin typeface="Courier"/>
                <a:cs typeface="Courier"/>
              </a:rPr>
              <a:t>INTERE</a:t>
            </a:r>
            <a:r>
              <a:rPr lang="en-US" sz="3200" dirty="0">
                <a:solidFill>
                  <a:schemeClr val="accent5"/>
                </a:solidFill>
                <a:latin typeface="Courier"/>
                <a:cs typeface="Courier"/>
              </a:rPr>
              <a:t>S</a:t>
            </a:r>
            <a:r>
              <a:rPr lang="en-US" sz="3200" dirty="0">
                <a:latin typeface="Courier"/>
                <a:cs typeface="Courier"/>
              </a:rPr>
              <a:t>Y</a:t>
            </a:r>
          </a:p>
          <a:p>
            <a:r>
              <a:rPr lang="en-US" sz="3200" dirty="0" smtClean="0">
                <a:latin typeface="Courier"/>
                <a:cs typeface="Courier"/>
              </a:rPr>
              <a:t>INTERES</a:t>
            </a:r>
            <a:r>
              <a:rPr lang="en-US" sz="3200" dirty="0" smtClean="0">
                <a:solidFill>
                  <a:schemeClr val="accent6"/>
                </a:solidFill>
                <a:latin typeface="Courier"/>
                <a:cs typeface="Courier"/>
              </a:rPr>
              <a:t>T</a:t>
            </a:r>
          </a:p>
          <a:p>
            <a:endParaRPr lang="en-US" sz="3200" dirty="0" smtClean="0">
              <a:latin typeface="Courier"/>
              <a:cs typeface="Courier"/>
            </a:endParaRPr>
          </a:p>
          <a:p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3884924" y="1261067"/>
            <a:ext cx="36689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  <a:latin typeface="Courier"/>
                <a:cs typeface="Courier"/>
              </a:rPr>
              <a:t>D</a:t>
            </a:r>
            <a:endParaRPr lang="en-US" sz="3200" dirty="0">
              <a:solidFill>
                <a:schemeClr val="accent1"/>
              </a:solidFill>
              <a:latin typeface="Courier"/>
              <a:cs typeface="Courier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36484" y="1864706"/>
            <a:ext cx="36689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2"/>
                </a:solidFill>
                <a:latin typeface="Courier"/>
                <a:cs typeface="Courier"/>
              </a:rPr>
              <a:t>U</a:t>
            </a:r>
            <a:endParaRPr lang="en-US" sz="3200" dirty="0">
              <a:solidFill>
                <a:schemeClr val="accent2"/>
              </a:solidFill>
              <a:latin typeface="Courier"/>
              <a:cs typeface="Courier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75452" y="2435414"/>
            <a:ext cx="36689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3"/>
                </a:solidFill>
                <a:latin typeface="Courier"/>
                <a:cs typeface="Courier"/>
              </a:rPr>
              <a:t>S</a:t>
            </a:r>
            <a:endParaRPr lang="en-US" sz="3200" dirty="0">
              <a:solidFill>
                <a:schemeClr val="accent3"/>
              </a:solidFill>
              <a:latin typeface="Courier"/>
              <a:cs typeface="Courier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17488" y="3018292"/>
            <a:ext cx="36689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4"/>
                </a:solidFill>
                <a:latin typeface="Courier"/>
                <a:cs typeface="Courier"/>
              </a:rPr>
              <a:t>T</a:t>
            </a:r>
            <a:endParaRPr lang="en-US" sz="3200" dirty="0">
              <a:solidFill>
                <a:schemeClr val="accent4"/>
              </a:solidFill>
              <a:latin typeface="Courier"/>
              <a:cs typeface="Courier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62161" y="3603068"/>
            <a:ext cx="36689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5"/>
                </a:solidFill>
                <a:latin typeface="Courier"/>
                <a:cs typeface="Courier"/>
              </a:rPr>
              <a:t>R</a:t>
            </a:r>
            <a:endParaRPr lang="en-US" sz="3200" dirty="0">
              <a:solidFill>
                <a:schemeClr val="accent5"/>
              </a:solidFill>
              <a:latin typeface="Courier"/>
              <a:cs typeface="Courier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04676" y="4186548"/>
            <a:ext cx="36689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6"/>
                </a:solidFill>
                <a:latin typeface="Courier"/>
                <a:cs typeface="Courier"/>
              </a:rPr>
              <a:t>Y</a:t>
            </a:r>
            <a:endParaRPr lang="en-US" sz="3200" dirty="0">
              <a:solidFill>
                <a:schemeClr val="accent6"/>
              </a:solidFill>
              <a:latin typeface="Courier"/>
              <a:cs typeface="Courier"/>
            </a:endParaRPr>
          </a:p>
        </p:txBody>
      </p:sp>
      <p:sp>
        <p:nvSpPr>
          <p:cNvPr id="15" name="Content Placeholder 3"/>
          <p:cNvSpPr txBox="1">
            <a:spLocks/>
          </p:cNvSpPr>
          <p:nvPr/>
        </p:nvSpPr>
        <p:spPr>
          <a:xfrm>
            <a:off x="5692588" y="670860"/>
            <a:ext cx="2888130" cy="583789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cs typeface="Courier"/>
              </a:rPr>
              <a:t>Substitution script:</a:t>
            </a:r>
          </a:p>
          <a:p>
            <a:pPr marL="0" indent="0">
              <a:buNone/>
            </a:pPr>
            <a:endParaRPr lang="en-US" sz="2400" dirty="0" smtClean="0">
              <a:cs typeface="Courier"/>
            </a:endParaRP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800" dirty="0">
                <a:cs typeface="Courier"/>
              </a:rPr>
              <a:t>r</a:t>
            </a:r>
            <a:r>
              <a:rPr lang="en-US" sz="2800" baseline="-25000" dirty="0" smtClean="0">
                <a:cs typeface="Courier"/>
              </a:rPr>
              <a:t>1</a:t>
            </a:r>
            <a:r>
              <a:rPr lang="en-US" sz="2800" dirty="0" smtClean="0">
                <a:cs typeface="Courier"/>
              </a:rPr>
              <a:t> = s</a:t>
            </a:r>
            <a:r>
              <a:rPr lang="en-US" sz="2800" baseline="-25000" dirty="0">
                <a:cs typeface="Courier"/>
              </a:rPr>
              <a:t>2</a:t>
            </a:r>
            <a:r>
              <a:rPr lang="en-US" sz="2800" baseline="-25000" dirty="0" smtClean="0">
                <a:cs typeface="Courier"/>
              </a:rPr>
              <a:t> </a:t>
            </a:r>
            <a:r>
              <a:rPr lang="en-US" sz="2800" dirty="0" smtClean="0">
                <a:cs typeface="Courier"/>
              </a:rPr>
              <a:t>-&gt; t</a:t>
            </a:r>
            <a:r>
              <a:rPr lang="en-US" sz="2800" baseline="-25000" dirty="0">
                <a:cs typeface="Courier"/>
              </a:rPr>
              <a:t>2</a:t>
            </a:r>
            <a:endParaRPr lang="en-US" sz="2800" dirty="0" smtClean="0">
              <a:cs typeface="Courier"/>
            </a:endParaRP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800" dirty="0" smtClean="0">
                <a:cs typeface="Courier"/>
              </a:rPr>
              <a:t>r</a:t>
            </a:r>
            <a:r>
              <a:rPr lang="en-US" sz="2800" baseline="-25000" dirty="0">
                <a:cs typeface="Courier"/>
              </a:rPr>
              <a:t>2</a:t>
            </a:r>
            <a:r>
              <a:rPr lang="en-US" sz="2800" dirty="0" smtClean="0">
                <a:cs typeface="Courier"/>
              </a:rPr>
              <a:t> </a:t>
            </a:r>
            <a:r>
              <a:rPr lang="en-US" sz="2800" dirty="0">
                <a:cs typeface="Courier"/>
              </a:rPr>
              <a:t>= s</a:t>
            </a:r>
            <a:r>
              <a:rPr lang="en-US" sz="2800" baseline="-25000" dirty="0">
                <a:cs typeface="Courier"/>
              </a:rPr>
              <a:t>3 </a:t>
            </a:r>
            <a:r>
              <a:rPr lang="en-US" sz="2800" dirty="0">
                <a:cs typeface="Courier"/>
              </a:rPr>
              <a:t>-&gt; t</a:t>
            </a:r>
            <a:r>
              <a:rPr lang="en-US" sz="2800" baseline="-25000" dirty="0">
                <a:cs typeface="Courier"/>
              </a:rPr>
              <a:t>3</a:t>
            </a:r>
            <a:endParaRPr lang="en-US" sz="2800" dirty="0">
              <a:cs typeface="Courier"/>
            </a:endParaRP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800" dirty="0" smtClean="0">
                <a:cs typeface="Courier"/>
              </a:rPr>
              <a:t>r</a:t>
            </a:r>
            <a:r>
              <a:rPr lang="en-US" sz="2800" baseline="-25000" dirty="0" smtClean="0">
                <a:cs typeface="Courier"/>
              </a:rPr>
              <a:t>3</a:t>
            </a:r>
            <a:r>
              <a:rPr lang="en-US" sz="2800" dirty="0" smtClean="0">
                <a:cs typeface="Courier"/>
              </a:rPr>
              <a:t> </a:t>
            </a:r>
            <a:r>
              <a:rPr lang="en-US" sz="2800" dirty="0">
                <a:cs typeface="Courier"/>
              </a:rPr>
              <a:t>= </a:t>
            </a:r>
            <a:r>
              <a:rPr lang="en-US" sz="2800" dirty="0" smtClean="0">
                <a:cs typeface="Courier"/>
              </a:rPr>
              <a:t>s</a:t>
            </a:r>
            <a:r>
              <a:rPr lang="en-US" sz="2800" baseline="-25000" dirty="0" smtClean="0">
                <a:cs typeface="Courier"/>
              </a:rPr>
              <a:t>4 </a:t>
            </a:r>
            <a:r>
              <a:rPr lang="en-US" sz="2800" dirty="0">
                <a:cs typeface="Courier"/>
              </a:rPr>
              <a:t>-&gt; </a:t>
            </a:r>
            <a:r>
              <a:rPr lang="en-US" sz="2800" dirty="0" smtClean="0">
                <a:cs typeface="Courier"/>
              </a:rPr>
              <a:t>t</a:t>
            </a:r>
            <a:r>
              <a:rPr lang="en-US" sz="2800" baseline="-25000" dirty="0" smtClean="0">
                <a:cs typeface="Courier"/>
              </a:rPr>
              <a:t>4</a:t>
            </a:r>
            <a:endParaRPr lang="en-US" sz="2800" dirty="0">
              <a:cs typeface="Courier"/>
            </a:endParaRP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800" dirty="0" smtClean="0">
                <a:cs typeface="Courier"/>
              </a:rPr>
              <a:t>r</a:t>
            </a:r>
            <a:r>
              <a:rPr lang="en-US" sz="2800" baseline="-25000" dirty="0" smtClean="0">
                <a:cs typeface="Courier"/>
              </a:rPr>
              <a:t>4</a:t>
            </a:r>
            <a:r>
              <a:rPr lang="en-US" sz="2800" dirty="0" smtClean="0">
                <a:cs typeface="Courier"/>
              </a:rPr>
              <a:t> </a:t>
            </a:r>
            <a:r>
              <a:rPr lang="en-US" sz="2800" dirty="0">
                <a:cs typeface="Courier"/>
              </a:rPr>
              <a:t>= </a:t>
            </a:r>
            <a:r>
              <a:rPr lang="en-US" sz="2800" dirty="0" smtClean="0">
                <a:cs typeface="Courier"/>
              </a:rPr>
              <a:t>s</a:t>
            </a:r>
            <a:r>
              <a:rPr lang="en-US" sz="2800" baseline="-25000" dirty="0" smtClean="0">
                <a:cs typeface="Courier"/>
              </a:rPr>
              <a:t>5 </a:t>
            </a:r>
            <a:r>
              <a:rPr lang="en-US" sz="2800" dirty="0">
                <a:cs typeface="Courier"/>
              </a:rPr>
              <a:t>-&gt; </a:t>
            </a:r>
            <a:r>
              <a:rPr lang="en-US" sz="2800" dirty="0" smtClean="0">
                <a:cs typeface="Courier"/>
              </a:rPr>
              <a:t>t</a:t>
            </a:r>
            <a:r>
              <a:rPr lang="en-US" sz="2800" baseline="-25000" dirty="0" smtClean="0">
                <a:cs typeface="Courier"/>
              </a:rPr>
              <a:t>5</a:t>
            </a:r>
            <a:endParaRPr lang="en-US" sz="2800" dirty="0">
              <a:cs typeface="Courier"/>
            </a:endParaRP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800" dirty="0" smtClean="0">
                <a:cs typeface="Courier"/>
              </a:rPr>
              <a:t>r</a:t>
            </a:r>
            <a:r>
              <a:rPr lang="en-US" sz="2800" baseline="-25000" dirty="0" smtClean="0">
                <a:cs typeface="Courier"/>
              </a:rPr>
              <a:t>5</a:t>
            </a:r>
            <a:r>
              <a:rPr lang="en-US" sz="2800" dirty="0" smtClean="0">
                <a:cs typeface="Courier"/>
              </a:rPr>
              <a:t> </a:t>
            </a:r>
            <a:r>
              <a:rPr lang="en-US" sz="2800" dirty="0">
                <a:cs typeface="Courier"/>
              </a:rPr>
              <a:t>= </a:t>
            </a:r>
            <a:r>
              <a:rPr lang="en-US" sz="2800" dirty="0" smtClean="0">
                <a:cs typeface="Courier"/>
              </a:rPr>
              <a:t>s</a:t>
            </a:r>
            <a:r>
              <a:rPr lang="en-US" sz="2800" baseline="-25000" dirty="0">
                <a:cs typeface="Courier"/>
              </a:rPr>
              <a:t>6</a:t>
            </a:r>
            <a:r>
              <a:rPr lang="en-US" sz="2800" baseline="-25000" dirty="0" smtClean="0">
                <a:cs typeface="Courier"/>
              </a:rPr>
              <a:t> </a:t>
            </a:r>
            <a:r>
              <a:rPr lang="en-US" sz="2800" dirty="0">
                <a:cs typeface="Courier"/>
              </a:rPr>
              <a:t>-&gt; </a:t>
            </a:r>
            <a:r>
              <a:rPr lang="en-US" sz="2800" dirty="0" smtClean="0">
                <a:cs typeface="Courier"/>
              </a:rPr>
              <a:t>t</a:t>
            </a:r>
            <a:r>
              <a:rPr lang="en-US" sz="2800" baseline="-25000" dirty="0" smtClean="0">
                <a:cs typeface="Courier"/>
              </a:rPr>
              <a:t>6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800" dirty="0" smtClean="0">
                <a:cs typeface="Courier"/>
              </a:rPr>
              <a:t>r</a:t>
            </a:r>
            <a:r>
              <a:rPr lang="en-US" sz="2800" baseline="-25000" dirty="0" smtClean="0">
                <a:cs typeface="Courier"/>
              </a:rPr>
              <a:t>6</a:t>
            </a:r>
            <a:r>
              <a:rPr lang="en-US" sz="2800" dirty="0" smtClean="0">
                <a:cs typeface="Courier"/>
              </a:rPr>
              <a:t> </a:t>
            </a:r>
            <a:r>
              <a:rPr lang="en-US" sz="2800" dirty="0">
                <a:cs typeface="Courier"/>
              </a:rPr>
              <a:t>= </a:t>
            </a:r>
            <a:r>
              <a:rPr lang="en-US" sz="2800" dirty="0" smtClean="0">
                <a:cs typeface="Courier"/>
              </a:rPr>
              <a:t>s</a:t>
            </a:r>
            <a:r>
              <a:rPr lang="en-US" sz="2800" baseline="-25000" dirty="0" smtClean="0">
                <a:cs typeface="Courier"/>
              </a:rPr>
              <a:t>7 </a:t>
            </a:r>
            <a:r>
              <a:rPr lang="en-US" sz="2800" dirty="0">
                <a:cs typeface="Courier"/>
              </a:rPr>
              <a:t>-&gt; </a:t>
            </a:r>
            <a:r>
              <a:rPr lang="en-US" sz="2800" dirty="0" smtClean="0">
                <a:cs typeface="Courier"/>
              </a:rPr>
              <a:t>t</a:t>
            </a:r>
            <a:r>
              <a:rPr lang="en-US" sz="2800" baseline="-25000" dirty="0" smtClean="0">
                <a:cs typeface="Courier"/>
              </a:rPr>
              <a:t>7</a:t>
            </a:r>
            <a:endParaRPr lang="en-US" sz="2800" dirty="0" smtClean="0">
              <a:cs typeface="Courier"/>
            </a:endParaRP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2800" b="1" dirty="0" smtClean="0"/>
              <a:t>         </a:t>
            </a:r>
            <a:r>
              <a:rPr lang="en-US" sz="2800" b="1" dirty="0" err="1" smtClean="0"/>
              <a:t>d</a:t>
            </a:r>
            <a:r>
              <a:rPr lang="en-US" sz="2800" b="1" baseline="-25000" dirty="0" err="1" smtClean="0"/>
              <a:t>H</a:t>
            </a:r>
            <a:r>
              <a:rPr lang="en-US" sz="2800" b="1" dirty="0" smtClean="0"/>
              <a:t>(</a:t>
            </a:r>
            <a:r>
              <a:rPr lang="en-US" sz="2800" b="1" dirty="0" err="1" smtClean="0"/>
              <a:t>s,t</a:t>
            </a:r>
            <a:r>
              <a:rPr lang="en-US" sz="2800" b="1" dirty="0" smtClean="0"/>
              <a:t>) = 6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70175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9" grpId="0"/>
      <p:bldP spid="10" grpId="0"/>
      <p:bldP spid="11" grpId="0"/>
      <p:bldP spid="12" grpId="0"/>
      <p:bldP spid="13" grpId="0"/>
      <p:bldP spid="14" grpId="0"/>
      <p:bldP spid="1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Elementary Repeat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Subsequence </a:t>
            </a:r>
            <a:r>
              <a:rPr lang="en-US" i="1" dirty="0" smtClean="0"/>
              <a:t>A </a:t>
            </a:r>
            <a:r>
              <a:rPr lang="en-US" dirty="0" smtClean="0"/>
              <a:t>that: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Meets minimum length and frequency requirements</a:t>
            </a:r>
          </a:p>
          <a:p>
            <a:pPr marL="274320" lvl="1" indent="0">
              <a:buNone/>
            </a:pPr>
            <a:endParaRPr lang="en-US" dirty="0" smtClean="0"/>
          </a:p>
          <a:p>
            <a:pPr marL="731520" lvl="1" indent="-457200">
              <a:buFont typeface="+mj-lt"/>
              <a:buAutoNum type="arabicPeriod"/>
            </a:pPr>
            <a:endParaRPr lang="en-US" dirty="0" smtClean="0"/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Does not contain a subsequence B of sufficient length that occurs more frequently</a:t>
            </a:r>
          </a:p>
          <a:p>
            <a:pPr marL="731520" lvl="1" indent="-457200">
              <a:buFont typeface="+mj-lt"/>
              <a:buAutoNum type="arabicPeriod"/>
            </a:pPr>
            <a:endParaRPr lang="en-US" dirty="0"/>
          </a:p>
          <a:p>
            <a:pPr marL="274320" lvl="1" indent="0">
              <a:buNone/>
            </a:pPr>
            <a:endParaRPr lang="en-US" dirty="0" smtClean="0"/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Is not a subsequence of </a:t>
            </a:r>
            <a:r>
              <a:rPr lang="en-US" i="1" dirty="0" smtClean="0"/>
              <a:t>A’</a:t>
            </a:r>
            <a:r>
              <a:rPr lang="en-US" b="1" i="1" dirty="0" smtClean="0"/>
              <a:t> </a:t>
            </a:r>
            <a:r>
              <a:rPr lang="en-US" dirty="0" smtClean="0"/>
              <a:t>which is of same frequency (is maximal)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51971" y="2638062"/>
            <a:ext cx="8238458" cy="321495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85371" y="2639745"/>
            <a:ext cx="1082321" cy="317499"/>
          </a:xfrm>
          <a:prstGeom prst="rect">
            <a:avLst/>
          </a:prstGeom>
          <a:solidFill>
            <a:schemeClr val="accent1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51971" y="4323534"/>
            <a:ext cx="8238458" cy="321495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386656" y="5789874"/>
            <a:ext cx="8238458" cy="321495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2577286" y="2638062"/>
            <a:ext cx="1082321" cy="317499"/>
          </a:xfrm>
          <a:prstGeom prst="rect">
            <a:avLst/>
          </a:prstGeom>
          <a:solidFill>
            <a:schemeClr val="accent1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4181907" y="2638062"/>
            <a:ext cx="1082321" cy="317499"/>
          </a:xfrm>
          <a:prstGeom prst="rect">
            <a:avLst/>
          </a:prstGeom>
          <a:solidFill>
            <a:schemeClr val="accent1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6205173" y="2638062"/>
            <a:ext cx="1082321" cy="317499"/>
          </a:xfrm>
          <a:prstGeom prst="rect">
            <a:avLst/>
          </a:prstGeom>
          <a:solidFill>
            <a:schemeClr val="accent1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2577286" y="4323534"/>
            <a:ext cx="1082321" cy="317499"/>
          </a:xfrm>
          <a:prstGeom prst="rect">
            <a:avLst/>
          </a:prstGeom>
          <a:solidFill>
            <a:schemeClr val="accent1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4181907" y="4329441"/>
            <a:ext cx="1082321" cy="317499"/>
          </a:xfrm>
          <a:prstGeom prst="rect">
            <a:avLst/>
          </a:prstGeom>
          <a:solidFill>
            <a:schemeClr val="accent1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6205173" y="4323534"/>
            <a:ext cx="1082321" cy="317499"/>
          </a:xfrm>
          <a:prstGeom prst="rect">
            <a:avLst/>
          </a:prstGeom>
          <a:solidFill>
            <a:schemeClr val="accent1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7672932" y="4321851"/>
            <a:ext cx="776300" cy="3174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985371" y="4325217"/>
            <a:ext cx="1082321" cy="317499"/>
          </a:xfrm>
          <a:prstGeom prst="rect">
            <a:avLst/>
          </a:prstGeom>
          <a:solidFill>
            <a:schemeClr val="accent1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1032923" y="4323534"/>
            <a:ext cx="776300" cy="3174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2624838" y="4321851"/>
            <a:ext cx="776300" cy="3174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4229459" y="4326075"/>
            <a:ext cx="776300" cy="3174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6252725" y="4323091"/>
            <a:ext cx="776300" cy="3174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833306" y="5789874"/>
            <a:ext cx="1287549" cy="31749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2431128" y="5789874"/>
            <a:ext cx="1287549" cy="31749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4035749" y="5789797"/>
            <a:ext cx="1287549" cy="31749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6053108" y="5791785"/>
            <a:ext cx="1287549" cy="31749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2577286" y="5787886"/>
            <a:ext cx="1082321" cy="323483"/>
          </a:xfrm>
          <a:prstGeom prst="rect">
            <a:avLst/>
          </a:prstGeom>
          <a:solidFill>
            <a:schemeClr val="accent1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6205173" y="5787886"/>
            <a:ext cx="1082321" cy="323483"/>
          </a:xfrm>
          <a:prstGeom prst="rect">
            <a:avLst/>
          </a:prstGeom>
          <a:solidFill>
            <a:schemeClr val="accent1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985371" y="5787886"/>
            <a:ext cx="1082321" cy="317499"/>
          </a:xfrm>
          <a:prstGeom prst="rect">
            <a:avLst/>
          </a:prstGeom>
          <a:solidFill>
            <a:schemeClr val="accent1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4187814" y="5794465"/>
            <a:ext cx="1082321" cy="317499"/>
          </a:xfrm>
          <a:prstGeom prst="rect">
            <a:avLst/>
          </a:prstGeom>
          <a:solidFill>
            <a:schemeClr val="accent1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08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6" grpId="0" animBg="1"/>
      <p:bldP spid="17" grpId="0" animBg="1"/>
      <p:bldP spid="40" grpId="0" animBg="1"/>
      <p:bldP spid="71" grpId="0" animBg="1"/>
      <p:bldP spid="102" grpId="0" animBg="1"/>
      <p:bldP spid="103" grpId="0" animBg="1"/>
      <p:bldP spid="104" grpId="0" animBg="1"/>
      <p:bldP spid="106" grpId="0" animBg="1"/>
      <p:bldP spid="107" grpId="0" animBg="1"/>
      <p:bldP spid="108" grpId="0" animBg="1"/>
      <p:bldP spid="113" grpId="0" animBg="1"/>
      <p:bldP spid="118" grpId="0" animBg="1"/>
      <p:bldP spid="119" grpId="0" animBg="1"/>
      <p:bldP spid="121" grpId="0" animBg="1"/>
      <p:bldP spid="125" grpId="0" animBg="1"/>
      <p:bldP spid="127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Approximate Repeat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Subsequence </a:t>
            </a:r>
            <a:r>
              <a:rPr lang="en-US" i="1" dirty="0"/>
              <a:t>A </a:t>
            </a:r>
            <a:r>
              <a:rPr lang="en-US" dirty="0"/>
              <a:t>that: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Meets minimum length </a:t>
            </a:r>
            <a:r>
              <a:rPr lang="en-US" dirty="0" smtClean="0"/>
              <a:t>and frequency requirements </a:t>
            </a:r>
          </a:p>
          <a:p>
            <a:pPr marL="1005840" lvl="2" indent="-457200"/>
            <a:r>
              <a:rPr lang="en-US" dirty="0" smtClean="0"/>
              <a:t>New definition of frequency of A: the number of discrete subsequences </a:t>
            </a:r>
            <a:r>
              <a:rPr lang="en-US" i="1" dirty="0" smtClean="0"/>
              <a:t>A’’</a:t>
            </a:r>
            <a:r>
              <a:rPr lang="en-US" dirty="0" smtClean="0"/>
              <a:t> </a:t>
            </a:r>
            <a:r>
              <a:rPr lang="en-US" dirty="0" err="1" smtClean="0"/>
              <a:t>s.t.</a:t>
            </a:r>
            <a:r>
              <a:rPr lang="en-US" dirty="0" smtClean="0"/>
              <a:t>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H</a:t>
            </a:r>
            <a:r>
              <a:rPr lang="en-US" dirty="0" smtClean="0"/>
              <a:t>(A, A’’) is less than some specified threshold of maximum difference </a:t>
            </a:r>
            <a:r>
              <a:rPr lang="en-US" i="1" dirty="0" smtClean="0"/>
              <a:t>k</a:t>
            </a:r>
            <a:endParaRPr lang="en-US" dirty="0" smtClean="0"/>
          </a:p>
          <a:p>
            <a:pPr marL="1005840" lvl="2" indent="-457200"/>
            <a:r>
              <a:rPr lang="en-US" dirty="0" smtClean="0"/>
              <a:t>All sufficiently long subsequences B of A must correspond to subsequences B’ of A’’ </a:t>
            </a:r>
            <a:r>
              <a:rPr lang="en-US" dirty="0" err="1" smtClean="0"/>
              <a:t>s.t.</a:t>
            </a:r>
            <a:r>
              <a:rPr lang="en-US" dirty="0" smtClean="0"/>
              <a:t> </a:t>
            </a:r>
            <a:r>
              <a:rPr lang="en-US" i="1" dirty="0" err="1" smtClean="0"/>
              <a:t>d</a:t>
            </a:r>
            <a:r>
              <a:rPr lang="en-US" i="1" baseline="-25000" dirty="0" err="1" smtClean="0"/>
              <a:t>H</a:t>
            </a:r>
            <a:r>
              <a:rPr lang="en-US" i="1" dirty="0" smtClean="0"/>
              <a:t>(B, B’’) ≤ k</a:t>
            </a:r>
            <a:endParaRPr lang="en-US" i="1" dirty="0"/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Does </a:t>
            </a:r>
            <a:r>
              <a:rPr lang="en-US" dirty="0"/>
              <a:t>not contain a subsequence B of sufficient length that </a:t>
            </a:r>
            <a:r>
              <a:rPr lang="en-US" dirty="0" smtClean="0"/>
              <a:t>occurs more frequently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Is not a subsequence of </a:t>
            </a:r>
            <a:r>
              <a:rPr lang="en-US" i="1" dirty="0"/>
              <a:t>A’</a:t>
            </a:r>
            <a:r>
              <a:rPr lang="en-US" b="1" i="1" dirty="0"/>
              <a:t> </a:t>
            </a:r>
            <a:r>
              <a:rPr lang="en-US" dirty="0"/>
              <a:t>which is of same frequency (is maximal</a:t>
            </a:r>
            <a:r>
              <a:rPr lang="en-US" dirty="0" smtClean="0"/>
              <a:t>)</a:t>
            </a:r>
          </a:p>
          <a:p>
            <a:pPr marL="731520" lvl="1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728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Spaced Seeds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Pattern </a:t>
            </a:r>
            <a:r>
              <a:rPr lang="en-US" dirty="0" smtClean="0"/>
              <a:t>describing required matching between two strings</a:t>
            </a:r>
          </a:p>
          <a:p>
            <a:r>
              <a:rPr lang="en-US" dirty="0" smtClean="0"/>
              <a:t>String π over alphabet </a:t>
            </a:r>
            <a:r>
              <a:rPr lang="en-US" dirty="0" err="1" smtClean="0"/>
              <a:t>Σ</a:t>
            </a:r>
            <a:r>
              <a:rPr lang="en-US" dirty="0" smtClean="0"/>
              <a:t>={1,*}</a:t>
            </a:r>
          </a:p>
          <a:p>
            <a:pPr lvl="1"/>
            <a:r>
              <a:rPr lang="en-US" dirty="0" smtClean="0"/>
              <a:t>Ordered list of matching positions M</a:t>
            </a:r>
            <a:r>
              <a:rPr lang="en-US" baseline="-25000" dirty="0" smtClean="0"/>
              <a:t>π</a:t>
            </a:r>
            <a:r>
              <a:rPr lang="en-US" dirty="0" smtClean="0"/>
              <a:t>={i</a:t>
            </a:r>
            <a:r>
              <a:rPr lang="en-US" baseline="-25000" dirty="0"/>
              <a:t>1</a:t>
            </a:r>
            <a:r>
              <a:rPr lang="en-US" dirty="0" smtClean="0"/>
              <a:t>,…,</a:t>
            </a:r>
            <a:r>
              <a:rPr lang="en-US" dirty="0" err="1" smtClean="0"/>
              <a:t>i</a:t>
            </a:r>
            <a:r>
              <a:rPr lang="en-US" baseline="-25000" dirty="0" err="1" smtClean="0"/>
              <a:t>w</a:t>
            </a:r>
            <a:r>
              <a:rPr lang="en-US" dirty="0" smtClean="0"/>
              <a:t>} </a:t>
            </a:r>
          </a:p>
          <a:p>
            <a:pPr lvl="1"/>
            <a:r>
              <a:rPr lang="en-US" dirty="0"/>
              <a:t>|</a:t>
            </a:r>
            <a:r>
              <a:rPr lang="en-US" dirty="0" smtClean="0"/>
              <a:t>M</a:t>
            </a:r>
            <a:r>
              <a:rPr lang="en-US" baseline="-25000" dirty="0" smtClean="0"/>
              <a:t>π</a:t>
            </a:r>
            <a:r>
              <a:rPr lang="en-US" dirty="0" smtClean="0"/>
              <a:t>|= weight of seed (w</a:t>
            </a:r>
            <a:r>
              <a:rPr lang="en-US" baseline="-25000" dirty="0" smtClean="0"/>
              <a:t>π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|π| = length/span of seed</a:t>
            </a:r>
          </a:p>
          <a:p>
            <a:r>
              <a:rPr lang="en-US" dirty="0"/>
              <a:t>Two subsequences </a:t>
            </a:r>
            <a:r>
              <a:rPr lang="en-US" i="1" dirty="0" smtClean="0"/>
              <a:t>q={q</a:t>
            </a:r>
            <a:r>
              <a:rPr lang="en-US" i="1" baseline="-25000" dirty="0" smtClean="0"/>
              <a:t>1</a:t>
            </a:r>
            <a:r>
              <a:rPr lang="en-US" i="1" dirty="0"/>
              <a:t>,…</a:t>
            </a:r>
            <a:r>
              <a:rPr lang="en-US" i="1" dirty="0" smtClean="0"/>
              <a:t>,</a:t>
            </a:r>
            <a:r>
              <a:rPr lang="en-US" i="1" dirty="0" err="1" smtClean="0"/>
              <a:t>q</a:t>
            </a:r>
            <a:r>
              <a:rPr lang="en-US" i="1" baseline="-25000" dirty="0" err="1" smtClean="0"/>
              <a:t>l</a:t>
            </a:r>
            <a:r>
              <a:rPr lang="en-US" i="1" dirty="0"/>
              <a:t>}</a:t>
            </a:r>
            <a:r>
              <a:rPr lang="en-US" dirty="0"/>
              <a:t> and </a:t>
            </a:r>
            <a:r>
              <a:rPr lang="en-US" i="1" dirty="0"/>
              <a:t>t={t</a:t>
            </a:r>
            <a:r>
              <a:rPr lang="en-US" i="1" baseline="-25000" dirty="0"/>
              <a:t>1</a:t>
            </a:r>
            <a:r>
              <a:rPr lang="en-US" i="1" dirty="0"/>
              <a:t>,…,</a:t>
            </a:r>
            <a:r>
              <a:rPr lang="en-US" i="1" dirty="0" err="1"/>
              <a:t>t</a:t>
            </a:r>
            <a:r>
              <a:rPr lang="en-US" i="1" baseline="-25000" dirty="0" err="1"/>
              <a:t>l</a:t>
            </a:r>
            <a:r>
              <a:rPr lang="en-US" i="1" dirty="0"/>
              <a:t>}</a:t>
            </a:r>
            <a:r>
              <a:rPr lang="en-US" dirty="0"/>
              <a:t> of match with respect to π of length </a:t>
            </a:r>
            <a:r>
              <a:rPr lang="en-US" i="1" dirty="0"/>
              <a:t>l </a:t>
            </a:r>
            <a:r>
              <a:rPr lang="en-US" dirty="0"/>
              <a:t>if </a:t>
            </a:r>
            <a:r>
              <a:rPr lang="en-US" i="1" dirty="0" smtClean="0"/>
              <a:t>q</a:t>
            </a:r>
            <a:r>
              <a:rPr lang="en-US" i="1" baseline="-25000" dirty="0" smtClean="0"/>
              <a:t>i</a:t>
            </a:r>
            <a:r>
              <a:rPr lang="en-US" i="1" dirty="0"/>
              <a:t>=</a:t>
            </a:r>
            <a:r>
              <a:rPr lang="en-US" i="1" dirty="0" err="1"/>
              <a:t>t</a:t>
            </a:r>
            <a:r>
              <a:rPr lang="en-US" i="1" baseline="-25000" dirty="0" err="1"/>
              <a:t>i</a:t>
            </a:r>
            <a:r>
              <a:rPr lang="en-US" i="1" dirty="0"/>
              <a:t> </a:t>
            </a:r>
            <a:r>
              <a:rPr lang="en-US" dirty="0"/>
              <a:t>for all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in M</a:t>
            </a:r>
            <a:r>
              <a:rPr lang="en-US" baseline="-25000" dirty="0"/>
              <a:t>π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39072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Spaced Seed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π = 1*1*1*1</a:t>
            </a:r>
          </a:p>
          <a:p>
            <a:pPr lvl="1"/>
            <a:r>
              <a:rPr lang="en-US" sz="2400" i="1" dirty="0" smtClean="0"/>
              <a:t>|</a:t>
            </a:r>
            <a:r>
              <a:rPr lang="en-US" sz="2400" dirty="0"/>
              <a:t>π| = </a:t>
            </a:r>
            <a:r>
              <a:rPr lang="en-US" sz="2400" dirty="0" smtClean="0"/>
              <a:t>7, M</a:t>
            </a:r>
            <a:r>
              <a:rPr lang="en-US" sz="2400" baseline="-25000" dirty="0" smtClean="0"/>
              <a:t>π</a:t>
            </a:r>
            <a:r>
              <a:rPr lang="en-US" sz="2400" dirty="0"/>
              <a:t>={0,2,4,6</a:t>
            </a:r>
            <a:r>
              <a:rPr lang="en-US" sz="2400" dirty="0" smtClean="0"/>
              <a:t>}, w</a:t>
            </a:r>
            <a:r>
              <a:rPr lang="en-US" sz="2400" baseline="-25000" dirty="0" smtClean="0"/>
              <a:t>π</a:t>
            </a:r>
            <a:r>
              <a:rPr lang="en-US" sz="2400" dirty="0" smtClean="0"/>
              <a:t>=4</a:t>
            </a:r>
            <a:endParaRPr lang="en-US" sz="2400" i="1" dirty="0"/>
          </a:p>
          <a:p>
            <a:r>
              <a:rPr lang="en-US" sz="2400" dirty="0" smtClean="0"/>
              <a:t>Genomic sequences </a:t>
            </a:r>
            <a:r>
              <a:rPr lang="en-US" sz="2400" i="1" dirty="0" smtClean="0"/>
              <a:t>q =</a:t>
            </a:r>
            <a:r>
              <a:rPr lang="en-US" sz="2400" dirty="0" smtClean="0"/>
              <a:t> ATTAGCT, </a:t>
            </a:r>
            <a:r>
              <a:rPr lang="en-US" sz="2400" i="1" dirty="0" smtClean="0"/>
              <a:t>t = </a:t>
            </a:r>
            <a:r>
              <a:rPr lang="en-US" sz="2400" dirty="0" smtClean="0"/>
              <a:t>ATTCGAT</a:t>
            </a:r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So </a:t>
            </a:r>
            <a:r>
              <a:rPr lang="en-US" i="1" dirty="0" smtClean="0"/>
              <a:t>q</a:t>
            </a:r>
            <a:r>
              <a:rPr lang="en-US" dirty="0" smtClean="0"/>
              <a:t> matches </a:t>
            </a:r>
            <a:r>
              <a:rPr lang="en-US" i="1" dirty="0" smtClean="0"/>
              <a:t>t</a:t>
            </a:r>
            <a:r>
              <a:rPr lang="en-US" dirty="0" smtClean="0"/>
              <a:t> WRT spaced seed π.</a:t>
            </a:r>
          </a:p>
        </p:txBody>
      </p:sp>
      <p:sp>
        <p:nvSpPr>
          <p:cNvPr id="5" name="Rectangle 4"/>
          <p:cNvSpPr/>
          <p:nvPr/>
        </p:nvSpPr>
        <p:spPr>
          <a:xfrm>
            <a:off x="3700954" y="2429443"/>
            <a:ext cx="4377764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1" indent="0">
              <a:buNone/>
            </a:pPr>
            <a:r>
              <a:rPr lang="en-US" sz="3600" dirty="0" smtClean="0">
                <a:latin typeface="Courier"/>
                <a:cs typeface="Courier"/>
              </a:rPr>
              <a:t>A T T A G C T</a:t>
            </a:r>
            <a:endParaRPr lang="en-US" sz="3600" dirty="0">
              <a:latin typeface="Courier"/>
              <a:cs typeface="Courier"/>
            </a:endParaRPr>
          </a:p>
          <a:p>
            <a:pPr marL="274320" lvl="1" indent="0">
              <a:buNone/>
            </a:pPr>
            <a:r>
              <a:rPr lang="en-US" sz="3600" dirty="0" smtClean="0">
                <a:latin typeface="Courier"/>
                <a:cs typeface="Courier"/>
              </a:rPr>
              <a:t>A T T C G A T</a:t>
            </a:r>
            <a:endParaRPr lang="en-US" sz="3600" dirty="0">
              <a:latin typeface="Courier"/>
              <a:cs typeface="Courier"/>
            </a:endParaRPr>
          </a:p>
          <a:p>
            <a:pPr marL="274320" lvl="1" indent="0">
              <a:buNone/>
            </a:pPr>
            <a:r>
              <a:rPr lang="en-US" sz="3600" dirty="0" smtClean="0">
                <a:latin typeface="Courier"/>
                <a:cs typeface="Courier"/>
              </a:rPr>
              <a:t>1 * 1 * 1 * 1</a:t>
            </a:r>
            <a:endParaRPr lang="en-US" sz="3600" dirty="0">
              <a:latin typeface="Courier"/>
              <a:cs typeface="Courier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703960" y="2442345"/>
            <a:ext cx="4377764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1" indent="0">
              <a:buNone/>
            </a:pPr>
            <a:r>
              <a:rPr lang="en-US" sz="3600" dirty="0" smtClean="0">
                <a:solidFill>
                  <a:srgbClr val="C32D2E"/>
                </a:solidFill>
                <a:latin typeface="Courier"/>
                <a:cs typeface="Courier"/>
              </a:rPr>
              <a:t>A</a:t>
            </a:r>
            <a:r>
              <a:rPr lang="en-US" sz="3600" dirty="0" smtClean="0">
                <a:latin typeface="Courier"/>
                <a:cs typeface="Courier"/>
              </a:rPr>
              <a:t> T </a:t>
            </a:r>
            <a:r>
              <a:rPr lang="en-US" sz="3600" dirty="0" smtClean="0">
                <a:solidFill>
                  <a:srgbClr val="C32D2E"/>
                </a:solidFill>
                <a:latin typeface="Courier"/>
                <a:cs typeface="Courier"/>
              </a:rPr>
              <a:t>T</a:t>
            </a:r>
            <a:r>
              <a:rPr lang="en-US" sz="3600" dirty="0" smtClean="0">
                <a:latin typeface="Courier"/>
                <a:cs typeface="Courier"/>
              </a:rPr>
              <a:t> A </a:t>
            </a:r>
            <a:r>
              <a:rPr lang="en-US" sz="3600" dirty="0" smtClean="0">
                <a:solidFill>
                  <a:srgbClr val="C32D2E"/>
                </a:solidFill>
                <a:latin typeface="Courier"/>
                <a:cs typeface="Courier"/>
              </a:rPr>
              <a:t>G</a:t>
            </a:r>
            <a:r>
              <a:rPr lang="en-US" sz="3600" dirty="0" smtClean="0">
                <a:latin typeface="Courier"/>
                <a:cs typeface="Courier"/>
              </a:rPr>
              <a:t> C </a:t>
            </a:r>
            <a:r>
              <a:rPr lang="en-US" sz="3600" dirty="0" smtClean="0">
                <a:solidFill>
                  <a:srgbClr val="C32D2E"/>
                </a:solidFill>
                <a:latin typeface="Courier"/>
                <a:cs typeface="Courier"/>
              </a:rPr>
              <a:t>T</a:t>
            </a:r>
            <a:endParaRPr lang="en-US" sz="3600" dirty="0">
              <a:solidFill>
                <a:srgbClr val="C32D2E"/>
              </a:solidFill>
              <a:latin typeface="Courier"/>
              <a:cs typeface="Courier"/>
            </a:endParaRPr>
          </a:p>
          <a:p>
            <a:pPr marL="274320" lvl="1" indent="0">
              <a:buNone/>
            </a:pPr>
            <a:r>
              <a:rPr lang="en-US" sz="3600" dirty="0" smtClean="0">
                <a:solidFill>
                  <a:schemeClr val="accent3"/>
                </a:solidFill>
                <a:latin typeface="Courier"/>
                <a:cs typeface="Courier"/>
              </a:rPr>
              <a:t>A</a:t>
            </a:r>
            <a:r>
              <a:rPr lang="en-US" sz="3600" dirty="0" smtClean="0">
                <a:latin typeface="Courier"/>
                <a:cs typeface="Courier"/>
              </a:rPr>
              <a:t> T </a:t>
            </a:r>
            <a:r>
              <a:rPr lang="en-US" sz="3600" dirty="0" smtClean="0">
                <a:solidFill>
                  <a:srgbClr val="C32D2E"/>
                </a:solidFill>
                <a:latin typeface="Courier"/>
                <a:cs typeface="Courier"/>
              </a:rPr>
              <a:t>T</a:t>
            </a:r>
            <a:r>
              <a:rPr lang="en-US" sz="3600" dirty="0" smtClean="0">
                <a:latin typeface="Courier"/>
                <a:cs typeface="Courier"/>
              </a:rPr>
              <a:t> C </a:t>
            </a:r>
            <a:r>
              <a:rPr lang="en-US" sz="3600" dirty="0" smtClean="0">
                <a:solidFill>
                  <a:srgbClr val="C32D2E"/>
                </a:solidFill>
                <a:latin typeface="Courier"/>
                <a:cs typeface="Courier"/>
              </a:rPr>
              <a:t>G</a:t>
            </a:r>
            <a:r>
              <a:rPr lang="en-US" sz="3600" dirty="0" smtClean="0">
                <a:latin typeface="Courier"/>
                <a:cs typeface="Courier"/>
              </a:rPr>
              <a:t> A </a:t>
            </a:r>
            <a:r>
              <a:rPr lang="en-US" sz="3600" dirty="0" smtClean="0">
                <a:solidFill>
                  <a:srgbClr val="C32D2E"/>
                </a:solidFill>
                <a:latin typeface="Courier"/>
                <a:cs typeface="Courier"/>
              </a:rPr>
              <a:t>T</a:t>
            </a:r>
            <a:endParaRPr lang="en-US" sz="3600" dirty="0">
              <a:solidFill>
                <a:srgbClr val="C32D2E"/>
              </a:solidFill>
              <a:latin typeface="Courier"/>
              <a:cs typeface="Courier"/>
            </a:endParaRPr>
          </a:p>
          <a:p>
            <a:pPr marL="274320" lvl="1" indent="0">
              <a:buNone/>
            </a:pPr>
            <a:r>
              <a:rPr lang="en-US" sz="3600" dirty="0" smtClean="0">
                <a:solidFill>
                  <a:srgbClr val="C32D2E"/>
                </a:solidFill>
                <a:latin typeface="Courier"/>
                <a:cs typeface="Courier"/>
              </a:rPr>
              <a:t>1</a:t>
            </a:r>
            <a:r>
              <a:rPr lang="en-US" sz="3600" dirty="0" smtClean="0">
                <a:latin typeface="Courier"/>
                <a:cs typeface="Courier"/>
              </a:rPr>
              <a:t> * </a:t>
            </a:r>
            <a:r>
              <a:rPr lang="en-US" sz="3600" dirty="0" smtClean="0">
                <a:solidFill>
                  <a:srgbClr val="C32D2E"/>
                </a:solidFill>
                <a:latin typeface="Courier"/>
                <a:cs typeface="Courier"/>
              </a:rPr>
              <a:t>1</a:t>
            </a:r>
            <a:r>
              <a:rPr lang="en-US" sz="3600" dirty="0" smtClean="0">
                <a:latin typeface="Courier"/>
                <a:cs typeface="Courier"/>
              </a:rPr>
              <a:t> * </a:t>
            </a:r>
            <a:r>
              <a:rPr lang="en-US" sz="3600" dirty="0" smtClean="0">
                <a:solidFill>
                  <a:srgbClr val="C32D2E"/>
                </a:solidFill>
                <a:latin typeface="Courier"/>
                <a:cs typeface="Courier"/>
              </a:rPr>
              <a:t>1</a:t>
            </a:r>
            <a:r>
              <a:rPr lang="en-US" sz="3600" dirty="0" smtClean="0">
                <a:latin typeface="Courier"/>
                <a:cs typeface="Courier"/>
              </a:rPr>
              <a:t> * </a:t>
            </a:r>
            <a:r>
              <a:rPr lang="en-US" sz="3600" dirty="0" smtClean="0">
                <a:solidFill>
                  <a:srgbClr val="C32D2E"/>
                </a:solidFill>
                <a:latin typeface="Courier"/>
                <a:cs typeface="Courier"/>
              </a:rPr>
              <a:t>1</a:t>
            </a:r>
            <a:endParaRPr lang="en-US" sz="3600" dirty="0">
              <a:solidFill>
                <a:srgbClr val="C32D2E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724332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778</TotalTime>
  <Words>1577</Words>
  <Application>Microsoft Macintosh PowerPoint</Application>
  <PresentationFormat>On-screen Show (4:3)</PresentationFormat>
  <Paragraphs>209</Paragraphs>
  <Slides>18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Civic</vt:lpstr>
      <vt:lpstr>Improving Sensitivity to Approximate Repetitive DNA</vt:lpstr>
      <vt:lpstr>Background</vt:lpstr>
      <vt:lpstr>Repetitive DNA</vt:lpstr>
      <vt:lpstr>String Matching</vt:lpstr>
      <vt:lpstr>Hamming Distance</vt:lpstr>
      <vt:lpstr>Elementary Repeat</vt:lpstr>
      <vt:lpstr>Approximate Repeat</vt:lpstr>
      <vt:lpstr>Spaced Seeds</vt:lpstr>
      <vt:lpstr>Spaced Seed Example</vt:lpstr>
      <vt:lpstr>Spaced Seeds &amp; Approximate Repeats</vt:lpstr>
      <vt:lpstr>Proposed Research</vt:lpstr>
      <vt:lpstr>Hypothesis</vt:lpstr>
      <vt:lpstr>Part 1: Modified Algorithm</vt:lpstr>
      <vt:lpstr>Part 2: Optimized Seed</vt:lpstr>
      <vt:lpstr>Part 3: Multiple Seeds</vt:lpstr>
      <vt:lpstr>Performance Evaluation</vt:lpstr>
      <vt:lpstr>Proposed Timeline</vt:lpstr>
      <vt:lpstr>Questions?</vt:lpstr>
    </vt:vector>
  </TitlesOfParts>
  <Company>Miami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Sensitivity to Approximate Repetitive DNA</dc:title>
  <dc:creator>Charlotte Schaeffer</dc:creator>
  <cp:lastModifiedBy>Carly Schaeffer</cp:lastModifiedBy>
  <cp:revision>61</cp:revision>
  <cp:lastPrinted>2014-10-22T17:34:03Z</cp:lastPrinted>
  <dcterms:created xsi:type="dcterms:W3CDTF">2014-10-21T17:03:41Z</dcterms:created>
  <dcterms:modified xsi:type="dcterms:W3CDTF">2014-10-22T18:27:21Z</dcterms:modified>
</cp:coreProperties>
</file>