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Thin"/>
      <p:regular r:id="rId16"/>
      <p:bold r:id="rId17"/>
      <p:italic r:id="rId18"/>
      <p:boldItalic r:id="rId19"/>
    </p:embeddedFont>
    <p:embeddedFont>
      <p:font typeface="Roboto Medium"/>
      <p:regular r:id="rId20"/>
      <p:bold r:id="rId21"/>
      <p:italic r:id="rId22"/>
      <p:boldItalic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C05E5F-CF74-4EA8-9FEB-2C3C02857374}">
  <a:tblStyle styleId="{7EC05E5F-CF74-4EA8-9FEB-2C3C0285737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regular.fntdata"/><Relationship Id="rId22" Type="http://schemas.openxmlformats.org/officeDocument/2006/relationships/font" Target="fonts/RobotoMedium-italic.fntdata"/><Relationship Id="rId21" Type="http://schemas.openxmlformats.org/officeDocument/2006/relationships/font" Target="fonts/RobotoMedium-bold.fntdata"/><Relationship Id="rId24" Type="http://schemas.openxmlformats.org/officeDocument/2006/relationships/font" Target="fonts/Roboto-regular.fntdata"/><Relationship Id="rId23" Type="http://schemas.openxmlformats.org/officeDocument/2006/relationships/font" Target="fonts/Roboto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Thin-bold.fntdata"/><Relationship Id="rId16" Type="http://schemas.openxmlformats.org/officeDocument/2006/relationships/font" Target="fonts/RobotoThin-regular.fntdata"/><Relationship Id="rId19" Type="http://schemas.openxmlformats.org/officeDocument/2006/relationships/font" Target="fonts/RobotoThin-boldItalic.fntdata"/><Relationship Id="rId18" Type="http://schemas.openxmlformats.org/officeDocument/2006/relationships/font" Target="fonts/RobotoThin-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97fd7335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97fd7335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97df98dc1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97df98dc1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97fd7335a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97fd7335a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7fd7335a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7fd7335a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7fd7335a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7fd7335a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7df9bd9a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97df9bd9a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83c96abe5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83c96abe5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983c96abe5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983c96abe5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62975"/>
            <a:ext cx="8520600" cy="2052600"/>
          </a:xfrm>
          <a:prstGeom prst="rect">
            <a:avLst/>
          </a:prstGeom>
        </p:spPr>
        <p:txBody>
          <a:bodyPr anchorCtr="0" anchor="b" bIns="91425" lIns="91425" spcFirstLastPara="1" rIns="91425" wrap="square" tIns="91425">
            <a:normAutofit/>
          </a:bodyPr>
          <a:lstStyle/>
          <a:p>
            <a:pPr indent="0" lvl="0" marL="0" rtl="0" algn="ctr">
              <a:lnSpc>
                <a:spcPct val="150000"/>
              </a:lnSpc>
              <a:spcBef>
                <a:spcPts val="500"/>
              </a:spcBef>
              <a:spcAft>
                <a:spcPts val="0"/>
              </a:spcAft>
              <a:buNone/>
            </a:pPr>
            <a:r>
              <a:rPr lang="en" sz="2100">
                <a:solidFill>
                  <a:srgbClr val="1155CC"/>
                </a:solidFill>
              </a:rPr>
              <a:t>COMS-W4995 Applied Machine Learning Project Deliverable </a:t>
            </a:r>
            <a:endParaRPr sz="2100">
              <a:solidFill>
                <a:srgbClr val="1155CC"/>
              </a:solidFill>
            </a:endParaRPr>
          </a:p>
          <a:p>
            <a:pPr indent="0" lvl="0" marL="0" rtl="0" algn="l">
              <a:lnSpc>
                <a:spcPct val="150000"/>
              </a:lnSpc>
              <a:spcBef>
                <a:spcPts val="500"/>
              </a:spcBef>
              <a:spcAft>
                <a:spcPts val="500"/>
              </a:spcAft>
              <a:buClr>
                <a:schemeClr val="dk1"/>
              </a:buClr>
              <a:buSzPts val="1100"/>
              <a:buFont typeface="Arial"/>
              <a:buNone/>
            </a:pPr>
            <a:r>
              <a:t/>
            </a:r>
            <a:endParaRPr/>
          </a:p>
        </p:txBody>
      </p:sp>
      <p:sp>
        <p:nvSpPr>
          <p:cNvPr id="55" name="Google Shape;55;p13"/>
          <p:cNvSpPr txBox="1"/>
          <p:nvPr>
            <p:ph idx="1" type="subTitle"/>
          </p:nvPr>
        </p:nvSpPr>
        <p:spPr>
          <a:xfrm>
            <a:off x="359075" y="18368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770"/>
              <a:buNone/>
            </a:pPr>
            <a:r>
              <a:rPr lang="en" sz="1460">
                <a:solidFill>
                  <a:srgbClr val="1155CC"/>
                </a:solidFill>
              </a:rPr>
              <a:t>By Ananya Gandhi</a:t>
            </a:r>
            <a:r>
              <a:rPr lang="en" sz="1460">
                <a:solidFill>
                  <a:srgbClr val="1155CC"/>
                </a:solidFill>
              </a:rPr>
              <a:t>, </a:t>
            </a:r>
            <a:r>
              <a:rPr lang="en" sz="1460">
                <a:solidFill>
                  <a:srgbClr val="1155CC"/>
                </a:solidFill>
              </a:rPr>
              <a:t>YeongWoo (Janie) Kim</a:t>
            </a:r>
            <a:r>
              <a:rPr lang="en" sz="1460">
                <a:solidFill>
                  <a:srgbClr val="1155CC"/>
                </a:solidFill>
              </a:rPr>
              <a:t>, </a:t>
            </a:r>
            <a:r>
              <a:rPr lang="en" sz="1460">
                <a:solidFill>
                  <a:srgbClr val="1155CC"/>
                </a:solidFill>
              </a:rPr>
              <a:t>Austin Schaefer</a:t>
            </a:r>
            <a:r>
              <a:rPr lang="en" sz="1460">
                <a:solidFill>
                  <a:srgbClr val="1155CC"/>
                </a:solidFill>
              </a:rPr>
              <a:t>, </a:t>
            </a:r>
            <a:r>
              <a:rPr lang="en" sz="1460">
                <a:solidFill>
                  <a:srgbClr val="1155CC"/>
                </a:solidFill>
              </a:rPr>
              <a:t>Heather Song</a:t>
            </a:r>
            <a:endParaRPr sz="1960"/>
          </a:p>
        </p:txBody>
      </p:sp>
      <p:sp>
        <p:nvSpPr>
          <p:cNvPr id="56" name="Google Shape;56;p13"/>
          <p:cNvSpPr/>
          <p:nvPr/>
        </p:nvSpPr>
        <p:spPr>
          <a:xfrm>
            <a:off x="0" y="4803375"/>
            <a:ext cx="9144000" cy="340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i="1" lang="en" sz="1200">
                <a:solidFill>
                  <a:srgbClr val="FFFFFF"/>
                </a:solidFill>
                <a:latin typeface="Calibri"/>
                <a:ea typeface="Calibri"/>
                <a:cs typeface="Calibri"/>
                <a:sym typeface="Calibri"/>
              </a:rPr>
              <a:t>TRANSCENDING DISCIPLINES, TRANSFORMING LIVES</a:t>
            </a:r>
            <a:endParaRPr b="1" i="1" sz="1200">
              <a:solidFill>
                <a:srgbClr val="FFFFFF"/>
              </a:solidFill>
              <a:latin typeface="Calibri"/>
              <a:ea typeface="Calibri"/>
              <a:cs typeface="Calibri"/>
              <a:sym typeface="Calibri"/>
            </a:endParaRPr>
          </a:p>
        </p:txBody>
      </p:sp>
      <p:pic>
        <p:nvPicPr>
          <p:cNvPr id="57" name="Google Shape;57;p13"/>
          <p:cNvPicPr preferRelativeResize="0"/>
          <p:nvPr/>
        </p:nvPicPr>
        <p:blipFill>
          <a:blip r:embed="rId4">
            <a:alphaModFix/>
          </a:blip>
          <a:stretch>
            <a:fillRect/>
          </a:stretch>
        </p:blipFill>
        <p:spPr>
          <a:xfrm>
            <a:off x="6838950" y="4840794"/>
            <a:ext cx="2173926" cy="265354"/>
          </a:xfrm>
          <a:prstGeom prst="rect">
            <a:avLst/>
          </a:prstGeom>
          <a:noFill/>
          <a:ln>
            <a:noFill/>
          </a:ln>
        </p:spPr>
      </p:pic>
      <p:sp>
        <p:nvSpPr>
          <p:cNvPr id="58" name="Google Shape;58;p13"/>
          <p:cNvSpPr txBox="1"/>
          <p:nvPr/>
        </p:nvSpPr>
        <p:spPr>
          <a:xfrm>
            <a:off x="1617725" y="1335650"/>
            <a:ext cx="5906700" cy="46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C58D3"/>
                </a:solidFill>
              </a:rPr>
              <a:t>Iowa House Price Prediction</a:t>
            </a:r>
            <a:endParaRPr sz="1800">
              <a:solidFill>
                <a:srgbClr val="0C58D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175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Data Exploration</a:t>
            </a:r>
            <a:endParaRPr/>
          </a:p>
        </p:txBody>
      </p:sp>
      <p:sp>
        <p:nvSpPr>
          <p:cNvPr id="64" name="Google Shape;64;p14"/>
          <p:cNvSpPr txBox="1"/>
          <p:nvPr>
            <p:ph idx="1" type="body"/>
          </p:nvPr>
        </p:nvSpPr>
        <p:spPr>
          <a:xfrm>
            <a:off x="311700" y="859575"/>
            <a:ext cx="3285300" cy="2866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500">
                <a:solidFill>
                  <a:schemeClr val="dk1"/>
                </a:solidFill>
              </a:rPr>
              <a:t>Plotted distribution of target variable (sale price). Used log of target variable to make plots more interpretable.</a:t>
            </a:r>
            <a:endParaRPr sz="1500">
              <a:solidFill>
                <a:schemeClr val="dk1"/>
              </a:solidFill>
            </a:endParaRPr>
          </a:p>
          <a:p>
            <a:pPr indent="0" lvl="0" marL="0" rtl="0" algn="l">
              <a:spcBef>
                <a:spcPts val="1200"/>
              </a:spcBef>
              <a:spcAft>
                <a:spcPts val="0"/>
              </a:spcAft>
              <a:buNone/>
            </a:pPr>
            <a:r>
              <a:rPr lang="en" sz="1500">
                <a:solidFill>
                  <a:schemeClr val="dk1"/>
                </a:solidFill>
              </a:rPr>
              <a:t>Examined feature vs target relationship with </a:t>
            </a:r>
            <a:r>
              <a:rPr lang="en" sz="1500">
                <a:solidFill>
                  <a:schemeClr val="dk1"/>
                </a:solidFill>
              </a:rPr>
              <a:t>scatter plots</a:t>
            </a:r>
            <a:r>
              <a:rPr lang="en" sz="1500">
                <a:solidFill>
                  <a:schemeClr val="dk1"/>
                </a:solidFill>
              </a:rPr>
              <a:t> and boxplots.</a:t>
            </a:r>
            <a:endParaRPr sz="1500">
              <a:solidFill>
                <a:schemeClr val="dk1"/>
              </a:solidFill>
            </a:endParaRPr>
          </a:p>
          <a:p>
            <a:pPr indent="0" lvl="0" marL="0" rtl="0" algn="l">
              <a:spcBef>
                <a:spcPts val="1200"/>
              </a:spcBef>
              <a:spcAft>
                <a:spcPts val="0"/>
              </a:spcAft>
              <a:buNone/>
            </a:pPr>
            <a:r>
              <a:rPr lang="en" sz="1500">
                <a:solidFill>
                  <a:schemeClr val="dk1"/>
                </a:solidFill>
              </a:rPr>
              <a:t>Histograms were mostly ineffective for numerical features due to the high volume of 0s.</a:t>
            </a:r>
            <a:endParaRPr sz="1500">
              <a:solidFill>
                <a:schemeClr val="dk1"/>
              </a:solidFill>
            </a:endParaRPr>
          </a:p>
          <a:p>
            <a:pPr indent="0" lvl="0" marL="0" rtl="0" algn="l">
              <a:spcBef>
                <a:spcPts val="1200"/>
              </a:spcBef>
              <a:spcAft>
                <a:spcPts val="1200"/>
              </a:spcAft>
              <a:buNone/>
            </a:pPr>
            <a:r>
              <a:rPr lang="en" sz="1500">
                <a:solidFill>
                  <a:schemeClr val="dk1"/>
                </a:solidFill>
              </a:rPr>
              <a:t>Dropped columns with no correlation or very little information (For example, 99.9% of Utilities data falls under one category)</a:t>
            </a:r>
            <a:endParaRPr sz="1500">
              <a:solidFill>
                <a:schemeClr val="dk1"/>
              </a:solidFill>
            </a:endParaRPr>
          </a:p>
        </p:txBody>
      </p:sp>
      <p:pic>
        <p:nvPicPr>
          <p:cNvPr id="65" name="Google Shape;65;p14"/>
          <p:cNvPicPr preferRelativeResize="0"/>
          <p:nvPr/>
        </p:nvPicPr>
        <p:blipFill>
          <a:blip r:embed="rId3">
            <a:alphaModFix/>
          </a:blip>
          <a:stretch>
            <a:fillRect/>
          </a:stretch>
        </p:blipFill>
        <p:spPr>
          <a:xfrm>
            <a:off x="4112485" y="0"/>
            <a:ext cx="2598989" cy="1869300"/>
          </a:xfrm>
          <a:prstGeom prst="rect">
            <a:avLst/>
          </a:prstGeom>
          <a:noFill/>
          <a:ln>
            <a:noFill/>
          </a:ln>
        </p:spPr>
      </p:pic>
      <p:pic>
        <p:nvPicPr>
          <p:cNvPr id="66" name="Google Shape;66;p14"/>
          <p:cNvPicPr preferRelativeResize="0"/>
          <p:nvPr/>
        </p:nvPicPr>
        <p:blipFill>
          <a:blip r:embed="rId4">
            <a:alphaModFix/>
          </a:blip>
          <a:stretch>
            <a:fillRect/>
          </a:stretch>
        </p:blipFill>
        <p:spPr>
          <a:xfrm>
            <a:off x="6711475" y="0"/>
            <a:ext cx="2473099" cy="1869300"/>
          </a:xfrm>
          <a:prstGeom prst="rect">
            <a:avLst/>
          </a:prstGeom>
          <a:noFill/>
          <a:ln>
            <a:noFill/>
          </a:ln>
        </p:spPr>
      </p:pic>
      <p:pic>
        <p:nvPicPr>
          <p:cNvPr id="67" name="Google Shape;67;p14"/>
          <p:cNvPicPr preferRelativeResize="0"/>
          <p:nvPr/>
        </p:nvPicPr>
        <p:blipFill>
          <a:blip r:embed="rId5">
            <a:alphaModFix/>
          </a:blip>
          <a:stretch>
            <a:fillRect/>
          </a:stretch>
        </p:blipFill>
        <p:spPr>
          <a:xfrm>
            <a:off x="3597000" y="1869300"/>
            <a:ext cx="5587576" cy="1588878"/>
          </a:xfrm>
          <a:prstGeom prst="rect">
            <a:avLst/>
          </a:prstGeom>
          <a:noFill/>
          <a:ln>
            <a:noFill/>
          </a:ln>
        </p:spPr>
      </p:pic>
      <p:pic>
        <p:nvPicPr>
          <p:cNvPr id="68" name="Google Shape;68;p14"/>
          <p:cNvPicPr preferRelativeResize="0"/>
          <p:nvPr/>
        </p:nvPicPr>
        <p:blipFill>
          <a:blip r:embed="rId6">
            <a:alphaModFix/>
          </a:blip>
          <a:stretch>
            <a:fillRect/>
          </a:stretch>
        </p:blipFill>
        <p:spPr>
          <a:xfrm>
            <a:off x="1514603" y="3458175"/>
            <a:ext cx="7669970" cy="1685325"/>
          </a:xfrm>
          <a:prstGeom prst="rect">
            <a:avLst/>
          </a:prstGeom>
          <a:noFill/>
          <a:ln>
            <a:noFill/>
          </a:ln>
        </p:spPr>
      </p:pic>
      <p:pic>
        <p:nvPicPr>
          <p:cNvPr id="69" name="Google Shape;69;p14"/>
          <p:cNvPicPr preferRelativeResize="0"/>
          <p:nvPr/>
        </p:nvPicPr>
        <p:blipFill>
          <a:blip r:embed="rId7">
            <a:alphaModFix/>
          </a:blip>
          <a:stretch>
            <a:fillRect/>
          </a:stretch>
        </p:blipFill>
        <p:spPr>
          <a:xfrm>
            <a:off x="229775" y="3941837"/>
            <a:ext cx="1284825" cy="71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222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Value Imputation</a:t>
            </a:r>
            <a:endParaRPr/>
          </a:p>
        </p:txBody>
      </p:sp>
      <p:sp>
        <p:nvSpPr>
          <p:cNvPr id="75" name="Google Shape;75;p15"/>
          <p:cNvSpPr txBox="1"/>
          <p:nvPr>
            <p:ph idx="1" type="body"/>
          </p:nvPr>
        </p:nvSpPr>
        <p:spPr>
          <a:xfrm>
            <a:off x="311700" y="862350"/>
            <a:ext cx="5300400" cy="28545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Clr>
                <a:schemeClr val="dk1"/>
              </a:buClr>
              <a:buSzPts val="1500"/>
              <a:buChar char="●"/>
            </a:pPr>
            <a:r>
              <a:rPr lang="en" sz="1500">
                <a:solidFill>
                  <a:schemeClr val="dk1"/>
                </a:solidFill>
              </a:rPr>
              <a:t>For most categorical features, creating a “Missing” label, </a:t>
            </a:r>
            <a:r>
              <a:rPr lang="en" sz="1500">
                <a:solidFill>
                  <a:schemeClr val="dk1"/>
                </a:solidFill>
              </a:rPr>
              <a:t>indicating that property is missing the feature, </a:t>
            </a:r>
            <a:r>
              <a:rPr lang="en" sz="1500">
                <a:solidFill>
                  <a:schemeClr val="dk1"/>
                </a:solidFill>
              </a:rPr>
              <a:t>makes sense because those values are missing not at random (MNAR).</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Features with a few missing values</a:t>
            </a:r>
            <a:r>
              <a:rPr lang="en" sz="1500">
                <a:solidFill>
                  <a:schemeClr val="dk1"/>
                </a:solidFill>
              </a:rPr>
              <a:t> </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We simply dropped the rows.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Features with a lot of missing values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Features such as “LotFrontage”.</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Used median imputation after examining its distribution.</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Mean is heavily influenced by outliers.</a:t>
            </a:r>
            <a:endParaRPr sz="1500">
              <a:solidFill>
                <a:schemeClr val="dk1"/>
              </a:solidFill>
            </a:endParaRPr>
          </a:p>
        </p:txBody>
      </p:sp>
      <p:pic>
        <p:nvPicPr>
          <p:cNvPr id="76" name="Google Shape;76;p15"/>
          <p:cNvPicPr preferRelativeResize="0"/>
          <p:nvPr/>
        </p:nvPicPr>
        <p:blipFill>
          <a:blip r:embed="rId3">
            <a:alphaModFix/>
          </a:blip>
          <a:stretch>
            <a:fillRect/>
          </a:stretch>
        </p:blipFill>
        <p:spPr>
          <a:xfrm>
            <a:off x="5612100" y="123025"/>
            <a:ext cx="3531899" cy="2680842"/>
          </a:xfrm>
          <a:prstGeom prst="rect">
            <a:avLst/>
          </a:prstGeom>
          <a:noFill/>
          <a:ln>
            <a:noFill/>
          </a:ln>
        </p:spPr>
      </p:pic>
      <p:pic>
        <p:nvPicPr>
          <p:cNvPr id="77" name="Google Shape;77;p15"/>
          <p:cNvPicPr preferRelativeResize="0"/>
          <p:nvPr/>
        </p:nvPicPr>
        <p:blipFill>
          <a:blip r:embed="rId4">
            <a:alphaModFix/>
          </a:blip>
          <a:stretch>
            <a:fillRect/>
          </a:stretch>
        </p:blipFill>
        <p:spPr>
          <a:xfrm>
            <a:off x="762300" y="3784225"/>
            <a:ext cx="2333850" cy="1137000"/>
          </a:xfrm>
          <a:prstGeom prst="rect">
            <a:avLst/>
          </a:prstGeom>
          <a:noFill/>
          <a:ln>
            <a:noFill/>
          </a:ln>
        </p:spPr>
      </p:pic>
      <p:pic>
        <p:nvPicPr>
          <p:cNvPr id="78" name="Google Shape;78;p15"/>
          <p:cNvPicPr preferRelativeResize="0"/>
          <p:nvPr/>
        </p:nvPicPr>
        <p:blipFill>
          <a:blip r:embed="rId5">
            <a:alphaModFix/>
          </a:blip>
          <a:stretch>
            <a:fillRect/>
          </a:stretch>
        </p:blipFill>
        <p:spPr>
          <a:xfrm>
            <a:off x="5825006" y="2880075"/>
            <a:ext cx="1547276" cy="21382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Cleaning and Feature Engineering</a:t>
            </a:r>
            <a:endParaRPr/>
          </a:p>
        </p:txBody>
      </p:sp>
      <p:sp>
        <p:nvSpPr>
          <p:cNvPr id="84" name="Google Shape;84;p16"/>
          <p:cNvSpPr txBox="1"/>
          <p:nvPr>
            <p:ph idx="1" type="body"/>
          </p:nvPr>
        </p:nvSpPr>
        <p:spPr>
          <a:xfrm>
            <a:off x="311700" y="1152475"/>
            <a:ext cx="8520600" cy="3664500"/>
          </a:xfrm>
          <a:prstGeom prst="rect">
            <a:avLst/>
          </a:prstGeom>
        </p:spPr>
        <p:txBody>
          <a:bodyPr anchorCtr="0" anchor="t" bIns="91425" lIns="91425" spcFirstLastPara="1" rIns="91425" wrap="square" tIns="91425">
            <a:normAutofit fontScale="62500" lnSpcReduction="10000"/>
          </a:bodyPr>
          <a:lstStyle/>
          <a:p>
            <a:pPr indent="-339725" lvl="0" marL="457200" rtl="0" algn="l">
              <a:spcBef>
                <a:spcPts val="0"/>
              </a:spcBef>
              <a:spcAft>
                <a:spcPts val="0"/>
              </a:spcAft>
              <a:buClr>
                <a:schemeClr val="dk1"/>
              </a:buClr>
              <a:buSzPct val="100000"/>
              <a:buChar char="●"/>
            </a:pPr>
            <a:r>
              <a:rPr lang="en" sz="2800">
                <a:solidFill>
                  <a:schemeClr val="dk1"/>
                </a:solidFill>
              </a:rPr>
              <a:t>Categorical Variable Encoding</a:t>
            </a:r>
            <a:endParaRPr sz="2800">
              <a:solidFill>
                <a:schemeClr val="dk1"/>
              </a:solidFill>
            </a:endParaRPr>
          </a:p>
          <a:p>
            <a:pPr indent="-339725" lvl="1" marL="914400" rtl="0" algn="l">
              <a:spcBef>
                <a:spcPts val="0"/>
              </a:spcBef>
              <a:spcAft>
                <a:spcPts val="0"/>
              </a:spcAft>
              <a:buClr>
                <a:schemeClr val="dk1"/>
              </a:buClr>
              <a:buSzPct val="100000"/>
              <a:buChar char="○"/>
            </a:pPr>
            <a:r>
              <a:rPr lang="en" sz="2800">
                <a:solidFill>
                  <a:schemeClr val="dk1"/>
                </a:solidFill>
              </a:rPr>
              <a:t>Applied </a:t>
            </a:r>
            <a:r>
              <a:rPr lang="en" sz="2800">
                <a:solidFill>
                  <a:schemeClr val="dk1"/>
                </a:solidFill>
                <a:highlight>
                  <a:srgbClr val="FFF2CC"/>
                </a:highlight>
              </a:rPr>
              <a:t>target encoding</a:t>
            </a:r>
            <a:r>
              <a:rPr lang="en" sz="2800">
                <a:solidFill>
                  <a:schemeClr val="dk1"/>
                </a:solidFill>
              </a:rPr>
              <a:t> for high cardinality columns, such as “Neighborhood” and “Exterior1st”.</a:t>
            </a:r>
            <a:endParaRPr sz="2800">
              <a:solidFill>
                <a:schemeClr val="dk1"/>
              </a:solidFill>
            </a:endParaRPr>
          </a:p>
          <a:p>
            <a:pPr indent="-339725" lvl="1" marL="914400" rtl="0" algn="l">
              <a:spcBef>
                <a:spcPts val="0"/>
              </a:spcBef>
              <a:spcAft>
                <a:spcPts val="0"/>
              </a:spcAft>
              <a:buClr>
                <a:schemeClr val="dk1"/>
              </a:buClr>
              <a:buSzPct val="100000"/>
              <a:buChar char="○"/>
            </a:pPr>
            <a:r>
              <a:rPr lang="en" sz="2800">
                <a:solidFill>
                  <a:schemeClr val="dk1"/>
                </a:solidFill>
              </a:rPr>
              <a:t>Applied </a:t>
            </a:r>
            <a:r>
              <a:rPr lang="en" sz="2800">
                <a:solidFill>
                  <a:schemeClr val="dk1"/>
                </a:solidFill>
                <a:highlight>
                  <a:srgbClr val="FFF2CC"/>
                </a:highlight>
              </a:rPr>
              <a:t>ordinal encoding</a:t>
            </a:r>
            <a:r>
              <a:rPr lang="en" sz="2800">
                <a:solidFill>
                  <a:schemeClr val="dk1"/>
                </a:solidFill>
              </a:rPr>
              <a:t> for various categorical columns, such as "LotShape," "ExterQual," and "BsmtQual." For missing values marked as "NA," we encoded them with the value -1.</a:t>
            </a:r>
            <a:endParaRPr sz="2800">
              <a:solidFill>
                <a:schemeClr val="dk1"/>
              </a:solidFill>
            </a:endParaRPr>
          </a:p>
          <a:p>
            <a:pPr indent="-339725" lvl="1" marL="914400" rtl="0" algn="l">
              <a:spcBef>
                <a:spcPts val="0"/>
              </a:spcBef>
              <a:spcAft>
                <a:spcPts val="0"/>
              </a:spcAft>
              <a:buClr>
                <a:schemeClr val="dk1"/>
              </a:buClr>
              <a:buSzPct val="100000"/>
              <a:buChar char="○"/>
            </a:pPr>
            <a:r>
              <a:rPr lang="en" sz="2800">
                <a:solidFill>
                  <a:schemeClr val="dk1"/>
                </a:solidFill>
              </a:rPr>
              <a:t>Applied </a:t>
            </a:r>
            <a:r>
              <a:rPr lang="en" sz="2800">
                <a:solidFill>
                  <a:schemeClr val="dk1"/>
                </a:solidFill>
                <a:highlight>
                  <a:srgbClr val="FFF2CC"/>
                </a:highlight>
              </a:rPr>
              <a:t>one-hot encoding</a:t>
            </a:r>
            <a:r>
              <a:rPr lang="en" sz="2800">
                <a:solidFill>
                  <a:schemeClr val="dk1"/>
                </a:solidFill>
              </a:rPr>
              <a:t> for non-ordinal columns.</a:t>
            </a:r>
            <a:endParaRPr sz="2800">
              <a:solidFill>
                <a:schemeClr val="dk1"/>
              </a:solidFill>
            </a:endParaRPr>
          </a:p>
          <a:p>
            <a:pPr indent="-339725" lvl="1" marL="914400" rtl="0" algn="l">
              <a:spcBef>
                <a:spcPts val="0"/>
              </a:spcBef>
              <a:spcAft>
                <a:spcPts val="0"/>
              </a:spcAft>
              <a:buClr>
                <a:schemeClr val="dk1"/>
              </a:buClr>
              <a:buSzPct val="100000"/>
              <a:buChar char="○"/>
            </a:pPr>
            <a:r>
              <a:rPr lang="en" sz="2800">
                <a:solidFill>
                  <a:schemeClr val="dk1"/>
                </a:solidFill>
              </a:rPr>
              <a:t>Applied </a:t>
            </a:r>
            <a:r>
              <a:rPr lang="en" sz="2800">
                <a:solidFill>
                  <a:schemeClr val="dk1"/>
                </a:solidFill>
                <a:highlight>
                  <a:srgbClr val="FFF2CC"/>
                </a:highlight>
              </a:rPr>
              <a:t>label encoding</a:t>
            </a:r>
            <a:r>
              <a:rPr lang="en" sz="2800">
                <a:solidFill>
                  <a:schemeClr val="dk1"/>
                </a:solidFill>
              </a:rPr>
              <a:t> to a specified list of ordinal columns, including "OverallQual" and "OverallCond."</a:t>
            </a:r>
            <a:endParaRPr sz="2800">
              <a:solidFill>
                <a:schemeClr val="dk1"/>
              </a:solidFill>
            </a:endParaRPr>
          </a:p>
          <a:p>
            <a:pPr indent="-339725" lvl="0" marL="457200" rtl="0" algn="l">
              <a:spcBef>
                <a:spcPts val="0"/>
              </a:spcBef>
              <a:spcAft>
                <a:spcPts val="0"/>
              </a:spcAft>
              <a:buClr>
                <a:schemeClr val="dk1"/>
              </a:buClr>
              <a:buSzPct val="100000"/>
              <a:buChar char="●"/>
            </a:pPr>
            <a:r>
              <a:rPr lang="en" sz="2800">
                <a:solidFill>
                  <a:schemeClr val="dk1"/>
                </a:solidFill>
              </a:rPr>
              <a:t>Data Splitting</a:t>
            </a:r>
            <a:endParaRPr sz="2800">
              <a:solidFill>
                <a:schemeClr val="dk1"/>
              </a:solidFill>
            </a:endParaRPr>
          </a:p>
          <a:p>
            <a:pPr indent="-339725" lvl="1" marL="914400" rtl="0" algn="l">
              <a:spcBef>
                <a:spcPts val="0"/>
              </a:spcBef>
              <a:spcAft>
                <a:spcPts val="0"/>
              </a:spcAft>
              <a:buClr>
                <a:schemeClr val="dk1"/>
              </a:buClr>
              <a:buSzPct val="100000"/>
              <a:buChar char="○"/>
            </a:pPr>
            <a:r>
              <a:rPr lang="en" sz="2800">
                <a:solidFill>
                  <a:schemeClr val="dk1"/>
                </a:solidFill>
              </a:rPr>
              <a:t>Divided the dataset into features (stored in the 'features' variable) and the target variable (in 'target') by dropping the "SalePrice" column.</a:t>
            </a:r>
            <a:endParaRPr sz="2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7"/>
          <p:cNvPicPr preferRelativeResize="0"/>
          <p:nvPr/>
        </p:nvPicPr>
        <p:blipFill>
          <a:blip r:embed="rId3">
            <a:alphaModFix/>
          </a:blip>
          <a:stretch>
            <a:fillRect/>
          </a:stretch>
        </p:blipFill>
        <p:spPr>
          <a:xfrm>
            <a:off x="4559162" y="323100"/>
            <a:ext cx="3964930" cy="3068899"/>
          </a:xfrm>
          <a:prstGeom prst="rect">
            <a:avLst/>
          </a:prstGeom>
          <a:noFill/>
          <a:ln>
            <a:noFill/>
          </a:ln>
        </p:spPr>
      </p:pic>
      <p:pic>
        <p:nvPicPr>
          <p:cNvPr id="90" name="Google Shape;90;p17"/>
          <p:cNvPicPr preferRelativeResize="0"/>
          <p:nvPr/>
        </p:nvPicPr>
        <p:blipFill>
          <a:blip r:embed="rId4">
            <a:alphaModFix/>
          </a:blip>
          <a:stretch>
            <a:fillRect/>
          </a:stretch>
        </p:blipFill>
        <p:spPr>
          <a:xfrm>
            <a:off x="722063" y="132954"/>
            <a:ext cx="3065551" cy="2349772"/>
          </a:xfrm>
          <a:prstGeom prst="rect">
            <a:avLst/>
          </a:prstGeom>
          <a:noFill/>
          <a:ln>
            <a:noFill/>
          </a:ln>
        </p:spPr>
      </p:pic>
      <p:pic>
        <p:nvPicPr>
          <p:cNvPr id="91" name="Google Shape;91;p17"/>
          <p:cNvPicPr preferRelativeResize="0"/>
          <p:nvPr/>
        </p:nvPicPr>
        <p:blipFill>
          <a:blip r:embed="rId5">
            <a:alphaModFix/>
          </a:blip>
          <a:stretch>
            <a:fillRect/>
          </a:stretch>
        </p:blipFill>
        <p:spPr>
          <a:xfrm>
            <a:off x="722074" y="2583349"/>
            <a:ext cx="3065549" cy="2341474"/>
          </a:xfrm>
          <a:prstGeom prst="rect">
            <a:avLst/>
          </a:prstGeom>
          <a:noFill/>
          <a:ln>
            <a:noFill/>
          </a:ln>
        </p:spPr>
      </p:pic>
      <p:sp>
        <p:nvSpPr>
          <p:cNvPr id="92" name="Google Shape;92;p17"/>
          <p:cNvSpPr txBox="1"/>
          <p:nvPr/>
        </p:nvSpPr>
        <p:spPr>
          <a:xfrm>
            <a:off x="4248212" y="3256225"/>
            <a:ext cx="4199700" cy="1668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Char char="●"/>
            </a:pPr>
            <a:r>
              <a:rPr lang="en" sz="1300">
                <a:solidFill>
                  <a:schemeClr val="dk1"/>
                </a:solidFill>
              </a:rPr>
              <a:t>Correlation Matrices</a:t>
            </a:r>
            <a:endParaRPr sz="1300">
              <a:solidFill>
                <a:schemeClr val="dk1"/>
              </a:solidFill>
            </a:endParaRPr>
          </a:p>
          <a:p>
            <a:pPr indent="-285750" lvl="1" marL="914400" rtl="0" algn="l">
              <a:lnSpc>
                <a:spcPct val="115000"/>
              </a:lnSpc>
              <a:spcBef>
                <a:spcPts val="0"/>
              </a:spcBef>
              <a:spcAft>
                <a:spcPts val="0"/>
              </a:spcAft>
              <a:buClr>
                <a:schemeClr val="dk1"/>
              </a:buClr>
              <a:buSzPts val="900"/>
              <a:buChar char="○"/>
            </a:pPr>
            <a:r>
              <a:rPr lang="en" sz="900">
                <a:solidFill>
                  <a:schemeClr val="dk1"/>
                </a:solidFill>
              </a:rPr>
              <a:t>Generated two partial correlation heatmaps for visualization purposes. The first heatmap highlights features associated with property characteristics, while the second focuses on features linked to the property's condition and location.</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lang="en" sz="900">
                <a:solidFill>
                  <a:schemeClr val="dk1"/>
                </a:solidFill>
              </a:rPr>
              <a:t>Constructed a comprehensive correlation heatmap to visualize inter-feature relationships across the entire dataset.</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lang="en" sz="900">
                <a:solidFill>
                  <a:schemeClr val="dk1"/>
                </a:solidFill>
              </a:rPr>
              <a:t>Identified highly correlated features based on a predefined threshold of 0.85.</a:t>
            </a:r>
            <a:endParaRPr sz="900"/>
          </a:p>
        </p:txBody>
      </p:sp>
      <p:sp>
        <p:nvSpPr>
          <p:cNvPr id="93" name="Google Shape;93;p17"/>
          <p:cNvSpPr txBox="1"/>
          <p:nvPr/>
        </p:nvSpPr>
        <p:spPr>
          <a:xfrm>
            <a:off x="10" y="-2"/>
            <a:ext cx="1634400" cy="323100"/>
          </a:xfrm>
          <a:prstGeom prst="rect">
            <a:avLst/>
          </a:prstGeom>
          <a:solidFill>
            <a:srgbClr val="FFF2CC"/>
          </a:solidFill>
          <a:ln cap="flat" cmpd="sng" w="9525">
            <a:solidFill>
              <a:srgbClr val="BF9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rPr>
              <a:t>Partial correlation matrix #1</a:t>
            </a:r>
            <a:endParaRPr sz="900">
              <a:solidFill>
                <a:schemeClr val="dk1"/>
              </a:solidFill>
            </a:endParaRPr>
          </a:p>
        </p:txBody>
      </p:sp>
      <p:sp>
        <p:nvSpPr>
          <p:cNvPr id="94" name="Google Shape;94;p17"/>
          <p:cNvSpPr txBox="1"/>
          <p:nvPr/>
        </p:nvSpPr>
        <p:spPr>
          <a:xfrm>
            <a:off x="5" y="4820407"/>
            <a:ext cx="1634400" cy="323100"/>
          </a:xfrm>
          <a:prstGeom prst="rect">
            <a:avLst/>
          </a:prstGeom>
          <a:solidFill>
            <a:srgbClr val="FFF2CC"/>
          </a:solidFill>
          <a:ln cap="flat" cmpd="sng" w="9525">
            <a:solidFill>
              <a:srgbClr val="BF9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rPr>
              <a:t>Partial correlation matrix #2</a:t>
            </a:r>
            <a:endParaRPr sz="900">
              <a:solidFill>
                <a:schemeClr val="dk1"/>
              </a:solidFill>
            </a:endParaRPr>
          </a:p>
        </p:txBody>
      </p:sp>
      <p:sp>
        <p:nvSpPr>
          <p:cNvPr id="95" name="Google Shape;95;p17"/>
          <p:cNvSpPr txBox="1"/>
          <p:nvPr/>
        </p:nvSpPr>
        <p:spPr>
          <a:xfrm>
            <a:off x="7856400" y="0"/>
            <a:ext cx="1287600" cy="323100"/>
          </a:xfrm>
          <a:prstGeom prst="rect">
            <a:avLst/>
          </a:prstGeom>
          <a:solidFill>
            <a:srgbClr val="FFF2CC"/>
          </a:solidFill>
          <a:ln cap="flat" cmpd="sng" w="9525">
            <a:solidFill>
              <a:srgbClr val="BF9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rPr>
              <a:t>Full</a:t>
            </a:r>
            <a:r>
              <a:rPr lang="en" sz="900">
                <a:solidFill>
                  <a:schemeClr val="dk1"/>
                </a:solidFill>
              </a:rPr>
              <a:t> correlation matrix</a:t>
            </a:r>
            <a:endParaRPr sz="9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Cleaning and Sampling</a:t>
            </a:r>
            <a:endParaRPr/>
          </a:p>
        </p:txBody>
      </p:sp>
      <p:sp>
        <p:nvSpPr>
          <p:cNvPr id="101" name="Google Shape;10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Data Splitting for Model Training</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Split the data into training, validation, and test sets, following a 60/20/20 distribution.</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Feature Scaling</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Applied standard scaling using the 'StandardScaler' to ensure that all features have a mean of 0 and a standard deviation of 1.</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Bias Term Inclusion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Added a column of ones to the feature matrices to account for the bias term in linear regression models.</a:t>
            </a:r>
            <a:endParaRPr>
              <a:solidFill>
                <a:schemeClr val="dk1"/>
              </a:solidFill>
            </a:endParaRPr>
          </a:p>
        </p:txBody>
      </p:sp>
      <p:sp>
        <p:nvSpPr>
          <p:cNvPr id="102" name="Google Shape;102;p18"/>
          <p:cNvSpPr txBox="1"/>
          <p:nvPr/>
        </p:nvSpPr>
        <p:spPr>
          <a:xfrm>
            <a:off x="989100" y="1855750"/>
            <a:ext cx="7272600" cy="4932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850">
                <a:solidFill>
                  <a:schemeClr val="dk1"/>
                </a:solidFill>
                <a:latin typeface="Courier New"/>
                <a:ea typeface="Courier New"/>
                <a:cs typeface="Courier New"/>
                <a:sym typeface="Courier New"/>
              </a:rPr>
              <a:t>X_train, X_temp, y_train, y_temp = train_test_split(features, y, test_size=</a:t>
            </a:r>
            <a:r>
              <a:rPr b="1" lang="en" sz="850">
                <a:solidFill>
                  <a:srgbClr val="116644"/>
                </a:solidFill>
                <a:latin typeface="Courier New"/>
                <a:ea typeface="Courier New"/>
                <a:cs typeface="Courier New"/>
                <a:sym typeface="Courier New"/>
              </a:rPr>
              <a:t>0.4</a:t>
            </a:r>
            <a:r>
              <a:rPr b="1" lang="en" sz="850">
                <a:solidFill>
                  <a:schemeClr val="dk1"/>
                </a:solidFill>
                <a:latin typeface="Courier New"/>
                <a:ea typeface="Courier New"/>
                <a:cs typeface="Courier New"/>
                <a:sym typeface="Courier New"/>
              </a:rPr>
              <a:t>, random_state=</a:t>
            </a:r>
            <a:r>
              <a:rPr b="1" lang="en" sz="850">
                <a:solidFill>
                  <a:srgbClr val="116644"/>
                </a:solidFill>
                <a:latin typeface="Courier New"/>
                <a:ea typeface="Courier New"/>
                <a:cs typeface="Courier New"/>
                <a:sym typeface="Courier New"/>
              </a:rPr>
              <a:t>42</a:t>
            </a:r>
            <a:r>
              <a:rPr b="1" lang="en" sz="850">
                <a:solidFill>
                  <a:schemeClr val="dk1"/>
                </a:solidFill>
                <a:latin typeface="Courier New"/>
                <a:ea typeface="Courier New"/>
                <a:cs typeface="Courier New"/>
                <a:sym typeface="Courier New"/>
              </a:rPr>
              <a:t>) </a:t>
            </a:r>
            <a:r>
              <a:rPr b="1" lang="en" sz="850">
                <a:solidFill>
                  <a:srgbClr val="008000"/>
                </a:solidFill>
                <a:latin typeface="Courier New"/>
                <a:ea typeface="Courier New"/>
                <a:cs typeface="Courier New"/>
                <a:sym typeface="Courier New"/>
              </a:rPr>
              <a:t># 60/20/20</a:t>
            </a:r>
            <a:endParaRPr b="1" sz="8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850">
                <a:solidFill>
                  <a:schemeClr val="dk1"/>
                </a:solidFill>
                <a:latin typeface="Courier New"/>
                <a:ea typeface="Courier New"/>
                <a:cs typeface="Courier New"/>
                <a:sym typeface="Courier New"/>
              </a:rPr>
              <a:t>X_valid, X_test, y_valid, y_test = train_test_split(X_temp, y_temp, test_size=</a:t>
            </a:r>
            <a:r>
              <a:rPr b="1" lang="en" sz="850">
                <a:solidFill>
                  <a:srgbClr val="116644"/>
                </a:solidFill>
                <a:latin typeface="Courier New"/>
                <a:ea typeface="Courier New"/>
                <a:cs typeface="Courier New"/>
                <a:sym typeface="Courier New"/>
              </a:rPr>
              <a:t>0.5</a:t>
            </a:r>
            <a:r>
              <a:rPr b="1" lang="en" sz="850">
                <a:solidFill>
                  <a:schemeClr val="dk1"/>
                </a:solidFill>
                <a:latin typeface="Courier New"/>
                <a:ea typeface="Courier New"/>
                <a:cs typeface="Courier New"/>
                <a:sym typeface="Courier New"/>
              </a:rPr>
              <a:t>, random_state=</a:t>
            </a:r>
            <a:r>
              <a:rPr b="1" lang="en" sz="850">
                <a:solidFill>
                  <a:srgbClr val="116644"/>
                </a:solidFill>
                <a:latin typeface="Courier New"/>
                <a:ea typeface="Courier New"/>
                <a:cs typeface="Courier New"/>
                <a:sym typeface="Courier New"/>
              </a:rPr>
              <a:t>42</a:t>
            </a:r>
            <a:r>
              <a:rPr b="1" lang="en" sz="850">
                <a:solidFill>
                  <a:schemeClr val="dk1"/>
                </a:solidFill>
                <a:latin typeface="Courier New"/>
                <a:ea typeface="Courier New"/>
                <a:cs typeface="Courier New"/>
                <a:sym typeface="Courier New"/>
              </a:rPr>
              <a:t>)</a:t>
            </a:r>
            <a:endParaRPr b="1" sz="850">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150688" y="46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Implementation</a:t>
            </a:r>
            <a:endParaRPr/>
          </a:p>
        </p:txBody>
      </p:sp>
      <p:sp>
        <p:nvSpPr>
          <p:cNvPr id="108" name="Google Shape;108;p19"/>
          <p:cNvSpPr txBox="1"/>
          <p:nvPr>
            <p:ph idx="1" type="body"/>
          </p:nvPr>
        </p:nvSpPr>
        <p:spPr>
          <a:xfrm>
            <a:off x="150700" y="559300"/>
            <a:ext cx="8814300" cy="447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In order to accurately forecast the final selling price of each house, we decided to implement the </a:t>
            </a:r>
            <a:r>
              <a:rPr lang="en" sz="1600">
                <a:solidFill>
                  <a:schemeClr val="dk1"/>
                </a:solidFill>
              </a:rPr>
              <a:t>following 6 ML models, and each model has its own </a:t>
            </a:r>
            <a:r>
              <a:rPr lang="en" sz="1600">
                <a:solidFill>
                  <a:srgbClr val="0C58D3"/>
                </a:solidFill>
              </a:rPr>
              <a:t>pros</a:t>
            </a:r>
            <a:r>
              <a:rPr lang="en" sz="1600">
                <a:solidFill>
                  <a:schemeClr val="dk1"/>
                </a:solidFill>
              </a:rPr>
              <a:t> and </a:t>
            </a:r>
            <a:r>
              <a:rPr lang="en" sz="1600">
                <a:solidFill>
                  <a:srgbClr val="A72A1E"/>
                </a:solidFill>
              </a:rPr>
              <a:t>cons</a:t>
            </a:r>
            <a:r>
              <a:rPr lang="en" sz="1600">
                <a:solidFill>
                  <a:schemeClr val="dk1"/>
                </a:solidFill>
              </a:rPr>
              <a:t>. </a:t>
            </a:r>
            <a:endParaRPr sz="1600">
              <a:solidFill>
                <a:schemeClr val="dk1"/>
              </a:solidFill>
            </a:endParaRPr>
          </a:p>
          <a:p>
            <a:pPr indent="0" lvl="0" marL="0" rtl="0" algn="l">
              <a:spcBef>
                <a:spcPts val="1200"/>
              </a:spcBef>
              <a:spcAft>
                <a:spcPts val="1200"/>
              </a:spcAft>
              <a:buNone/>
            </a:pPr>
            <a:r>
              <a:t/>
            </a:r>
            <a:endParaRPr>
              <a:solidFill>
                <a:schemeClr val="dk1"/>
              </a:solidFill>
            </a:endParaRPr>
          </a:p>
        </p:txBody>
      </p:sp>
      <p:grpSp>
        <p:nvGrpSpPr>
          <p:cNvPr id="109" name="Google Shape;109;p19"/>
          <p:cNvGrpSpPr/>
          <p:nvPr/>
        </p:nvGrpSpPr>
        <p:grpSpPr>
          <a:xfrm>
            <a:off x="232525" y="3689464"/>
            <a:ext cx="8304226" cy="572715"/>
            <a:chOff x="1593000" y="2322568"/>
            <a:chExt cx="5957975" cy="643500"/>
          </a:xfrm>
        </p:grpSpPr>
        <p:sp>
          <p:nvSpPr>
            <p:cNvPr id="110" name="Google Shape;110;p1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XGBoost</a:t>
              </a:r>
              <a:endParaRPr sz="1000">
                <a:solidFill>
                  <a:srgbClr val="FFFFFF"/>
                </a:solidFill>
                <a:latin typeface="Roboto"/>
                <a:ea typeface="Roboto"/>
                <a:cs typeface="Roboto"/>
                <a:sym typeface="Roboto"/>
              </a:endParaRPr>
            </a:p>
          </p:txBody>
        </p:sp>
        <p:sp>
          <p:nvSpPr>
            <p:cNvPr id="114" name="Google Shape;114;p19"/>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1593000" y="2322575"/>
              <a:ext cx="690000" cy="642600"/>
            </a:xfrm>
            <a:prstGeom prst="rect">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05</a:t>
              </a:r>
              <a:endParaRPr sz="2600">
                <a:solidFill>
                  <a:srgbClr val="FFFFFF"/>
                </a:solidFill>
                <a:latin typeface="Roboto Thin"/>
                <a:ea typeface="Roboto Thin"/>
                <a:cs typeface="Roboto Thin"/>
                <a:sym typeface="Roboto Thin"/>
              </a:endParaRPr>
            </a:p>
          </p:txBody>
        </p:sp>
        <p:sp>
          <p:nvSpPr>
            <p:cNvPr id="116" name="Google Shape;116;p19"/>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0C58D3"/>
                </a:buClr>
                <a:buSzPts val="800"/>
                <a:buFont typeface="Roboto"/>
                <a:buChar char="●"/>
              </a:pPr>
              <a:r>
                <a:rPr lang="en" sz="800">
                  <a:solidFill>
                    <a:srgbClr val="0C58D3"/>
                  </a:solidFill>
                  <a:latin typeface="Roboto"/>
                  <a:ea typeface="Roboto"/>
                  <a:cs typeface="Roboto"/>
                  <a:sym typeface="Roboto"/>
                </a:rPr>
                <a:t>High predictive power (often </a:t>
              </a:r>
              <a:r>
                <a:rPr lang="en" sz="800">
                  <a:solidFill>
                    <a:srgbClr val="0C58D3"/>
                  </a:solidFill>
                  <a:latin typeface="Roboto"/>
                  <a:ea typeface="Roboto"/>
                  <a:cs typeface="Roboto"/>
                  <a:sym typeface="Roboto"/>
                </a:rPr>
                <a:t>performs well in various Kaggle Competitions)</a:t>
              </a:r>
              <a:endParaRPr sz="800">
                <a:solidFill>
                  <a:srgbClr val="0C58D3"/>
                </a:solidFill>
                <a:latin typeface="Roboto"/>
                <a:ea typeface="Roboto"/>
                <a:cs typeface="Roboto"/>
                <a:sym typeface="Roboto"/>
              </a:endParaRPr>
            </a:p>
            <a:p>
              <a:pPr indent="-279400" lvl="0" marL="457200" rtl="0" algn="l">
                <a:lnSpc>
                  <a:spcPct val="115000"/>
                </a:lnSpc>
                <a:spcBef>
                  <a:spcPts val="0"/>
                </a:spcBef>
                <a:spcAft>
                  <a:spcPts val="0"/>
                </a:spcAft>
                <a:buClr>
                  <a:srgbClr val="0C58D3"/>
                </a:buClr>
                <a:buSzPts val="800"/>
                <a:buFont typeface="Roboto"/>
                <a:buChar char="●"/>
              </a:pPr>
              <a:r>
                <a:rPr lang="en" sz="800">
                  <a:solidFill>
                    <a:srgbClr val="0C58D3"/>
                  </a:solidFill>
                  <a:latin typeface="Roboto"/>
                  <a:ea typeface="Roboto"/>
                  <a:cs typeface="Roboto"/>
                  <a:sym typeface="Roboto"/>
                </a:rPr>
                <a:t>Supports GPU training, sparse data &amp; missing values</a:t>
              </a:r>
              <a:endParaRPr sz="800">
                <a:solidFill>
                  <a:srgbClr val="0C58D3"/>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Complex, many hyperparameters</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Does not support categorical variables natively</a:t>
              </a:r>
              <a:endParaRPr sz="800">
                <a:solidFill>
                  <a:srgbClr val="A72A1E"/>
                </a:solidFill>
                <a:latin typeface="Roboto"/>
                <a:ea typeface="Roboto"/>
                <a:cs typeface="Roboto"/>
                <a:sym typeface="Roboto"/>
              </a:endParaRPr>
            </a:p>
          </p:txBody>
        </p:sp>
      </p:grpSp>
      <p:grpSp>
        <p:nvGrpSpPr>
          <p:cNvPr id="117" name="Google Shape;117;p19"/>
          <p:cNvGrpSpPr/>
          <p:nvPr/>
        </p:nvGrpSpPr>
        <p:grpSpPr>
          <a:xfrm>
            <a:off x="232525" y="3047425"/>
            <a:ext cx="8304226" cy="643500"/>
            <a:chOff x="1593000" y="2322568"/>
            <a:chExt cx="5957975" cy="643500"/>
          </a:xfrm>
        </p:grpSpPr>
        <p:sp>
          <p:nvSpPr>
            <p:cNvPr id="118" name="Google Shape;118;p1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Elastic Net</a:t>
              </a:r>
              <a:r>
                <a:rPr lang="en" sz="1000">
                  <a:solidFill>
                    <a:srgbClr val="FFFFFF"/>
                  </a:solidFill>
                  <a:latin typeface="Roboto Medium"/>
                  <a:ea typeface="Roboto Medium"/>
                  <a:cs typeface="Roboto Medium"/>
                  <a:sym typeface="Roboto Medium"/>
                </a:rPr>
                <a:t> Regression</a:t>
              </a:r>
              <a:endParaRPr sz="1000">
                <a:solidFill>
                  <a:srgbClr val="FFFFFF"/>
                </a:solidFill>
                <a:latin typeface="Roboto"/>
                <a:ea typeface="Roboto"/>
                <a:cs typeface="Roboto"/>
                <a:sym typeface="Roboto"/>
              </a:endParaRPr>
            </a:p>
          </p:txBody>
        </p:sp>
        <p:sp>
          <p:nvSpPr>
            <p:cNvPr id="122" name="Google Shape;122;p19"/>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a:off x="1593000" y="2322575"/>
              <a:ext cx="690000" cy="642600"/>
            </a:xfrm>
            <a:prstGeom prst="rect">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124" name="Google Shape;124;p19"/>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0C58D3"/>
                </a:buClr>
                <a:buSzPts val="800"/>
                <a:buFont typeface="Roboto"/>
                <a:buChar char="●"/>
              </a:pPr>
              <a:r>
                <a:rPr lang="en" sz="800">
                  <a:solidFill>
                    <a:srgbClr val="0C58D3"/>
                  </a:solidFill>
                  <a:latin typeface="Roboto"/>
                  <a:ea typeface="Roboto"/>
                  <a:cs typeface="Roboto"/>
                  <a:sym typeface="Roboto"/>
                </a:rPr>
                <a:t>Balances between Ridge and Lasso</a:t>
              </a:r>
              <a:endParaRPr sz="800">
                <a:solidFill>
                  <a:srgbClr val="0C58D3"/>
                </a:solidFill>
                <a:latin typeface="Roboto"/>
                <a:ea typeface="Roboto"/>
                <a:cs typeface="Roboto"/>
                <a:sym typeface="Roboto"/>
              </a:endParaRPr>
            </a:p>
            <a:p>
              <a:pPr indent="-279400" lvl="0" marL="457200" rtl="0" algn="l">
                <a:lnSpc>
                  <a:spcPct val="115000"/>
                </a:lnSpc>
                <a:spcBef>
                  <a:spcPts val="0"/>
                </a:spcBef>
                <a:spcAft>
                  <a:spcPts val="0"/>
                </a:spcAft>
                <a:buClr>
                  <a:srgbClr val="0C58D3"/>
                </a:buClr>
                <a:buSzPts val="800"/>
                <a:buFont typeface="Roboto"/>
                <a:buChar char="●"/>
              </a:pPr>
              <a:r>
                <a:rPr lang="en" sz="800">
                  <a:solidFill>
                    <a:srgbClr val="0C58D3"/>
                  </a:solidFill>
                  <a:latin typeface="Roboto"/>
                  <a:ea typeface="Roboto"/>
                  <a:cs typeface="Roboto"/>
                  <a:sym typeface="Roboto"/>
                </a:rPr>
                <a:t>Robust to various data scenarios</a:t>
              </a:r>
              <a:endParaRPr sz="800">
                <a:solidFill>
                  <a:srgbClr val="0C58D3"/>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Computationally more intensive</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Can be overkill for simple problems</a:t>
              </a:r>
              <a:endParaRPr sz="800">
                <a:solidFill>
                  <a:srgbClr val="A72A1E"/>
                </a:solidFill>
                <a:latin typeface="Roboto"/>
                <a:ea typeface="Roboto"/>
                <a:cs typeface="Roboto"/>
                <a:sym typeface="Roboto"/>
              </a:endParaRPr>
            </a:p>
          </p:txBody>
        </p:sp>
      </p:grpSp>
      <p:grpSp>
        <p:nvGrpSpPr>
          <p:cNvPr id="125" name="Google Shape;125;p19"/>
          <p:cNvGrpSpPr/>
          <p:nvPr/>
        </p:nvGrpSpPr>
        <p:grpSpPr>
          <a:xfrm>
            <a:off x="232525" y="2474703"/>
            <a:ext cx="8304226" cy="572715"/>
            <a:chOff x="1593000" y="2322568"/>
            <a:chExt cx="5957975" cy="643500"/>
          </a:xfrm>
        </p:grpSpPr>
        <p:sp>
          <p:nvSpPr>
            <p:cNvPr id="126" name="Google Shape;126;p1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Lasso Regression (L1 Regularization)</a:t>
              </a:r>
              <a:endParaRPr sz="1000">
                <a:solidFill>
                  <a:srgbClr val="FFFFFF"/>
                </a:solidFill>
                <a:latin typeface="Roboto"/>
                <a:ea typeface="Roboto"/>
                <a:cs typeface="Roboto"/>
                <a:sym typeface="Roboto"/>
              </a:endParaRPr>
            </a:p>
          </p:txBody>
        </p:sp>
        <p:sp>
          <p:nvSpPr>
            <p:cNvPr id="130" name="Google Shape;130;p19"/>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a:off x="1593000" y="2322575"/>
              <a:ext cx="690000" cy="642600"/>
            </a:xfrm>
            <a:prstGeom prst="rect">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32" name="Google Shape;132;p19"/>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0C58D3"/>
                </a:buClr>
                <a:buSzPts val="800"/>
                <a:buFont typeface="Roboto"/>
                <a:buChar char="●"/>
              </a:pPr>
              <a:r>
                <a:rPr lang="en" sz="800">
                  <a:solidFill>
                    <a:srgbClr val="0C58D3"/>
                  </a:solidFill>
                  <a:latin typeface="Roboto"/>
                  <a:ea typeface="Roboto"/>
                  <a:cs typeface="Roboto"/>
                  <a:sym typeface="Roboto"/>
                </a:rPr>
                <a:t>Reduces overfitting through L2 regularization</a:t>
              </a:r>
              <a:endParaRPr sz="800">
                <a:solidFill>
                  <a:srgbClr val="0C58D3"/>
                </a:solidFill>
                <a:latin typeface="Roboto"/>
                <a:ea typeface="Roboto"/>
                <a:cs typeface="Roboto"/>
                <a:sym typeface="Roboto"/>
              </a:endParaRPr>
            </a:p>
            <a:p>
              <a:pPr indent="-279400" lvl="0" marL="457200" rtl="0" algn="l">
                <a:lnSpc>
                  <a:spcPct val="115000"/>
                </a:lnSpc>
                <a:spcBef>
                  <a:spcPts val="0"/>
                </a:spcBef>
                <a:spcAft>
                  <a:spcPts val="0"/>
                </a:spcAft>
                <a:buClr>
                  <a:srgbClr val="0C58D3"/>
                </a:buClr>
                <a:buSzPts val="800"/>
                <a:buFont typeface="Roboto"/>
                <a:buChar char="●"/>
              </a:pPr>
              <a:r>
                <a:rPr lang="en" sz="800">
                  <a:solidFill>
                    <a:srgbClr val="0C58D3"/>
                  </a:solidFill>
                  <a:latin typeface="Roboto"/>
                  <a:ea typeface="Roboto"/>
                  <a:cs typeface="Roboto"/>
                  <a:sym typeface="Roboto"/>
                </a:rPr>
                <a:t>Performs feature selection</a:t>
              </a:r>
              <a:endParaRPr sz="800">
                <a:solidFill>
                  <a:srgbClr val="0C58D3"/>
                </a:solidFill>
                <a:latin typeface="Roboto"/>
                <a:ea typeface="Roboto"/>
                <a:cs typeface="Roboto"/>
                <a:sym typeface="Roboto"/>
              </a:endParaRPr>
            </a:p>
            <a:p>
              <a:pPr indent="-279400" lvl="0" marL="457200" marR="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Can underperform with complex relationships</a:t>
              </a:r>
              <a:endParaRPr sz="800">
                <a:solidFill>
                  <a:srgbClr val="A72A1E"/>
                </a:solidFill>
                <a:latin typeface="Roboto"/>
                <a:ea typeface="Roboto"/>
                <a:cs typeface="Roboto"/>
                <a:sym typeface="Roboto"/>
              </a:endParaRPr>
            </a:p>
            <a:p>
              <a:pPr indent="-279400" lvl="0" marL="457200" marR="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May exclude useful features with high levels of regularization</a:t>
              </a:r>
              <a:endParaRPr sz="800">
                <a:solidFill>
                  <a:srgbClr val="A72A1E"/>
                </a:solidFill>
                <a:latin typeface="Roboto"/>
                <a:ea typeface="Roboto"/>
                <a:cs typeface="Roboto"/>
                <a:sym typeface="Roboto"/>
              </a:endParaRPr>
            </a:p>
          </p:txBody>
        </p:sp>
      </p:grpSp>
      <p:grpSp>
        <p:nvGrpSpPr>
          <p:cNvPr id="133" name="Google Shape;133;p19"/>
          <p:cNvGrpSpPr/>
          <p:nvPr/>
        </p:nvGrpSpPr>
        <p:grpSpPr>
          <a:xfrm>
            <a:off x="232525" y="1832650"/>
            <a:ext cx="8304226" cy="643500"/>
            <a:chOff x="1593000" y="2322568"/>
            <a:chExt cx="5957975" cy="643500"/>
          </a:xfrm>
        </p:grpSpPr>
        <p:sp>
          <p:nvSpPr>
            <p:cNvPr id="134" name="Google Shape;134;p1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Ridge Regression (L2 Regularization)</a:t>
              </a:r>
              <a:endParaRPr sz="1000">
                <a:solidFill>
                  <a:srgbClr val="FFFFFF"/>
                </a:solidFill>
                <a:latin typeface="Roboto"/>
                <a:ea typeface="Roboto"/>
                <a:cs typeface="Roboto"/>
                <a:sym typeface="Roboto"/>
              </a:endParaRPr>
            </a:p>
          </p:txBody>
        </p:sp>
        <p:sp>
          <p:nvSpPr>
            <p:cNvPr id="138" name="Google Shape;138;p19"/>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a:off x="1593000" y="2322575"/>
              <a:ext cx="690000" cy="642600"/>
            </a:xfrm>
            <a:prstGeom prst="rect">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40" name="Google Shape;140;p19"/>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0C58D3"/>
                </a:buClr>
                <a:buSzPts val="800"/>
                <a:buFont typeface="Roboto"/>
                <a:buChar char="●"/>
              </a:pPr>
              <a:r>
                <a:rPr lang="en" sz="800">
                  <a:solidFill>
                    <a:srgbClr val="0C58D3"/>
                  </a:solidFill>
                  <a:latin typeface="Roboto"/>
                  <a:ea typeface="Roboto"/>
                  <a:cs typeface="Roboto"/>
                  <a:sym typeface="Roboto"/>
                </a:rPr>
                <a:t>Reduces overfitting through L2 regularization</a:t>
              </a:r>
              <a:endParaRPr sz="800">
                <a:solidFill>
                  <a:srgbClr val="0C58D3"/>
                </a:solidFill>
                <a:latin typeface="Roboto"/>
                <a:ea typeface="Roboto"/>
                <a:cs typeface="Roboto"/>
                <a:sym typeface="Roboto"/>
              </a:endParaRPr>
            </a:p>
            <a:p>
              <a:pPr indent="-279400" lvl="0" marL="457200" rtl="0" algn="l">
                <a:lnSpc>
                  <a:spcPct val="115000"/>
                </a:lnSpc>
                <a:spcBef>
                  <a:spcPts val="0"/>
                </a:spcBef>
                <a:spcAft>
                  <a:spcPts val="0"/>
                </a:spcAft>
                <a:buClr>
                  <a:srgbClr val="0C58D3"/>
                </a:buClr>
                <a:buSzPts val="800"/>
                <a:buFont typeface="Roboto"/>
                <a:buChar char="●"/>
              </a:pPr>
              <a:r>
                <a:rPr lang="en" sz="800">
                  <a:solidFill>
                    <a:srgbClr val="0C58D3"/>
                  </a:solidFill>
                  <a:latin typeface="Roboto"/>
                  <a:ea typeface="Roboto"/>
                  <a:cs typeface="Roboto"/>
                  <a:sym typeface="Roboto"/>
                </a:rPr>
                <a:t>Handles multicollinearity well</a:t>
              </a:r>
              <a:endParaRPr sz="800">
                <a:solidFill>
                  <a:srgbClr val="0C58D3"/>
                </a:solidFill>
                <a:latin typeface="Roboto"/>
                <a:ea typeface="Roboto"/>
                <a:cs typeface="Roboto"/>
                <a:sym typeface="Roboto"/>
              </a:endParaRPr>
            </a:p>
            <a:p>
              <a:pPr indent="-279400" lvl="0" marL="457200" marR="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Biased estimates with high regularization</a:t>
              </a:r>
              <a:endParaRPr sz="800">
                <a:solidFill>
                  <a:srgbClr val="A72A1E"/>
                </a:solidFill>
                <a:latin typeface="Roboto"/>
                <a:ea typeface="Roboto"/>
                <a:cs typeface="Roboto"/>
                <a:sym typeface="Roboto"/>
              </a:endParaRPr>
            </a:p>
            <a:p>
              <a:pPr indent="-279400" lvl="0" marL="457200" marR="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Hyperparameter tuning needed</a:t>
              </a:r>
              <a:endParaRPr sz="800">
                <a:solidFill>
                  <a:srgbClr val="A72A1E"/>
                </a:solidFill>
                <a:latin typeface="Roboto"/>
                <a:ea typeface="Roboto"/>
                <a:cs typeface="Roboto"/>
                <a:sym typeface="Roboto"/>
              </a:endParaRPr>
            </a:p>
          </p:txBody>
        </p:sp>
      </p:grpSp>
      <p:grpSp>
        <p:nvGrpSpPr>
          <p:cNvPr id="141" name="Google Shape;141;p19"/>
          <p:cNvGrpSpPr/>
          <p:nvPr/>
        </p:nvGrpSpPr>
        <p:grpSpPr>
          <a:xfrm>
            <a:off x="232515" y="1189150"/>
            <a:ext cx="8304226" cy="643500"/>
            <a:chOff x="1593000" y="2322568"/>
            <a:chExt cx="5957975" cy="643500"/>
          </a:xfrm>
        </p:grpSpPr>
        <p:sp>
          <p:nvSpPr>
            <p:cNvPr id="142" name="Google Shape;142;p1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Linear Regression Model</a:t>
              </a:r>
              <a:endParaRPr sz="1000">
                <a:solidFill>
                  <a:srgbClr val="FFFFFF"/>
                </a:solidFill>
                <a:latin typeface="Roboto"/>
                <a:ea typeface="Roboto"/>
                <a:cs typeface="Roboto"/>
                <a:sym typeface="Roboto"/>
              </a:endParaRPr>
            </a:p>
          </p:txBody>
        </p:sp>
        <p:sp>
          <p:nvSpPr>
            <p:cNvPr id="146" name="Google Shape;146;p19"/>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p:nvPr/>
          </p:nvSpPr>
          <p:spPr>
            <a:xfrm>
              <a:off x="1593000" y="2322575"/>
              <a:ext cx="690000" cy="642600"/>
            </a:xfrm>
            <a:prstGeom prst="rect">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48" name="Google Shape;148;p19"/>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0C58D3"/>
                </a:buClr>
                <a:buSzPts val="800"/>
                <a:buFont typeface="Roboto"/>
                <a:buChar char="●"/>
              </a:pPr>
              <a:r>
                <a:rPr lang="en" sz="800">
                  <a:solidFill>
                    <a:srgbClr val="0C58D3"/>
                  </a:solidFill>
                  <a:latin typeface="Roboto"/>
                  <a:ea typeface="Roboto"/>
                  <a:cs typeface="Roboto"/>
                  <a:sym typeface="Roboto"/>
                </a:rPr>
                <a:t>Simple baseline model</a:t>
              </a:r>
              <a:endParaRPr sz="800">
                <a:solidFill>
                  <a:srgbClr val="0C58D3"/>
                </a:solidFill>
                <a:latin typeface="Roboto"/>
                <a:ea typeface="Roboto"/>
                <a:cs typeface="Roboto"/>
                <a:sym typeface="Roboto"/>
              </a:endParaRPr>
            </a:p>
            <a:p>
              <a:pPr indent="-279400" lvl="0" marL="457200" rtl="0" algn="l">
                <a:lnSpc>
                  <a:spcPct val="115000"/>
                </a:lnSpc>
                <a:spcBef>
                  <a:spcPts val="0"/>
                </a:spcBef>
                <a:spcAft>
                  <a:spcPts val="0"/>
                </a:spcAft>
                <a:buClr>
                  <a:srgbClr val="0C58D3"/>
                </a:buClr>
                <a:buSzPts val="800"/>
                <a:buFont typeface="Roboto"/>
                <a:buChar char="●"/>
              </a:pPr>
              <a:r>
                <a:rPr lang="en" sz="800">
                  <a:solidFill>
                    <a:srgbClr val="0C58D3"/>
                  </a:solidFill>
                  <a:latin typeface="Roboto"/>
                  <a:ea typeface="Roboto"/>
                  <a:cs typeface="Roboto"/>
                  <a:sym typeface="Roboto"/>
                </a:rPr>
                <a:t>Quick to train and predict</a:t>
              </a:r>
              <a:endParaRPr sz="800">
                <a:solidFill>
                  <a:srgbClr val="0C58D3"/>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Can overfit with many features</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Assumes linear relationships</a:t>
              </a:r>
              <a:endParaRPr sz="800">
                <a:solidFill>
                  <a:srgbClr val="A72A1E"/>
                </a:solidFill>
                <a:latin typeface="Roboto"/>
                <a:ea typeface="Roboto"/>
                <a:cs typeface="Roboto"/>
                <a:sym typeface="Roboto"/>
              </a:endParaRPr>
            </a:p>
          </p:txBody>
        </p:sp>
      </p:grpSp>
      <p:grpSp>
        <p:nvGrpSpPr>
          <p:cNvPr id="149" name="Google Shape;149;p19"/>
          <p:cNvGrpSpPr/>
          <p:nvPr/>
        </p:nvGrpSpPr>
        <p:grpSpPr>
          <a:xfrm>
            <a:off x="232525" y="4262205"/>
            <a:ext cx="8304226" cy="572715"/>
            <a:chOff x="1593000" y="2322568"/>
            <a:chExt cx="5957975" cy="643500"/>
          </a:xfrm>
        </p:grpSpPr>
        <p:sp>
          <p:nvSpPr>
            <p:cNvPr id="150" name="Google Shape;150;p1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CatBoost</a:t>
              </a:r>
              <a:endParaRPr sz="1000">
                <a:solidFill>
                  <a:srgbClr val="FFFFFF"/>
                </a:solidFill>
                <a:latin typeface="Roboto"/>
                <a:ea typeface="Roboto"/>
                <a:cs typeface="Roboto"/>
                <a:sym typeface="Roboto"/>
              </a:endParaRPr>
            </a:p>
          </p:txBody>
        </p:sp>
        <p:sp>
          <p:nvSpPr>
            <p:cNvPr id="154" name="Google Shape;154;p19"/>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p:nvPr/>
          </p:nvSpPr>
          <p:spPr>
            <a:xfrm>
              <a:off x="1593000" y="2322575"/>
              <a:ext cx="690000" cy="642600"/>
            </a:xfrm>
            <a:prstGeom prst="rect">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06</a:t>
              </a:r>
              <a:endParaRPr sz="2600">
                <a:solidFill>
                  <a:srgbClr val="FFFFFF"/>
                </a:solidFill>
                <a:latin typeface="Roboto Thin"/>
                <a:ea typeface="Roboto Thin"/>
                <a:cs typeface="Roboto Thin"/>
                <a:sym typeface="Roboto Thin"/>
              </a:endParaRPr>
            </a:p>
          </p:txBody>
        </p:sp>
        <p:sp>
          <p:nvSpPr>
            <p:cNvPr id="156" name="Google Shape;156;p19"/>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0C58D3"/>
                </a:buClr>
                <a:buSzPts val="800"/>
                <a:buFont typeface="Roboto"/>
                <a:buChar char="●"/>
              </a:pPr>
              <a:r>
                <a:rPr lang="en" sz="800">
                  <a:solidFill>
                    <a:srgbClr val="0C58D3"/>
                  </a:solidFill>
                  <a:latin typeface="Roboto"/>
                  <a:ea typeface="Roboto"/>
                  <a:cs typeface="Roboto"/>
                  <a:sym typeface="Roboto"/>
                </a:rPr>
                <a:t>Optimized for categorical features</a:t>
              </a:r>
              <a:endParaRPr sz="800">
                <a:solidFill>
                  <a:srgbClr val="0C58D3"/>
                </a:solidFill>
                <a:latin typeface="Roboto"/>
                <a:ea typeface="Roboto"/>
                <a:cs typeface="Roboto"/>
                <a:sym typeface="Roboto"/>
              </a:endParaRPr>
            </a:p>
            <a:p>
              <a:pPr indent="-279400" lvl="0" marL="457200" rtl="0" algn="l">
                <a:lnSpc>
                  <a:spcPct val="115000"/>
                </a:lnSpc>
                <a:spcBef>
                  <a:spcPts val="0"/>
                </a:spcBef>
                <a:spcAft>
                  <a:spcPts val="0"/>
                </a:spcAft>
                <a:buClr>
                  <a:srgbClr val="0C58D3"/>
                </a:buClr>
                <a:buSzPts val="800"/>
                <a:buFont typeface="Roboto"/>
                <a:buChar char="●"/>
              </a:pPr>
              <a:r>
                <a:rPr lang="en" sz="800">
                  <a:solidFill>
                    <a:srgbClr val="0C58D3"/>
                  </a:solidFill>
                  <a:latin typeface="Roboto"/>
                  <a:ea typeface="Roboto"/>
                  <a:cs typeface="Roboto"/>
                  <a:sym typeface="Roboto"/>
                </a:rPr>
                <a:t>Supports GPU training, sparse data &amp; missing values</a:t>
              </a:r>
              <a:endParaRPr sz="800">
                <a:solidFill>
                  <a:srgbClr val="0C58D3"/>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Still requires parameter tuning</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May be excessive for simple datasets</a:t>
              </a:r>
              <a:endParaRPr sz="800">
                <a:solidFill>
                  <a:srgbClr val="A72A1E"/>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150688" y="46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Performance and Comparison</a:t>
            </a:r>
            <a:endParaRPr/>
          </a:p>
        </p:txBody>
      </p:sp>
      <p:sp>
        <p:nvSpPr>
          <p:cNvPr id="162" name="Google Shape;162;p20"/>
          <p:cNvSpPr txBox="1"/>
          <p:nvPr>
            <p:ph idx="1" type="body"/>
          </p:nvPr>
        </p:nvSpPr>
        <p:spPr>
          <a:xfrm>
            <a:off x="150700" y="468050"/>
            <a:ext cx="8814300" cy="4474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solidFill>
                  <a:schemeClr val="dk1"/>
                </a:solidFill>
              </a:rPr>
              <a:t>After implementing all 6 </a:t>
            </a:r>
            <a:r>
              <a:rPr lang="en" sz="1200">
                <a:solidFill>
                  <a:schemeClr val="dk1"/>
                </a:solidFill>
              </a:rPr>
              <a:t>models</a:t>
            </a:r>
            <a:r>
              <a:rPr lang="en" sz="1200">
                <a:solidFill>
                  <a:schemeClr val="dk1"/>
                </a:solidFill>
              </a:rPr>
              <a:t>, we used Root Mean Squared Error (RMSE) and R-Squared to </a:t>
            </a:r>
            <a:r>
              <a:rPr lang="en" sz="1200">
                <a:solidFill>
                  <a:schemeClr val="dk1"/>
                </a:solidFill>
              </a:rPr>
              <a:t>evaluate</a:t>
            </a:r>
            <a:r>
              <a:rPr lang="en" sz="1200">
                <a:solidFill>
                  <a:schemeClr val="dk1"/>
                </a:solidFill>
              </a:rPr>
              <a:t> the regression models. - RMSE measures the average magnitude of the errors between the predicted and actual values without considering their direction. </a:t>
            </a:r>
            <a:r>
              <a:rPr lang="en" sz="1200" u="sng">
                <a:solidFill>
                  <a:schemeClr val="dk1"/>
                </a:solidFill>
              </a:rPr>
              <a:t>However, RMSE alone does not provide any insights into the proportion of variance explained by the model, which is where R-squared comes in.</a:t>
            </a:r>
            <a:r>
              <a:rPr lang="en" sz="1200">
                <a:solidFill>
                  <a:schemeClr val="dk1"/>
                </a:solidFill>
              </a:rPr>
              <a:t> R-squared represents the proportion of variance in the dependent variable that is predictable from the independent variables.</a:t>
            </a:r>
            <a:r>
              <a:rPr lang="en" sz="1200">
                <a:solidFill>
                  <a:schemeClr val="dk1"/>
                </a:solidFill>
              </a:rPr>
              <a:t> It gives a sense of the quality of the model in terms of its explained variance.</a:t>
            </a:r>
            <a:endParaRPr sz="1200">
              <a:solidFill>
                <a:schemeClr val="dk1"/>
              </a:solidFill>
            </a:endParaRPr>
          </a:p>
          <a:p>
            <a:pPr indent="0" lvl="0" marL="0" rtl="0" algn="l">
              <a:lnSpc>
                <a:spcPct val="100000"/>
              </a:lnSpc>
              <a:spcBef>
                <a:spcPts val="1200"/>
              </a:spcBef>
              <a:spcAft>
                <a:spcPts val="0"/>
              </a:spcAft>
              <a:buNone/>
            </a:pPr>
            <a:r>
              <a:rPr lang="en" sz="1200">
                <a:solidFill>
                  <a:schemeClr val="dk1"/>
                </a:solidFill>
              </a:rPr>
              <a:t>- </a:t>
            </a:r>
            <a:r>
              <a:rPr lang="en" sz="1200">
                <a:solidFill>
                  <a:schemeClr val="dk1"/>
                </a:solidFill>
              </a:rPr>
              <a:t>Using both RMSE and R-squared can provide a more comprehensive understanding of the model performances. RMSE can supplement the limitations of R² by giving us the average error in the units of the measured variable, and R² can show us the proportion of the outcome's variance that is explained by the model.</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graphicFrame>
        <p:nvGraphicFramePr>
          <p:cNvPr id="163" name="Google Shape;163;p20"/>
          <p:cNvGraphicFramePr/>
          <p:nvPr/>
        </p:nvGraphicFramePr>
        <p:xfrm>
          <a:off x="250250" y="2240225"/>
          <a:ext cx="3000000" cy="3000000"/>
        </p:xfrm>
        <a:graphic>
          <a:graphicData uri="http://schemas.openxmlformats.org/drawingml/2006/table">
            <a:tbl>
              <a:tblPr>
                <a:noFill/>
                <a:tableStyleId>{7EC05E5F-CF74-4EA8-9FEB-2C3C02857374}</a:tableStyleId>
              </a:tblPr>
              <a:tblGrid>
                <a:gridCol w="2021700"/>
                <a:gridCol w="2021700"/>
                <a:gridCol w="2021700"/>
              </a:tblGrid>
              <a:tr h="585075">
                <a:tc>
                  <a:txBody>
                    <a:bodyPr/>
                    <a:lstStyle/>
                    <a:p>
                      <a:pPr indent="0" lvl="0" marL="0" rtl="0" algn="l">
                        <a:spcBef>
                          <a:spcPts val="0"/>
                        </a:spcBef>
                        <a:spcAft>
                          <a:spcPts val="0"/>
                        </a:spcAft>
                        <a:buNone/>
                      </a:pPr>
                      <a:r>
                        <a:rPr b="1" lang="en" sz="1300"/>
                        <a:t>Model Performances</a:t>
                      </a:r>
                      <a:endParaRPr b="1" sz="1300"/>
                    </a:p>
                  </a:txBody>
                  <a:tcPr marT="91425" marB="91425" marR="91425" marL="91425"/>
                </a:tc>
                <a:tc>
                  <a:txBody>
                    <a:bodyPr/>
                    <a:lstStyle/>
                    <a:p>
                      <a:pPr indent="0" lvl="0" marL="0" rtl="0" algn="l">
                        <a:spcBef>
                          <a:spcPts val="0"/>
                        </a:spcBef>
                        <a:spcAft>
                          <a:spcPts val="0"/>
                        </a:spcAft>
                        <a:buNone/>
                      </a:pPr>
                      <a:r>
                        <a:rPr b="1" lang="en" sz="1300"/>
                        <a:t>Root Mean Squared Error</a:t>
                      </a:r>
                      <a:endParaRPr b="1" sz="1300"/>
                    </a:p>
                  </a:txBody>
                  <a:tcPr marT="91425" marB="91425" marR="91425" marL="91425"/>
                </a:tc>
                <a:tc>
                  <a:txBody>
                    <a:bodyPr/>
                    <a:lstStyle/>
                    <a:p>
                      <a:pPr indent="0" lvl="0" marL="0" rtl="0" algn="l">
                        <a:spcBef>
                          <a:spcPts val="0"/>
                        </a:spcBef>
                        <a:spcAft>
                          <a:spcPts val="0"/>
                        </a:spcAft>
                        <a:buNone/>
                      </a:pPr>
                      <a:r>
                        <a:rPr b="1" lang="en" sz="1300"/>
                        <a:t>R-Squared</a:t>
                      </a:r>
                      <a:endParaRPr b="1" sz="1300"/>
                    </a:p>
                  </a:txBody>
                  <a:tcPr marT="91425" marB="91425" marR="91425" marL="91425"/>
                </a:tc>
              </a:tr>
              <a:tr h="373925">
                <a:tc>
                  <a:txBody>
                    <a:bodyPr/>
                    <a:lstStyle/>
                    <a:p>
                      <a:pPr indent="0" lvl="0" marL="0" rtl="0" algn="l">
                        <a:spcBef>
                          <a:spcPts val="0"/>
                        </a:spcBef>
                        <a:spcAft>
                          <a:spcPts val="0"/>
                        </a:spcAft>
                        <a:buNone/>
                      </a:pPr>
                      <a:r>
                        <a:rPr b="1" lang="en" sz="1100"/>
                        <a:t>Linear Regression</a:t>
                      </a:r>
                      <a:endParaRPr b="1" sz="1100"/>
                    </a:p>
                  </a:txBody>
                  <a:tcPr marT="91425" marB="91425" marR="91425" marL="91425"/>
                </a:tc>
                <a:tc>
                  <a:txBody>
                    <a:bodyPr/>
                    <a:lstStyle/>
                    <a:p>
                      <a:pPr indent="0" lvl="0" marL="0" marR="0" rtl="0" algn="l">
                        <a:lnSpc>
                          <a:spcPct val="100000"/>
                        </a:lnSpc>
                        <a:spcBef>
                          <a:spcPts val="0"/>
                        </a:spcBef>
                        <a:spcAft>
                          <a:spcPts val="0"/>
                        </a:spcAft>
                        <a:buNone/>
                      </a:pPr>
                      <a:r>
                        <a:rPr lang="en" sz="1100"/>
                        <a:t>3370845801568978.0</a:t>
                      </a:r>
                      <a:endParaRPr sz="1100"/>
                    </a:p>
                  </a:txBody>
                  <a:tcPr marT="91425" marB="91425" marR="91425" marL="91425"/>
                </a:tc>
                <a:tc>
                  <a:txBody>
                    <a:bodyPr/>
                    <a:lstStyle/>
                    <a:p>
                      <a:pPr indent="0" lvl="0" marL="0" marR="0" rtl="0" algn="l">
                        <a:lnSpc>
                          <a:spcPct val="100000"/>
                        </a:lnSpc>
                        <a:spcBef>
                          <a:spcPts val="0"/>
                        </a:spcBef>
                        <a:spcAft>
                          <a:spcPts val="0"/>
                        </a:spcAft>
                        <a:buNone/>
                      </a:pPr>
                      <a:r>
                        <a:rPr lang="en" sz="1100"/>
                        <a:t>1.6732242479511812e+21</a:t>
                      </a:r>
                      <a:endParaRPr sz="1100"/>
                    </a:p>
                  </a:txBody>
                  <a:tcPr marT="91425" marB="91425" marR="91425" marL="91425"/>
                </a:tc>
              </a:tr>
              <a:tr h="373925">
                <a:tc>
                  <a:txBody>
                    <a:bodyPr/>
                    <a:lstStyle/>
                    <a:p>
                      <a:pPr indent="0" lvl="0" marL="0" rtl="0" algn="l">
                        <a:spcBef>
                          <a:spcPts val="0"/>
                        </a:spcBef>
                        <a:spcAft>
                          <a:spcPts val="0"/>
                        </a:spcAft>
                        <a:buNone/>
                      </a:pPr>
                      <a:r>
                        <a:rPr b="1" lang="en" sz="1100"/>
                        <a:t>Ridge Regression</a:t>
                      </a:r>
                      <a:endParaRPr b="1" sz="1100"/>
                    </a:p>
                  </a:txBody>
                  <a:tcPr marT="91425" marB="91425" marR="91425" marL="91425"/>
                </a:tc>
                <a:tc>
                  <a:txBody>
                    <a:bodyPr/>
                    <a:lstStyle/>
                    <a:p>
                      <a:pPr indent="0" lvl="0" marL="0" marR="0" rtl="0" algn="l">
                        <a:lnSpc>
                          <a:spcPct val="100000"/>
                        </a:lnSpc>
                        <a:spcBef>
                          <a:spcPts val="0"/>
                        </a:spcBef>
                        <a:spcAft>
                          <a:spcPts val="0"/>
                        </a:spcAft>
                        <a:buNone/>
                      </a:pPr>
                      <a:r>
                        <a:rPr lang="en" sz="1100"/>
                        <a:t>53029.161</a:t>
                      </a:r>
                      <a:endParaRPr sz="1100"/>
                    </a:p>
                  </a:txBody>
                  <a:tcPr marT="91425" marB="91425" marR="91425" marL="91425"/>
                </a:tc>
                <a:tc>
                  <a:txBody>
                    <a:bodyPr/>
                    <a:lstStyle/>
                    <a:p>
                      <a:pPr indent="0" lvl="0" marL="0" marR="0" rtl="0" algn="l">
                        <a:lnSpc>
                          <a:spcPct val="100000"/>
                        </a:lnSpc>
                        <a:spcBef>
                          <a:spcPts val="0"/>
                        </a:spcBef>
                        <a:spcAft>
                          <a:spcPts val="0"/>
                        </a:spcAft>
                        <a:buNone/>
                      </a:pPr>
                      <a:r>
                        <a:rPr lang="en" sz="1100"/>
                        <a:t>0.586</a:t>
                      </a:r>
                      <a:endParaRPr sz="1100"/>
                    </a:p>
                  </a:txBody>
                  <a:tcPr marT="91425" marB="91425" marR="91425" marL="91425"/>
                </a:tc>
              </a:tr>
              <a:tr h="373925">
                <a:tc>
                  <a:txBody>
                    <a:bodyPr/>
                    <a:lstStyle/>
                    <a:p>
                      <a:pPr indent="0" lvl="0" marL="0" rtl="0" algn="l">
                        <a:spcBef>
                          <a:spcPts val="0"/>
                        </a:spcBef>
                        <a:spcAft>
                          <a:spcPts val="0"/>
                        </a:spcAft>
                        <a:buNone/>
                      </a:pPr>
                      <a:r>
                        <a:rPr b="1" lang="en" sz="1100"/>
                        <a:t>Lasso Regression</a:t>
                      </a:r>
                      <a:endParaRPr b="1" sz="1100"/>
                    </a:p>
                  </a:txBody>
                  <a:tcPr marT="91425" marB="91425" marR="91425" marL="91425"/>
                </a:tc>
                <a:tc>
                  <a:txBody>
                    <a:bodyPr/>
                    <a:lstStyle/>
                    <a:p>
                      <a:pPr indent="0" lvl="0" marL="0" marR="0" rtl="0" algn="l">
                        <a:lnSpc>
                          <a:spcPct val="100000"/>
                        </a:lnSpc>
                        <a:spcBef>
                          <a:spcPts val="0"/>
                        </a:spcBef>
                        <a:spcAft>
                          <a:spcPts val="0"/>
                        </a:spcAft>
                        <a:buNone/>
                      </a:pPr>
                      <a:r>
                        <a:rPr lang="en" sz="1100"/>
                        <a:t>53276.28</a:t>
                      </a:r>
                      <a:endParaRPr sz="1100"/>
                    </a:p>
                  </a:txBody>
                  <a:tcPr marT="91425" marB="91425" marR="91425" marL="91425"/>
                </a:tc>
                <a:tc>
                  <a:txBody>
                    <a:bodyPr/>
                    <a:lstStyle/>
                    <a:p>
                      <a:pPr indent="0" lvl="0" marL="0" marR="0" rtl="0" algn="l">
                        <a:lnSpc>
                          <a:spcPct val="100000"/>
                        </a:lnSpc>
                        <a:spcBef>
                          <a:spcPts val="0"/>
                        </a:spcBef>
                        <a:spcAft>
                          <a:spcPts val="0"/>
                        </a:spcAft>
                        <a:buNone/>
                      </a:pPr>
                      <a:r>
                        <a:rPr lang="en" sz="1100"/>
                        <a:t>0.582</a:t>
                      </a:r>
                      <a:endParaRPr sz="1100"/>
                    </a:p>
                  </a:txBody>
                  <a:tcPr marT="91425" marB="91425" marR="91425" marL="91425"/>
                </a:tc>
              </a:tr>
              <a:tr h="373925">
                <a:tc>
                  <a:txBody>
                    <a:bodyPr/>
                    <a:lstStyle/>
                    <a:p>
                      <a:pPr indent="0" lvl="0" marL="0" rtl="0" algn="l">
                        <a:spcBef>
                          <a:spcPts val="0"/>
                        </a:spcBef>
                        <a:spcAft>
                          <a:spcPts val="0"/>
                        </a:spcAft>
                        <a:buNone/>
                      </a:pPr>
                      <a:r>
                        <a:rPr b="1" lang="en" sz="1100"/>
                        <a:t>Elastic Net Regression</a:t>
                      </a:r>
                      <a:endParaRPr b="1" sz="1100"/>
                    </a:p>
                  </a:txBody>
                  <a:tcPr marT="91425" marB="91425" marR="91425" marL="91425"/>
                </a:tc>
                <a:tc>
                  <a:txBody>
                    <a:bodyPr/>
                    <a:lstStyle/>
                    <a:p>
                      <a:pPr indent="0" lvl="0" marL="0" marR="0" rtl="0" algn="l">
                        <a:lnSpc>
                          <a:spcPct val="100000"/>
                        </a:lnSpc>
                        <a:spcBef>
                          <a:spcPts val="0"/>
                        </a:spcBef>
                        <a:spcAft>
                          <a:spcPts val="0"/>
                        </a:spcAft>
                        <a:buNone/>
                      </a:pPr>
                      <a:r>
                        <a:rPr lang="en" sz="1100"/>
                        <a:t>47666.179</a:t>
                      </a:r>
                      <a:endParaRPr sz="1100"/>
                    </a:p>
                  </a:txBody>
                  <a:tcPr marT="91425" marB="91425" marR="91425" marL="91425"/>
                </a:tc>
                <a:tc>
                  <a:txBody>
                    <a:bodyPr/>
                    <a:lstStyle/>
                    <a:p>
                      <a:pPr indent="0" lvl="0" marL="0" marR="0" rtl="0" algn="l">
                        <a:lnSpc>
                          <a:spcPct val="100000"/>
                        </a:lnSpc>
                        <a:spcBef>
                          <a:spcPts val="0"/>
                        </a:spcBef>
                        <a:spcAft>
                          <a:spcPts val="0"/>
                        </a:spcAft>
                        <a:buNone/>
                      </a:pPr>
                      <a:r>
                        <a:rPr lang="en" sz="1100"/>
                        <a:t>0.665</a:t>
                      </a:r>
                      <a:endParaRPr sz="1100"/>
                    </a:p>
                  </a:txBody>
                  <a:tcPr marT="91425" marB="91425" marR="91425" marL="91425"/>
                </a:tc>
              </a:tr>
              <a:tr h="373925">
                <a:tc>
                  <a:txBody>
                    <a:bodyPr/>
                    <a:lstStyle/>
                    <a:p>
                      <a:pPr indent="0" lvl="0" marL="0" rtl="0" algn="l">
                        <a:spcBef>
                          <a:spcPts val="0"/>
                        </a:spcBef>
                        <a:spcAft>
                          <a:spcPts val="0"/>
                        </a:spcAft>
                        <a:buNone/>
                      </a:pPr>
                      <a:r>
                        <a:rPr b="1" lang="en" sz="1100"/>
                        <a:t>XGBoost </a:t>
                      </a:r>
                      <a:r>
                        <a:rPr b="1" lang="en" sz="600"/>
                        <a:t>(with Hyperparameter tuning)</a:t>
                      </a:r>
                      <a:endParaRPr b="1" sz="600"/>
                    </a:p>
                  </a:txBody>
                  <a:tcPr marT="91425" marB="91425" marR="91425" marL="91425"/>
                </a:tc>
                <a:tc>
                  <a:txBody>
                    <a:bodyPr/>
                    <a:lstStyle/>
                    <a:p>
                      <a:pPr indent="0" lvl="0" marL="0" marR="0" rtl="0" algn="l">
                        <a:lnSpc>
                          <a:spcPct val="100000"/>
                        </a:lnSpc>
                        <a:spcBef>
                          <a:spcPts val="0"/>
                        </a:spcBef>
                        <a:spcAft>
                          <a:spcPts val="0"/>
                        </a:spcAft>
                        <a:buNone/>
                      </a:pPr>
                      <a:r>
                        <a:rPr lang="en" sz="1100"/>
                        <a:t>29828.033</a:t>
                      </a:r>
                      <a:endParaRPr sz="1100"/>
                    </a:p>
                  </a:txBody>
                  <a:tcPr marT="91425" marB="91425" marR="91425" marL="91425"/>
                </a:tc>
                <a:tc>
                  <a:txBody>
                    <a:bodyPr/>
                    <a:lstStyle/>
                    <a:p>
                      <a:pPr indent="0" lvl="0" marL="0" marR="0" rtl="0" algn="l">
                        <a:lnSpc>
                          <a:spcPct val="100000"/>
                        </a:lnSpc>
                        <a:spcBef>
                          <a:spcPts val="0"/>
                        </a:spcBef>
                        <a:spcAft>
                          <a:spcPts val="0"/>
                        </a:spcAft>
                        <a:buNone/>
                      </a:pPr>
                      <a:r>
                        <a:rPr lang="en" sz="1100"/>
                        <a:t>0.869</a:t>
                      </a:r>
                      <a:endParaRPr sz="1100"/>
                    </a:p>
                  </a:txBody>
                  <a:tcPr marT="91425" marB="91425" marR="91425" marL="91425"/>
                </a:tc>
              </a:tr>
              <a:tr h="373925">
                <a:tc>
                  <a:txBody>
                    <a:bodyPr/>
                    <a:lstStyle/>
                    <a:p>
                      <a:pPr indent="0" lvl="0" marL="0" rtl="0" algn="l">
                        <a:spcBef>
                          <a:spcPts val="0"/>
                        </a:spcBef>
                        <a:spcAft>
                          <a:spcPts val="0"/>
                        </a:spcAft>
                        <a:buNone/>
                      </a:pPr>
                      <a:r>
                        <a:rPr b="1" lang="en" sz="1100"/>
                        <a:t>CatBoost </a:t>
                      </a:r>
                      <a:r>
                        <a:rPr b="1" lang="en" sz="600">
                          <a:solidFill>
                            <a:schemeClr val="dk1"/>
                          </a:solidFill>
                        </a:rPr>
                        <a:t>(with Hyperparameter tuning)</a:t>
                      </a:r>
                      <a:endParaRPr b="1" sz="1100"/>
                    </a:p>
                  </a:txBody>
                  <a:tcPr marT="91425" marB="91425" marR="91425" marL="91425"/>
                </a:tc>
                <a:tc>
                  <a:txBody>
                    <a:bodyPr/>
                    <a:lstStyle/>
                    <a:p>
                      <a:pPr indent="0" lvl="0" marL="0" marR="0" rtl="0" algn="l">
                        <a:lnSpc>
                          <a:spcPct val="100000"/>
                        </a:lnSpc>
                        <a:spcBef>
                          <a:spcPts val="0"/>
                        </a:spcBef>
                        <a:spcAft>
                          <a:spcPts val="0"/>
                        </a:spcAft>
                        <a:buNone/>
                      </a:pPr>
                      <a:r>
                        <a:rPr lang="en" sz="1100"/>
                        <a:t>28609.647</a:t>
                      </a:r>
                      <a:endParaRPr sz="1100"/>
                    </a:p>
                  </a:txBody>
                  <a:tcPr marT="91425" marB="91425" marR="91425" marL="91425"/>
                </a:tc>
                <a:tc>
                  <a:txBody>
                    <a:bodyPr/>
                    <a:lstStyle/>
                    <a:p>
                      <a:pPr indent="0" lvl="0" marL="0" marR="0" rtl="0" algn="l">
                        <a:lnSpc>
                          <a:spcPct val="100000"/>
                        </a:lnSpc>
                        <a:spcBef>
                          <a:spcPts val="0"/>
                        </a:spcBef>
                        <a:spcAft>
                          <a:spcPts val="0"/>
                        </a:spcAft>
                        <a:buNone/>
                      </a:pPr>
                      <a:r>
                        <a:rPr lang="en" sz="1100"/>
                        <a:t>0.879</a:t>
                      </a:r>
                      <a:endParaRPr sz="1100"/>
                    </a:p>
                  </a:txBody>
                  <a:tcPr marT="91425" marB="91425" marR="91425" marL="91425"/>
                </a:tc>
              </a:tr>
            </a:tbl>
          </a:graphicData>
        </a:graphic>
      </p:graphicFrame>
      <p:sp>
        <p:nvSpPr>
          <p:cNvPr id="164" name="Google Shape;164;p20"/>
          <p:cNvSpPr txBox="1"/>
          <p:nvPr/>
        </p:nvSpPr>
        <p:spPr>
          <a:xfrm>
            <a:off x="6437675" y="2165250"/>
            <a:ext cx="2706300" cy="28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As shown on the table, </a:t>
            </a:r>
            <a:r>
              <a:rPr b="1" lang="en" sz="1200">
                <a:solidFill>
                  <a:schemeClr val="dk1"/>
                </a:solidFill>
              </a:rPr>
              <a:t>CatBoost </a:t>
            </a:r>
            <a:r>
              <a:rPr lang="en" sz="1200">
                <a:solidFill>
                  <a:schemeClr val="dk1"/>
                </a:solidFill>
              </a:rPr>
              <a:t>has the best performance. The boosting algorithms (XGBoost and CatBoost) are outperforming the linear models by a considerable margin on this dataset. The poor performance of the Linear models could be multicollinearity or non-linear relationships that it cannot capture. Ridge and Lasso provide improvements through regularization, but the boosting models, which are more complex and can model non-linear relationships, offer the best performance in this case.</a:t>
            </a:r>
            <a:endParaRPr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150688" y="46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 and Conclusion </a:t>
            </a:r>
            <a:endParaRPr/>
          </a:p>
        </p:txBody>
      </p:sp>
      <p:sp>
        <p:nvSpPr>
          <p:cNvPr id="170" name="Google Shape;170;p21"/>
          <p:cNvSpPr txBox="1"/>
          <p:nvPr>
            <p:ph idx="1" type="body"/>
          </p:nvPr>
        </p:nvSpPr>
        <p:spPr>
          <a:xfrm>
            <a:off x="150700" y="468050"/>
            <a:ext cx="8814300" cy="447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Since CatBoost has the best </a:t>
            </a:r>
            <a:r>
              <a:rPr lang="en" sz="1600">
                <a:solidFill>
                  <a:schemeClr val="dk1"/>
                </a:solidFill>
              </a:rPr>
              <a:t>performance, we decided to apply CatBoost to draw further insights from the dataset. </a:t>
            </a:r>
            <a:endParaRPr sz="1600">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71" name="Google Shape;171;p21"/>
          <p:cNvPicPr preferRelativeResize="0"/>
          <p:nvPr/>
        </p:nvPicPr>
        <p:blipFill>
          <a:blip r:embed="rId3">
            <a:alphaModFix/>
          </a:blip>
          <a:stretch>
            <a:fillRect/>
          </a:stretch>
        </p:blipFill>
        <p:spPr>
          <a:xfrm>
            <a:off x="41500" y="1274975"/>
            <a:ext cx="4330500" cy="3119726"/>
          </a:xfrm>
          <a:prstGeom prst="rect">
            <a:avLst/>
          </a:prstGeom>
          <a:noFill/>
          <a:ln>
            <a:noFill/>
          </a:ln>
        </p:spPr>
      </p:pic>
      <p:sp>
        <p:nvSpPr>
          <p:cNvPr id="172" name="Google Shape;172;p21"/>
          <p:cNvSpPr txBox="1"/>
          <p:nvPr/>
        </p:nvSpPr>
        <p:spPr>
          <a:xfrm>
            <a:off x="4214350" y="1086775"/>
            <a:ext cx="4836600" cy="39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Based on the feature importance output from the CatBoost model, we can draw several insights: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rPr b="1" lang="en" sz="1100">
                <a:solidFill>
                  <a:schemeClr val="dk1"/>
                </a:solidFill>
              </a:rPr>
              <a:t>Quality Over Quantity</a:t>
            </a:r>
            <a:r>
              <a:rPr lang="en" sz="1100">
                <a:solidFill>
                  <a:schemeClr val="dk1"/>
                </a:solidFill>
              </a:rPr>
              <a:t>: While the size of the living areas is important, the overall quality of construction and finishes seems to have a more significant effect on sale prices.</a:t>
            </a:r>
            <a:endParaRPr sz="1100">
              <a:solidFill>
                <a:schemeClr val="dk1"/>
              </a:solidFill>
            </a:endParaRPr>
          </a:p>
          <a:p>
            <a:pPr indent="0" lvl="0" marL="0" rtl="0" algn="l">
              <a:spcBef>
                <a:spcPts val="0"/>
              </a:spcBef>
              <a:spcAft>
                <a:spcPts val="0"/>
              </a:spcAft>
              <a:buNone/>
            </a:pPr>
            <a:r>
              <a:rPr b="1" lang="en" sz="1100">
                <a:solidFill>
                  <a:schemeClr val="dk1"/>
                </a:solidFill>
              </a:rPr>
              <a:t>Functional Spaces</a:t>
            </a:r>
            <a:r>
              <a:rPr lang="en" sz="1100">
                <a:solidFill>
                  <a:schemeClr val="dk1"/>
                </a:solidFill>
              </a:rPr>
              <a:t>: Functional spaces like basements and garages are valued, indicating that buyers are looking for practical and usable space.</a:t>
            </a:r>
            <a:endParaRPr sz="1100">
              <a:solidFill>
                <a:schemeClr val="dk1"/>
              </a:solidFill>
            </a:endParaRPr>
          </a:p>
          <a:p>
            <a:pPr indent="0" lvl="0" marL="0" rtl="0" algn="l">
              <a:spcBef>
                <a:spcPts val="0"/>
              </a:spcBef>
              <a:spcAft>
                <a:spcPts val="0"/>
              </a:spcAft>
              <a:buNone/>
            </a:pPr>
            <a:r>
              <a:rPr b="1" lang="en" sz="1100">
                <a:solidFill>
                  <a:schemeClr val="dk1"/>
                </a:solidFill>
              </a:rPr>
              <a:t>Modern and Updated</a:t>
            </a:r>
            <a:r>
              <a:rPr lang="en" sz="1100">
                <a:solidFill>
                  <a:schemeClr val="dk1"/>
                </a:solidFill>
              </a:rPr>
              <a:t>: Newer homes and those with modern amenities like updated kitchens tend to fetch higher prices, which could be due to less immediate maintenance required or a preference for contemporary designs.</a:t>
            </a:r>
            <a:endParaRPr sz="1100">
              <a:solidFill>
                <a:schemeClr val="dk1"/>
              </a:solidFill>
            </a:endParaRPr>
          </a:p>
          <a:p>
            <a:pPr indent="0" lvl="0" marL="0" rtl="0" algn="l">
              <a:spcBef>
                <a:spcPts val="0"/>
              </a:spcBef>
              <a:spcAft>
                <a:spcPts val="0"/>
              </a:spcAft>
              <a:buNone/>
            </a:pPr>
            <a:r>
              <a:rPr b="1" lang="en" sz="1100">
                <a:solidFill>
                  <a:schemeClr val="dk1"/>
                </a:solidFill>
              </a:rPr>
              <a:t>Investment Areas</a:t>
            </a:r>
            <a:r>
              <a:rPr lang="en" sz="1100">
                <a:solidFill>
                  <a:schemeClr val="dk1"/>
                </a:solidFill>
              </a:rPr>
              <a:t>: For those looking to sell or improve their property value, focusing on improving overall quality, expanding or finishing living areas, and updating kitchens could potentially offer the best return on investment.</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These findings are crucial for sellers, buyers, and real estate professionals as they provide a data-driven foundation for understanding what features are likely to drive home prices in this particular market or dataset.</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