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aebf85169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aebf85169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b32b63a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b32b63a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aebf85169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aebf85169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CACACA"/>
              </a:buClr>
              <a:buSzPts val="1800"/>
              <a:buFont typeface="Average"/>
              <a:buChar char="-"/>
            </a:pPr>
            <a:r>
              <a:rPr lang="en" sz="1800">
                <a:solidFill>
                  <a:srgbClr val="CACACA"/>
                </a:solidFill>
                <a:latin typeface="Average"/>
                <a:ea typeface="Average"/>
                <a:cs typeface="Average"/>
                <a:sym typeface="Average"/>
              </a:rPr>
              <a:t>Present the performance metrics used to evaluate the model, including accuracy and F1 score</a:t>
            </a:r>
            <a:endParaRPr sz="1800">
              <a:solidFill>
                <a:srgbClr val="CACACA"/>
              </a:solidFill>
              <a:latin typeface="Average"/>
              <a:ea typeface="Average"/>
              <a:cs typeface="Average"/>
              <a:sym typeface="Average"/>
            </a:endParaRPr>
          </a:p>
          <a:p>
            <a:pPr indent="-342900" lvl="0" marL="457200" rtl="0" algn="l">
              <a:lnSpc>
                <a:spcPct val="115000"/>
              </a:lnSpc>
              <a:spcBef>
                <a:spcPts val="0"/>
              </a:spcBef>
              <a:spcAft>
                <a:spcPts val="0"/>
              </a:spcAft>
              <a:buClr>
                <a:srgbClr val="CACACA"/>
              </a:buClr>
              <a:buSzPts val="1800"/>
              <a:buFont typeface="Average"/>
              <a:buChar char="-"/>
            </a:pPr>
            <a:r>
              <a:rPr lang="en" sz="1800">
                <a:solidFill>
                  <a:srgbClr val="CACACA"/>
                </a:solidFill>
                <a:latin typeface="Average"/>
                <a:ea typeface="Average"/>
                <a:cs typeface="Average"/>
                <a:sym typeface="Average"/>
              </a:rPr>
              <a:t>Show the evaluation results on the validation and test sets, and compare them to baselines and related work</a:t>
            </a:r>
            <a:endParaRPr sz="1800">
              <a:solidFill>
                <a:srgbClr val="CACACA"/>
              </a:solidFill>
              <a:latin typeface="Average"/>
              <a:ea typeface="Average"/>
              <a:cs typeface="Average"/>
              <a:sym typeface="Average"/>
            </a:endParaRPr>
          </a:p>
          <a:p>
            <a:pPr indent="-342900" lvl="0" marL="457200" rtl="0" algn="l">
              <a:lnSpc>
                <a:spcPct val="115000"/>
              </a:lnSpc>
              <a:spcBef>
                <a:spcPts val="0"/>
              </a:spcBef>
              <a:spcAft>
                <a:spcPts val="0"/>
              </a:spcAft>
              <a:buClr>
                <a:srgbClr val="CACACA"/>
              </a:buClr>
              <a:buSzPts val="1800"/>
              <a:buFont typeface="Average"/>
              <a:buChar char="-"/>
            </a:pPr>
            <a:r>
              <a:rPr lang="en" sz="1800">
                <a:solidFill>
                  <a:srgbClr val="CACACA"/>
                </a:solidFill>
                <a:latin typeface="Average"/>
                <a:ea typeface="Average"/>
                <a:cs typeface="Average"/>
                <a:sym typeface="Average"/>
              </a:rPr>
              <a:t>Discuss the limitations and possible future improvements of the model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aebf85169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aebf85169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CACACA"/>
                </a:solidFill>
                <a:latin typeface="Average"/>
                <a:ea typeface="Average"/>
                <a:cs typeface="Average"/>
                <a:sym typeface="Average"/>
              </a:rPr>
              <a:t>En conclusion, le projet MELD est un développement passionnant dans le domaine du traitement du langage naturel et de la reconnaissance des émotions. En utilisant un modèle d'apprentissage profond, nous avons pu prédire avec précision l'émotion d'un énoncé donné sur la base de facteurs tels que le sentiment et le locuteur.</a:t>
            </a:r>
            <a:endParaRPr sz="1800">
              <a:solidFill>
                <a:srgbClr val="CACACA"/>
              </a:solidFill>
              <a:latin typeface="Average"/>
              <a:ea typeface="Average"/>
              <a:cs typeface="Average"/>
              <a:sym typeface="Average"/>
            </a:endParaRPr>
          </a:p>
          <a:p>
            <a:pPr indent="0" lvl="0" marL="0" rtl="0" algn="l">
              <a:lnSpc>
                <a:spcPct val="115000"/>
              </a:lnSpc>
              <a:spcBef>
                <a:spcPts val="1200"/>
              </a:spcBef>
              <a:spcAft>
                <a:spcPts val="0"/>
              </a:spcAft>
              <a:buNone/>
            </a:pPr>
            <a:r>
              <a:t/>
            </a:r>
            <a:endParaRPr sz="1800">
              <a:solidFill>
                <a:srgbClr val="CACACA"/>
              </a:solidFill>
              <a:latin typeface="Average"/>
              <a:ea typeface="Average"/>
              <a:cs typeface="Average"/>
              <a:sym typeface="Average"/>
            </a:endParaRPr>
          </a:p>
          <a:p>
            <a:pPr indent="0" lvl="0" marL="0" rtl="0" algn="l">
              <a:lnSpc>
                <a:spcPct val="115000"/>
              </a:lnSpc>
              <a:spcBef>
                <a:spcPts val="1200"/>
              </a:spcBef>
              <a:spcAft>
                <a:spcPts val="0"/>
              </a:spcAft>
              <a:buNone/>
            </a:pPr>
            <a:r>
              <a:rPr lang="en" sz="1800">
                <a:solidFill>
                  <a:srgbClr val="CACACA"/>
                </a:solidFill>
                <a:latin typeface="Average"/>
                <a:ea typeface="Average"/>
                <a:cs typeface="Average"/>
                <a:sym typeface="Average"/>
              </a:rPr>
              <a:t>Nos résultats ont montré que le modèle atteignait une précision de 96 %, ce qui indique qu'il peut être un outil utile pour les chercheurs et les développeurs travaillant sur des applications de reconnaissance des émotions.</a:t>
            </a:r>
            <a:endParaRPr sz="1800">
              <a:solidFill>
                <a:srgbClr val="CACACA"/>
              </a:solidFill>
              <a:latin typeface="Average"/>
              <a:ea typeface="Average"/>
              <a:cs typeface="Average"/>
              <a:sym typeface="Average"/>
            </a:endParaRPr>
          </a:p>
          <a:p>
            <a:pPr indent="0" lvl="0" marL="0" rtl="0" algn="l">
              <a:lnSpc>
                <a:spcPct val="115000"/>
              </a:lnSpc>
              <a:spcBef>
                <a:spcPts val="1200"/>
              </a:spcBef>
              <a:spcAft>
                <a:spcPts val="0"/>
              </a:spcAft>
              <a:buNone/>
            </a:pPr>
            <a:r>
              <a:t/>
            </a:r>
            <a:endParaRPr sz="1800">
              <a:solidFill>
                <a:srgbClr val="CACACA"/>
              </a:solidFill>
              <a:latin typeface="Average"/>
              <a:ea typeface="Average"/>
              <a:cs typeface="Average"/>
              <a:sym typeface="Average"/>
            </a:endParaRPr>
          </a:p>
          <a:p>
            <a:pPr indent="0" lvl="0" marL="0" rtl="0" algn="l">
              <a:lnSpc>
                <a:spcPct val="115000"/>
              </a:lnSpc>
              <a:spcBef>
                <a:spcPts val="1200"/>
              </a:spcBef>
              <a:spcAft>
                <a:spcPts val="0"/>
              </a:spcAft>
              <a:buNone/>
            </a:pPr>
            <a:r>
              <a:rPr lang="en" sz="1800">
                <a:solidFill>
                  <a:srgbClr val="CACACA"/>
                </a:solidFill>
                <a:latin typeface="Average"/>
                <a:ea typeface="Average"/>
                <a:cs typeface="Average"/>
                <a:sym typeface="Average"/>
              </a:rPr>
              <a:t>À l'avenir, l'ensemble de données et le modèle MELD pourront être utilisés pour diverses applications, telles que l'amélioration des interventions en matière de santé mentale et le développement de chatbots capables de détecter les émotions des utilisateurs et d'y répondre. En outre, des recherches supplémentaires peuvent être menées pour explorer le potentiel du modèle à prédire les émotions dans différentes langues et cultures.</a:t>
            </a:r>
            <a:endParaRPr sz="1800">
              <a:solidFill>
                <a:srgbClr val="CACACA"/>
              </a:solidFill>
              <a:latin typeface="Average"/>
              <a:ea typeface="Average"/>
              <a:cs typeface="Average"/>
              <a:sym typeface="Average"/>
            </a:endParaRPr>
          </a:p>
          <a:p>
            <a:pPr indent="0" lvl="0" marL="0" rtl="0" algn="l">
              <a:lnSpc>
                <a:spcPct val="115000"/>
              </a:lnSpc>
              <a:spcBef>
                <a:spcPts val="1200"/>
              </a:spcBef>
              <a:spcAft>
                <a:spcPts val="0"/>
              </a:spcAft>
              <a:buNone/>
            </a:pPr>
            <a:r>
              <a:t/>
            </a:r>
            <a:endParaRPr sz="1800">
              <a:solidFill>
                <a:srgbClr val="CACACA"/>
              </a:solidFill>
              <a:latin typeface="Average"/>
              <a:ea typeface="Average"/>
              <a:cs typeface="Average"/>
              <a:sym typeface="Average"/>
            </a:endParaRPr>
          </a:p>
          <a:p>
            <a:pPr indent="0" lvl="0" marL="0" rtl="0" algn="l">
              <a:lnSpc>
                <a:spcPct val="115000"/>
              </a:lnSpc>
              <a:spcBef>
                <a:spcPts val="1200"/>
              </a:spcBef>
              <a:spcAft>
                <a:spcPts val="1200"/>
              </a:spcAft>
              <a:buNone/>
            </a:pPr>
            <a:r>
              <a:rPr lang="en" sz="1800">
                <a:solidFill>
                  <a:srgbClr val="CACACA"/>
                </a:solidFill>
                <a:latin typeface="Average"/>
                <a:ea typeface="Average"/>
                <a:cs typeface="Average"/>
                <a:sym typeface="Average"/>
              </a:rPr>
              <a:t>Dans l'ensemble, le projet MELD constitue une contribution importante au domaine de la reconnaissance des émotions et peut avoir un impact positif sur la société.</a:t>
            </a:r>
            <a:endParaRPr sz="1800">
              <a:solidFill>
                <a:srgbClr val="CACACA"/>
              </a:solidFill>
              <a:latin typeface="Average"/>
              <a:ea typeface="Average"/>
              <a:cs typeface="Average"/>
              <a:sym typeface="Averag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b32b63a9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b32b63a9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b32b63a9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b32b63a9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Aujourd'hui, on </a:t>
            </a:r>
            <a:r>
              <a:rPr lang="en" sz="1400">
                <a:solidFill>
                  <a:schemeClr val="dk1"/>
                </a:solidFill>
              </a:rPr>
              <a:t>va</a:t>
            </a:r>
            <a:r>
              <a:rPr lang="en" sz="1400">
                <a:solidFill>
                  <a:schemeClr val="dk1"/>
                </a:solidFill>
              </a:rPr>
              <a:t> vous présenter un projet d'analyse de sentiments sur le jeu de données MELD de la série télévisée Friends. Ce projet vise à modéliser, prédire et analyser une base de données de conversations entre les personnages de la série</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b32b63a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b32b63a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Remove unnecessary columns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b32b63a9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b32b63a9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aebf85169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aebf85169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b32b63a9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b32b63a9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b32b63a9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b32b63a9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b32b63a9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b32b63a9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 donee les meilleures resultats tt simplement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Affective Informatique</a:t>
            </a:r>
            <a:endParaRPr/>
          </a:p>
          <a:p>
            <a:pPr indent="0" lvl="0" marL="0" rtl="0" algn="ctr">
              <a:spcBef>
                <a:spcPts val="0"/>
              </a:spcBef>
              <a:spcAft>
                <a:spcPts val="0"/>
              </a:spcAft>
              <a:buNone/>
            </a:pPr>
            <a:r>
              <a:rPr lang="en"/>
              <a:t>-</a:t>
            </a:r>
            <a:endParaRPr/>
          </a:p>
          <a:p>
            <a:pPr indent="0" lvl="0" marL="0" rtl="0" algn="ctr">
              <a:spcBef>
                <a:spcPts val="0"/>
              </a:spcBef>
              <a:spcAft>
                <a:spcPts val="0"/>
              </a:spcAft>
              <a:buNone/>
            </a:pPr>
            <a:r>
              <a:rPr lang="en"/>
              <a:t>Analyse des sentiments projet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Prensenté par:</a:t>
            </a:r>
            <a:endParaRPr/>
          </a:p>
          <a:p>
            <a:pPr indent="0" lvl="0" marL="0" rtl="0" algn="ctr">
              <a:spcBef>
                <a:spcPts val="0"/>
              </a:spcBef>
              <a:spcAft>
                <a:spcPts val="0"/>
              </a:spcAft>
              <a:buNone/>
            </a:pPr>
            <a:r>
              <a:rPr lang="en"/>
              <a:t>Aziz R</a:t>
            </a:r>
            <a:r>
              <a:rPr lang="en"/>
              <a:t>omdhani, Ramzi Missaoui, Philip Schaefer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553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 Architecture</a:t>
            </a:r>
            <a:endParaRPr/>
          </a:p>
        </p:txBody>
      </p:sp>
      <p:sp>
        <p:nvSpPr>
          <p:cNvPr id="119" name="Google Shape;119;p22"/>
          <p:cNvSpPr txBox="1"/>
          <p:nvPr>
            <p:ph idx="1" type="body"/>
          </p:nvPr>
        </p:nvSpPr>
        <p:spPr>
          <a:xfrm>
            <a:off x="0" y="10280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20" name="Google Shape;120;p22"/>
          <p:cNvPicPr preferRelativeResize="0"/>
          <p:nvPr/>
        </p:nvPicPr>
        <p:blipFill>
          <a:blip r:embed="rId3">
            <a:alphaModFix/>
          </a:blip>
          <a:stretch>
            <a:fillRect/>
          </a:stretch>
        </p:blipFill>
        <p:spPr>
          <a:xfrm>
            <a:off x="0" y="1009000"/>
            <a:ext cx="5404426" cy="3662575"/>
          </a:xfrm>
          <a:prstGeom prst="rect">
            <a:avLst/>
          </a:prstGeom>
          <a:noFill/>
          <a:ln>
            <a:noFill/>
          </a:ln>
        </p:spPr>
      </p:pic>
      <p:pic>
        <p:nvPicPr>
          <p:cNvPr id="121" name="Google Shape;121;p22"/>
          <p:cNvPicPr preferRelativeResize="0"/>
          <p:nvPr/>
        </p:nvPicPr>
        <p:blipFill>
          <a:blip r:embed="rId4">
            <a:alphaModFix/>
          </a:blip>
          <a:stretch>
            <a:fillRect/>
          </a:stretch>
        </p:blipFill>
        <p:spPr>
          <a:xfrm>
            <a:off x="5694075" y="966600"/>
            <a:ext cx="2593150" cy="3704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 Fitting</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3"/>
          <p:cNvPicPr preferRelativeResize="0"/>
          <p:nvPr/>
        </p:nvPicPr>
        <p:blipFill>
          <a:blip r:embed="rId3">
            <a:alphaModFix/>
          </a:blip>
          <a:stretch>
            <a:fillRect/>
          </a:stretch>
        </p:blipFill>
        <p:spPr>
          <a:xfrm>
            <a:off x="252425" y="1101150"/>
            <a:ext cx="8639175" cy="3736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 Evaluation</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accuracy: 0.9563218355178833 			Test loss: 0.13441912829875946</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5" name="Google Shape;135;p24"/>
          <p:cNvPicPr preferRelativeResize="0"/>
          <p:nvPr/>
        </p:nvPicPr>
        <p:blipFill>
          <a:blip r:embed="rId3">
            <a:alphaModFix/>
          </a:blip>
          <a:stretch>
            <a:fillRect/>
          </a:stretch>
        </p:blipFill>
        <p:spPr>
          <a:xfrm>
            <a:off x="311700" y="1566847"/>
            <a:ext cx="4015325" cy="3171850"/>
          </a:xfrm>
          <a:prstGeom prst="rect">
            <a:avLst/>
          </a:prstGeom>
          <a:noFill/>
          <a:ln>
            <a:noFill/>
          </a:ln>
        </p:spPr>
      </p:pic>
      <p:pic>
        <p:nvPicPr>
          <p:cNvPr id="136" name="Google Shape;136;p24"/>
          <p:cNvPicPr preferRelativeResize="0"/>
          <p:nvPr/>
        </p:nvPicPr>
        <p:blipFill>
          <a:blip r:embed="rId4">
            <a:alphaModFix/>
          </a:blip>
          <a:stretch>
            <a:fillRect/>
          </a:stretch>
        </p:blipFill>
        <p:spPr>
          <a:xfrm>
            <a:off x="4859600" y="1566868"/>
            <a:ext cx="4015325" cy="31718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43" name="Google Shape;143;p25"/>
          <p:cNvPicPr preferRelativeResize="0"/>
          <p:nvPr/>
        </p:nvPicPr>
        <p:blipFill>
          <a:blip r:embed="rId3">
            <a:alphaModFix/>
          </a:blip>
          <a:stretch>
            <a:fillRect/>
          </a:stretch>
        </p:blipFill>
        <p:spPr>
          <a:xfrm>
            <a:off x="5659847" y="902325"/>
            <a:ext cx="3250700" cy="3338825"/>
          </a:xfrm>
          <a:prstGeom prst="rect">
            <a:avLst/>
          </a:prstGeom>
          <a:noFill/>
          <a:ln>
            <a:noFill/>
          </a:ln>
        </p:spPr>
      </p:pic>
      <p:pic>
        <p:nvPicPr>
          <p:cNvPr id="144" name="Google Shape;144;p25"/>
          <p:cNvPicPr preferRelativeResize="0"/>
          <p:nvPr/>
        </p:nvPicPr>
        <p:blipFill>
          <a:blip r:embed="rId4">
            <a:alphaModFix/>
          </a:blip>
          <a:stretch>
            <a:fillRect/>
          </a:stretch>
        </p:blipFill>
        <p:spPr>
          <a:xfrm>
            <a:off x="311700" y="1804875"/>
            <a:ext cx="5112800" cy="1231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Plan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Dataset</a:t>
            </a:r>
            <a:endParaRPr/>
          </a:p>
          <a:p>
            <a:pPr indent="-342900" lvl="0" marL="457200" rtl="0" algn="l">
              <a:spcBef>
                <a:spcPts val="0"/>
              </a:spcBef>
              <a:spcAft>
                <a:spcPts val="0"/>
              </a:spcAft>
              <a:buSzPts val="1800"/>
              <a:buChar char="-"/>
            </a:pPr>
            <a:r>
              <a:rPr lang="en"/>
              <a:t>Data Visualisation</a:t>
            </a:r>
            <a:endParaRPr/>
          </a:p>
          <a:p>
            <a:pPr indent="-342900" lvl="0" marL="457200" rtl="0" algn="l">
              <a:spcBef>
                <a:spcPts val="0"/>
              </a:spcBef>
              <a:spcAft>
                <a:spcPts val="0"/>
              </a:spcAft>
              <a:buSzPts val="1800"/>
              <a:buChar char="-"/>
            </a:pPr>
            <a:r>
              <a:rPr lang="en"/>
              <a:t>Data Processing</a:t>
            </a:r>
            <a:endParaRPr/>
          </a:p>
          <a:p>
            <a:pPr indent="-342900" lvl="0" marL="457200" rtl="0" algn="l">
              <a:spcBef>
                <a:spcPts val="0"/>
              </a:spcBef>
              <a:spcAft>
                <a:spcPts val="0"/>
              </a:spcAft>
              <a:buSzPts val="1800"/>
              <a:buChar char="-"/>
            </a:pPr>
            <a:r>
              <a:rPr lang="en" sz="1400"/>
              <a:t>´</a:t>
            </a:r>
            <a:r>
              <a:rPr lang="en"/>
              <a:t>Model Architecture</a:t>
            </a:r>
            <a:endParaRPr/>
          </a:p>
          <a:p>
            <a:pPr indent="-342900" lvl="0" marL="457200" rtl="0" algn="l">
              <a:spcBef>
                <a:spcPts val="0"/>
              </a:spcBef>
              <a:spcAft>
                <a:spcPts val="0"/>
              </a:spcAft>
              <a:buSzPts val="1800"/>
              <a:buChar char="-"/>
            </a:pPr>
            <a:r>
              <a:rPr lang="en"/>
              <a:t>Model Fitting</a:t>
            </a:r>
            <a:endParaRPr/>
          </a:p>
          <a:p>
            <a:pPr indent="-342900" lvl="0" marL="457200" rtl="0" algn="l">
              <a:spcBef>
                <a:spcPts val="0"/>
              </a:spcBef>
              <a:spcAft>
                <a:spcPts val="0"/>
              </a:spcAft>
              <a:buSzPts val="1800"/>
              <a:buChar char="-"/>
            </a:pPr>
            <a:r>
              <a:rPr lang="en"/>
              <a:t>Model </a:t>
            </a:r>
            <a:r>
              <a:rPr lang="en"/>
              <a:t>Evaluation</a:t>
            </a:r>
            <a:endParaRPr/>
          </a:p>
          <a:p>
            <a:pPr indent="-342900" lvl="0" marL="457200" rtl="0" algn="l">
              <a:spcBef>
                <a:spcPts val="0"/>
              </a:spcBef>
              <a:spcAft>
                <a:spcPts val="0"/>
              </a:spcAft>
              <a:buSzPts val="1800"/>
              <a:buChar char="-"/>
            </a:pPr>
            <a:r>
              <a:rPr lang="en"/>
              <a:t>Conclusion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73" name="Google Shape;73;p15"/>
          <p:cNvPicPr preferRelativeResize="0"/>
          <p:nvPr/>
        </p:nvPicPr>
        <p:blipFill>
          <a:blip r:embed="rId3">
            <a:alphaModFix/>
          </a:blip>
          <a:stretch>
            <a:fillRect/>
          </a:stretch>
        </p:blipFill>
        <p:spPr>
          <a:xfrm>
            <a:off x="1344713" y="1045348"/>
            <a:ext cx="6454576" cy="3630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Dataset</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MELD (train, test, validate)</a:t>
            </a:r>
            <a:endParaRPr/>
          </a:p>
          <a:p>
            <a:pPr indent="-342900" lvl="0" marL="457200" rtl="0" algn="l">
              <a:spcBef>
                <a:spcPts val="0"/>
              </a:spcBef>
              <a:spcAft>
                <a:spcPts val="0"/>
              </a:spcAft>
              <a:buSzPts val="1800"/>
              <a:buChar char="-"/>
            </a:pPr>
            <a:r>
              <a:rPr lang="en"/>
              <a:t>D</a:t>
            </a:r>
            <a:r>
              <a:rPr lang="en"/>
              <a:t>ataset pour la reconnaissance des émotions dans les conversations multipartites de la série Friends</a:t>
            </a:r>
            <a:endParaRPr/>
          </a:p>
          <a:p>
            <a:pPr indent="-342900" lvl="0" marL="457200" rtl="0" algn="l">
              <a:spcBef>
                <a:spcPts val="0"/>
              </a:spcBef>
              <a:spcAft>
                <a:spcPts val="0"/>
              </a:spcAft>
              <a:buSzPts val="1800"/>
              <a:buChar char="-"/>
            </a:pPr>
            <a:r>
              <a:rPr lang="en"/>
              <a:t>S</a:t>
            </a:r>
            <a:r>
              <a:rPr lang="en"/>
              <a:t>hape : (9989, 13)</a:t>
            </a:r>
            <a:endParaRPr/>
          </a:p>
          <a:p>
            <a:pPr indent="-342900" lvl="0" marL="457200" rtl="0" algn="l">
              <a:spcBef>
                <a:spcPts val="0"/>
              </a:spcBef>
              <a:spcAft>
                <a:spcPts val="0"/>
              </a:spcAft>
              <a:buSzPts val="1800"/>
              <a:buChar char="-"/>
            </a:pPr>
            <a:r>
              <a:rPr lang="en"/>
              <a:t>Columns : ‘'Utterance', 'Speaker', 'Emotion', 'Sentiment', 'Dialogue_ID',  'Utterance_ID', 'Season', 'Episode', 'StartTime', 'EndTime'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Visualization</a:t>
            </a:r>
            <a:endParaRPr/>
          </a:p>
        </p:txBody>
      </p:sp>
      <p:pic>
        <p:nvPicPr>
          <p:cNvPr id="85" name="Google Shape;85;p17"/>
          <p:cNvPicPr preferRelativeResize="0"/>
          <p:nvPr/>
        </p:nvPicPr>
        <p:blipFill>
          <a:blip r:embed="rId3">
            <a:alphaModFix/>
          </a:blip>
          <a:stretch>
            <a:fillRect/>
          </a:stretch>
        </p:blipFill>
        <p:spPr>
          <a:xfrm>
            <a:off x="741950" y="1370500"/>
            <a:ext cx="3021250" cy="3034675"/>
          </a:xfrm>
          <a:prstGeom prst="rect">
            <a:avLst/>
          </a:prstGeom>
          <a:noFill/>
          <a:ln>
            <a:noFill/>
          </a:ln>
        </p:spPr>
      </p:pic>
      <p:pic>
        <p:nvPicPr>
          <p:cNvPr id="86" name="Google Shape;86;p17"/>
          <p:cNvPicPr preferRelativeResize="0"/>
          <p:nvPr/>
        </p:nvPicPr>
        <p:blipFill>
          <a:blip r:embed="rId4">
            <a:alphaModFix/>
          </a:blip>
          <a:stretch>
            <a:fillRect/>
          </a:stretch>
        </p:blipFill>
        <p:spPr>
          <a:xfrm>
            <a:off x="4302500" y="1370500"/>
            <a:ext cx="4074327" cy="3034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en"/>
              <a:t>Data</a:t>
            </a:r>
            <a:r>
              <a:rPr lang="en"/>
              <a:t> processing</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t/>
            </a:r>
            <a:endParaRPr sz="1950">
              <a:solidFill>
                <a:srgbClr val="DCDCDC"/>
              </a:solidFill>
              <a:highlight>
                <a:srgbClr val="1E1E1E"/>
              </a:highlight>
              <a:latin typeface="Courier New"/>
              <a:ea typeface="Courier New"/>
              <a:cs typeface="Courier New"/>
              <a:sym typeface="Courier New"/>
            </a:endParaRPr>
          </a:p>
          <a:p>
            <a:pPr indent="-419100" lvl="0" marL="457200" rtl="0" algn="l">
              <a:lnSpc>
                <a:spcPct val="135714"/>
              </a:lnSpc>
              <a:spcBef>
                <a:spcPts val="0"/>
              </a:spcBef>
              <a:spcAft>
                <a:spcPts val="0"/>
              </a:spcAft>
              <a:buClr>
                <a:schemeClr val="dk1"/>
              </a:buClr>
              <a:buSzPts val="3000"/>
              <a:buFont typeface="Oswald"/>
              <a:buAutoNum type="arabicPeriod"/>
            </a:pPr>
            <a:r>
              <a:rPr lang="en" sz="3000">
                <a:solidFill>
                  <a:schemeClr val="dk1"/>
                </a:solidFill>
                <a:latin typeface="Oswald"/>
                <a:ea typeface="Oswald"/>
                <a:cs typeface="Oswald"/>
                <a:sym typeface="Oswald"/>
              </a:rPr>
              <a:t>Concatenate:</a:t>
            </a:r>
            <a:endParaRPr sz="3000">
              <a:solidFill>
                <a:schemeClr val="dk1"/>
              </a:solidFill>
              <a:latin typeface="Oswald"/>
              <a:ea typeface="Oswald"/>
              <a:cs typeface="Oswald"/>
              <a:sym typeface="Oswald"/>
            </a:endParaRPr>
          </a:p>
          <a:p>
            <a:pPr indent="0" lvl="0" marL="0" rtl="0" algn="l">
              <a:lnSpc>
                <a:spcPct val="135714"/>
              </a:lnSpc>
              <a:spcBef>
                <a:spcPts val="0"/>
              </a:spcBef>
              <a:spcAft>
                <a:spcPts val="0"/>
              </a:spcAft>
              <a:buNone/>
            </a:pPr>
            <a:r>
              <a:t/>
            </a:r>
            <a:endParaRPr sz="3000">
              <a:solidFill>
                <a:schemeClr val="dk1"/>
              </a:solidFill>
              <a:latin typeface="Oswald"/>
              <a:ea typeface="Oswald"/>
              <a:cs typeface="Oswald"/>
              <a:sym typeface="Oswald"/>
            </a:endParaRPr>
          </a:p>
          <a:p>
            <a:pPr indent="0" lvl="0" marL="0" rtl="0" algn="ctr">
              <a:lnSpc>
                <a:spcPct val="135714"/>
              </a:lnSpc>
              <a:spcBef>
                <a:spcPts val="0"/>
              </a:spcBef>
              <a:spcAft>
                <a:spcPts val="0"/>
              </a:spcAft>
              <a:buNone/>
            </a:pPr>
            <a:r>
              <a:rPr lang="en" sz="1950">
                <a:solidFill>
                  <a:srgbClr val="D4D4D4"/>
                </a:solidFill>
                <a:highlight>
                  <a:srgbClr val="1E1E1E"/>
                </a:highlight>
                <a:latin typeface="Courier New"/>
                <a:ea typeface="Courier New"/>
                <a:cs typeface="Courier New"/>
                <a:sym typeface="Courier New"/>
              </a:rPr>
              <a:t>df_vald</a:t>
            </a:r>
            <a:r>
              <a:rPr lang="en" sz="1950">
                <a:solidFill>
                  <a:srgbClr val="DCDCDC"/>
                </a:solidFill>
                <a:highlight>
                  <a:srgbClr val="1E1E1E"/>
                </a:highlight>
                <a:latin typeface="Courier New"/>
                <a:ea typeface="Courier New"/>
                <a:cs typeface="Courier New"/>
                <a:sym typeface="Courier New"/>
              </a:rPr>
              <a:t>[</a:t>
            </a:r>
            <a:r>
              <a:rPr lang="en" sz="1950">
                <a:solidFill>
                  <a:srgbClr val="CE9178"/>
                </a:solidFill>
                <a:highlight>
                  <a:srgbClr val="1E1E1E"/>
                </a:highlight>
                <a:latin typeface="Courier New"/>
                <a:ea typeface="Courier New"/>
                <a:cs typeface="Courier New"/>
                <a:sym typeface="Courier New"/>
              </a:rPr>
              <a:t>'Utterance'</a:t>
            </a:r>
            <a:r>
              <a:rPr lang="en" sz="1950">
                <a:solidFill>
                  <a:srgbClr val="DCDCDC"/>
                </a:solidFill>
                <a:highlight>
                  <a:srgbClr val="1E1E1E"/>
                </a:highlight>
                <a:latin typeface="Courier New"/>
                <a:ea typeface="Courier New"/>
                <a:cs typeface="Courier New"/>
                <a:sym typeface="Courier New"/>
              </a:rPr>
              <a:t>]</a:t>
            </a:r>
            <a:r>
              <a:rPr lang="en" sz="1950">
                <a:solidFill>
                  <a:srgbClr val="D4D4D4"/>
                </a:solidFill>
                <a:highlight>
                  <a:srgbClr val="1E1E1E"/>
                </a:highlight>
                <a:latin typeface="Courier New"/>
                <a:ea typeface="Courier New"/>
                <a:cs typeface="Courier New"/>
                <a:sym typeface="Courier New"/>
              </a:rPr>
              <a:t> = df_vald</a:t>
            </a:r>
            <a:r>
              <a:rPr lang="en" sz="1950">
                <a:solidFill>
                  <a:srgbClr val="DCDCDC"/>
                </a:solidFill>
                <a:highlight>
                  <a:srgbClr val="1E1E1E"/>
                </a:highlight>
                <a:latin typeface="Courier New"/>
                <a:ea typeface="Courier New"/>
                <a:cs typeface="Courier New"/>
                <a:sym typeface="Courier New"/>
              </a:rPr>
              <a:t>[</a:t>
            </a:r>
            <a:r>
              <a:rPr lang="en" sz="1950">
                <a:solidFill>
                  <a:srgbClr val="CE9178"/>
                </a:solidFill>
                <a:highlight>
                  <a:srgbClr val="1E1E1E"/>
                </a:highlight>
                <a:latin typeface="Courier New"/>
                <a:ea typeface="Courier New"/>
                <a:cs typeface="Courier New"/>
                <a:sym typeface="Courier New"/>
              </a:rPr>
              <a:t>'Utterance'</a:t>
            </a:r>
            <a:r>
              <a:rPr lang="en" sz="1950">
                <a:solidFill>
                  <a:srgbClr val="DCDCDC"/>
                </a:solidFill>
                <a:highlight>
                  <a:srgbClr val="1E1E1E"/>
                </a:highlight>
                <a:latin typeface="Courier New"/>
                <a:ea typeface="Courier New"/>
                <a:cs typeface="Courier New"/>
                <a:sym typeface="Courier New"/>
              </a:rPr>
              <a:t>]</a:t>
            </a:r>
            <a:r>
              <a:rPr lang="en" sz="1950">
                <a:solidFill>
                  <a:srgbClr val="D4D4D4"/>
                </a:solidFill>
                <a:highlight>
                  <a:srgbClr val="1E1E1E"/>
                </a:highlight>
                <a:latin typeface="Courier New"/>
                <a:ea typeface="Courier New"/>
                <a:cs typeface="Courier New"/>
                <a:sym typeface="Courier New"/>
              </a:rPr>
              <a:t> + </a:t>
            </a:r>
            <a:r>
              <a:rPr lang="en" sz="1950">
                <a:solidFill>
                  <a:srgbClr val="CE9178"/>
                </a:solidFill>
                <a:highlight>
                  <a:srgbClr val="1E1E1E"/>
                </a:highlight>
                <a:latin typeface="Courier New"/>
                <a:ea typeface="Courier New"/>
                <a:cs typeface="Courier New"/>
                <a:sym typeface="Courier New"/>
              </a:rPr>
              <a:t>' '</a:t>
            </a:r>
            <a:r>
              <a:rPr lang="en" sz="1950">
                <a:solidFill>
                  <a:srgbClr val="D4D4D4"/>
                </a:solidFill>
                <a:highlight>
                  <a:srgbClr val="1E1E1E"/>
                </a:highlight>
                <a:latin typeface="Courier New"/>
                <a:ea typeface="Courier New"/>
                <a:cs typeface="Courier New"/>
                <a:sym typeface="Courier New"/>
              </a:rPr>
              <a:t> + df_vald</a:t>
            </a:r>
            <a:r>
              <a:rPr lang="en" sz="1950">
                <a:solidFill>
                  <a:srgbClr val="DCDCDC"/>
                </a:solidFill>
                <a:highlight>
                  <a:srgbClr val="1E1E1E"/>
                </a:highlight>
                <a:latin typeface="Courier New"/>
                <a:ea typeface="Courier New"/>
                <a:cs typeface="Courier New"/>
                <a:sym typeface="Courier New"/>
              </a:rPr>
              <a:t>[</a:t>
            </a:r>
            <a:r>
              <a:rPr lang="en" sz="1950">
                <a:solidFill>
                  <a:srgbClr val="CE9178"/>
                </a:solidFill>
                <a:highlight>
                  <a:srgbClr val="1E1E1E"/>
                </a:highlight>
                <a:latin typeface="Courier New"/>
                <a:ea typeface="Courier New"/>
                <a:cs typeface="Courier New"/>
                <a:sym typeface="Courier New"/>
              </a:rPr>
              <a:t>'Speaker'</a:t>
            </a:r>
            <a:r>
              <a:rPr lang="en" sz="1950">
                <a:solidFill>
                  <a:srgbClr val="DCDCDC"/>
                </a:solidFill>
                <a:highlight>
                  <a:srgbClr val="1E1E1E"/>
                </a:highlight>
                <a:latin typeface="Courier New"/>
                <a:ea typeface="Courier New"/>
                <a:cs typeface="Courier New"/>
                <a:sym typeface="Courier New"/>
              </a:rPr>
              <a:t>]</a:t>
            </a:r>
            <a:r>
              <a:rPr lang="en" sz="1950">
                <a:solidFill>
                  <a:srgbClr val="D4D4D4"/>
                </a:solidFill>
                <a:highlight>
                  <a:srgbClr val="1E1E1E"/>
                </a:highlight>
                <a:latin typeface="Courier New"/>
                <a:ea typeface="Courier New"/>
                <a:cs typeface="Courier New"/>
                <a:sym typeface="Courier New"/>
              </a:rPr>
              <a:t> + </a:t>
            </a:r>
            <a:r>
              <a:rPr lang="en" sz="1950">
                <a:solidFill>
                  <a:srgbClr val="CE9178"/>
                </a:solidFill>
                <a:highlight>
                  <a:srgbClr val="1E1E1E"/>
                </a:highlight>
                <a:latin typeface="Courier New"/>
                <a:ea typeface="Courier New"/>
                <a:cs typeface="Courier New"/>
                <a:sym typeface="Courier New"/>
              </a:rPr>
              <a:t>' '</a:t>
            </a:r>
            <a:r>
              <a:rPr lang="en" sz="1950">
                <a:solidFill>
                  <a:srgbClr val="D4D4D4"/>
                </a:solidFill>
                <a:highlight>
                  <a:srgbClr val="1E1E1E"/>
                </a:highlight>
                <a:latin typeface="Courier New"/>
                <a:ea typeface="Courier New"/>
                <a:cs typeface="Courier New"/>
                <a:sym typeface="Courier New"/>
              </a:rPr>
              <a:t> + df_vald</a:t>
            </a:r>
            <a:r>
              <a:rPr lang="en" sz="1950">
                <a:solidFill>
                  <a:srgbClr val="DCDCDC"/>
                </a:solidFill>
                <a:highlight>
                  <a:srgbClr val="1E1E1E"/>
                </a:highlight>
                <a:latin typeface="Courier New"/>
                <a:ea typeface="Courier New"/>
                <a:cs typeface="Courier New"/>
                <a:sym typeface="Courier New"/>
              </a:rPr>
              <a:t>[</a:t>
            </a:r>
            <a:r>
              <a:rPr lang="en" sz="1950">
                <a:solidFill>
                  <a:srgbClr val="CE9178"/>
                </a:solidFill>
                <a:highlight>
                  <a:srgbClr val="1E1E1E"/>
                </a:highlight>
                <a:latin typeface="Courier New"/>
                <a:ea typeface="Courier New"/>
                <a:cs typeface="Courier New"/>
                <a:sym typeface="Courier New"/>
              </a:rPr>
              <a:t>'Emotion'</a:t>
            </a:r>
            <a:r>
              <a:rPr lang="en" sz="1950">
                <a:solidFill>
                  <a:srgbClr val="DCDCDC"/>
                </a:solidFill>
                <a:highlight>
                  <a:srgbClr val="1E1E1E"/>
                </a:highlight>
                <a:latin typeface="Courier New"/>
                <a:ea typeface="Courier New"/>
                <a:cs typeface="Courier New"/>
                <a:sym typeface="Courier New"/>
              </a:rPr>
              <a:t>]</a:t>
            </a:r>
            <a:endParaRPr sz="19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processing</a:t>
            </a:r>
            <a:endParaRPr/>
          </a:p>
        </p:txBody>
      </p:sp>
      <p:sp>
        <p:nvSpPr>
          <p:cNvPr id="98" name="Google Shape;98;p19"/>
          <p:cNvSpPr txBox="1"/>
          <p:nvPr>
            <p:ph idx="1" type="body"/>
          </p:nvPr>
        </p:nvSpPr>
        <p:spPr>
          <a:xfrm>
            <a:off x="269838" y="1017725"/>
            <a:ext cx="8520600" cy="3416400"/>
          </a:xfrm>
          <a:prstGeom prst="rect">
            <a:avLst/>
          </a:prstGeom>
        </p:spPr>
        <p:txBody>
          <a:bodyPr anchorCtr="0" anchor="t" bIns="91425" lIns="91425" spcFirstLastPara="1" rIns="91425" wrap="square" tIns="91425">
            <a:normAutofit/>
          </a:bodyPr>
          <a:lstStyle/>
          <a:p>
            <a:pPr indent="0" lvl="0" marL="457200" marR="0" rtl="0" algn="l">
              <a:lnSpc>
                <a:spcPct val="135714"/>
              </a:lnSpc>
              <a:spcBef>
                <a:spcPts val="0"/>
              </a:spcBef>
              <a:spcAft>
                <a:spcPts val="0"/>
              </a:spcAft>
              <a:buNone/>
            </a:pPr>
            <a:r>
              <a:rPr lang="en" sz="3000">
                <a:solidFill>
                  <a:schemeClr val="dk1"/>
                </a:solidFill>
                <a:latin typeface="Oswald"/>
                <a:ea typeface="Oswald"/>
                <a:cs typeface="Oswald"/>
                <a:sym typeface="Oswald"/>
              </a:rPr>
              <a:t>2. Clean Text</a:t>
            </a:r>
            <a:endParaRPr sz="3000">
              <a:solidFill>
                <a:schemeClr val="dk1"/>
              </a:solidFill>
              <a:latin typeface="Oswald"/>
              <a:ea typeface="Oswald"/>
              <a:cs typeface="Oswald"/>
              <a:sym typeface="Oswald"/>
            </a:endParaRPr>
          </a:p>
        </p:txBody>
      </p:sp>
      <p:pic>
        <p:nvPicPr>
          <p:cNvPr id="99" name="Google Shape;99;p19"/>
          <p:cNvPicPr preferRelativeResize="0"/>
          <p:nvPr/>
        </p:nvPicPr>
        <p:blipFill>
          <a:blip r:embed="rId3">
            <a:alphaModFix/>
          </a:blip>
          <a:stretch>
            <a:fillRect/>
          </a:stretch>
        </p:blipFill>
        <p:spPr>
          <a:xfrm>
            <a:off x="448225" y="1681613"/>
            <a:ext cx="8247550" cy="2819175"/>
          </a:xfrm>
          <a:prstGeom prst="rect">
            <a:avLst/>
          </a:prstGeom>
          <a:noFill/>
          <a:ln>
            <a:noFill/>
          </a:ln>
        </p:spPr>
      </p:pic>
      <p:pic>
        <p:nvPicPr>
          <p:cNvPr id="100" name="Google Shape;100;p19"/>
          <p:cNvPicPr preferRelativeResize="0"/>
          <p:nvPr/>
        </p:nvPicPr>
        <p:blipFill>
          <a:blip r:embed="rId4">
            <a:alphaModFix/>
          </a:blip>
          <a:stretch>
            <a:fillRect/>
          </a:stretch>
        </p:blipFill>
        <p:spPr>
          <a:xfrm>
            <a:off x="448225" y="4500800"/>
            <a:ext cx="8163825" cy="488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processing </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marR="0" rtl="0" algn="l">
              <a:lnSpc>
                <a:spcPct val="135714"/>
              </a:lnSpc>
              <a:spcBef>
                <a:spcPts val="0"/>
              </a:spcBef>
              <a:spcAft>
                <a:spcPts val="0"/>
              </a:spcAft>
              <a:buNone/>
            </a:pPr>
            <a:r>
              <a:rPr lang="en" sz="3000">
                <a:solidFill>
                  <a:schemeClr val="dk1"/>
                </a:solidFill>
                <a:latin typeface="Oswald"/>
                <a:ea typeface="Oswald"/>
                <a:cs typeface="Oswald"/>
                <a:sym typeface="Oswald"/>
              </a:rPr>
              <a:t>3. Traitement des valeurs </a:t>
            </a:r>
            <a:r>
              <a:rPr lang="en" sz="3000">
                <a:solidFill>
                  <a:schemeClr val="dk1"/>
                </a:solidFill>
                <a:latin typeface="Oswald"/>
                <a:ea typeface="Oswald"/>
                <a:cs typeface="Oswald"/>
                <a:sym typeface="Oswald"/>
              </a:rPr>
              <a:t>catégoriques</a:t>
            </a:r>
            <a:r>
              <a:rPr lang="en" sz="3000">
                <a:solidFill>
                  <a:schemeClr val="dk1"/>
                </a:solidFill>
                <a:latin typeface="Oswald"/>
                <a:ea typeface="Oswald"/>
                <a:cs typeface="Oswald"/>
                <a:sym typeface="Oswald"/>
              </a:rPr>
              <a:t> </a:t>
            </a:r>
            <a:endParaRPr sz="3000">
              <a:solidFill>
                <a:schemeClr val="dk1"/>
              </a:solidFill>
              <a:latin typeface="Oswald"/>
              <a:ea typeface="Oswald"/>
              <a:cs typeface="Oswald"/>
              <a:sym typeface="Oswald"/>
            </a:endParaRPr>
          </a:p>
        </p:txBody>
      </p:sp>
      <p:pic>
        <p:nvPicPr>
          <p:cNvPr id="107" name="Google Shape;107;p20"/>
          <p:cNvPicPr preferRelativeResize="0"/>
          <p:nvPr/>
        </p:nvPicPr>
        <p:blipFill>
          <a:blip r:embed="rId3">
            <a:alphaModFix/>
          </a:blip>
          <a:stretch>
            <a:fillRect/>
          </a:stretch>
        </p:blipFill>
        <p:spPr>
          <a:xfrm>
            <a:off x="422488" y="1881088"/>
            <a:ext cx="8119674" cy="2931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processing</a:t>
            </a:r>
            <a:endParaRPr/>
          </a:p>
        </p:txBody>
      </p:sp>
      <p:pic>
        <p:nvPicPr>
          <p:cNvPr id="113" name="Google Shape;113;p21"/>
          <p:cNvPicPr preferRelativeResize="0"/>
          <p:nvPr/>
        </p:nvPicPr>
        <p:blipFill>
          <a:blip r:embed="rId3">
            <a:alphaModFix/>
          </a:blip>
          <a:stretch>
            <a:fillRect/>
          </a:stretch>
        </p:blipFill>
        <p:spPr>
          <a:xfrm>
            <a:off x="1312575" y="1132975"/>
            <a:ext cx="6518849" cy="375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