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ären Daniel, INI-MBM-MEB" initials="SDIMM" lastIdx="2" clrIdx="0">
    <p:extLst>
      <p:ext uri="{19B8F6BF-5375-455C-9EA6-DF929625EA0E}">
        <p15:presenceInfo xmlns:p15="http://schemas.microsoft.com/office/powerpoint/2012/main" userId="S::Daniel.Schaeren@swisscom.com::210eb761-7f88-403e-a1db-dfd4e6fda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00C2B-D246-431E-927A-B45BF8A214B2}" v="71" dt="2022-09-13T12:37:5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ED37-9F5B-4AD4-939C-038AED32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1B1F-B1B7-4986-BCD3-D170EE7A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E759-5839-45A2-AB02-B2BCCE68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8FF9-5B31-4292-9400-9AFD5919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9F61-6C8C-40B0-937C-DCBFE3E1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6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8D01-57D5-4D6E-86CB-23AC8FE2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BD8B-D8BE-4037-B023-300F7F34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6B8D-00FB-499F-A434-693E128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50F1-B074-4E8F-878C-66085EF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C8B3-9A4B-49A5-A853-138A8B2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7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CE4EA-B9D2-4D58-896A-A1AF837D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BBBBB-D485-4947-88DA-BE9F3C5B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20D3-9985-49AA-8860-2491D381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A39-18DA-4FC7-B454-A26E4AA2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726A-EEE0-4CA3-9F11-A191437C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1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DC0-C084-4F95-91C2-D0AF6811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0D4B-BB5A-4B3B-8741-B54FB37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A2CF-94B6-4768-B02A-216786A1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970E-6DE7-471A-B21C-978C3E9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27D6-5EBB-405E-BFCB-8927C0C8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4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AFD7-A787-485D-9F93-CF607916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872B-1C11-4232-9853-82520894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121C-B10A-4701-8A79-51A3C85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3A3A-6EC9-4601-87DB-751E3D77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F8FB-D083-4F11-8B7D-F1ED06F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5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D8C-6813-44DF-99D0-E7CBFCB4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FF70-F847-4308-BACE-6737D2EFA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EABF-ED58-4A0B-94E1-B108C2F1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160C-B948-43F5-88ED-7F0F9BD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B496-6A06-43BB-8997-B9B7FCD9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1F2D-74C7-4E0B-8B28-E536AF20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C146-0F12-48AB-9BA2-38D86EA0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9026-19F2-4F90-B68C-DF443455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F213-E518-4E4D-992D-C4709F3B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0560F-33D5-4C66-888F-546A57D37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75DF-EFF9-42A6-B4F4-CC5AD5409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D38DD-2392-42C1-9144-D28F4325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78EC7-FD5D-4864-BF9B-45A166B7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D851A-2F6C-43F5-80E6-2BA1CAB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1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407E-76A4-46F9-9759-18FF9321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98956-ECEF-4F31-94EC-D7A5CBDF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42B2E-60D3-40B3-9816-8146405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BA28F-B72F-4398-992B-B96C967E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6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B2C5C-59D6-42CD-94EC-E88994B9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D21E-6C2E-4634-BD0A-5935F79E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991A-9BFC-4C64-823E-D977891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79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61CE-C4C2-4F72-97ED-6044799B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850F-B1F4-41CE-997E-0AE64A99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07E6-4E0A-4256-B8D1-7D821872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D85C-073D-43F3-ABDB-8E0DC0A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9B2BD-BFC3-4CE7-BCED-4BCCDB50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EBE7-AD89-435E-9A25-6EAF179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7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7CCF-17CD-4CB1-9624-AC65B29A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08683-20DC-492A-A300-A9828A780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76CE-F989-45B5-B420-FF446B0E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CD77-4D5F-474D-993E-955D6F7C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DEDE-AC0D-484E-B7CA-742FD8C8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E8F8-68B4-487E-9722-4EE42765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1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1E539-0FD5-4E16-8B9A-D75D523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BCE4-C8F2-4938-9FD4-D13111C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E547-27B0-4F82-97E9-1AB061A3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98AA-EF56-475C-AB6F-A33AE43C8AB0}" type="datetimeFigureOut">
              <a:rPr lang="de-CH" smtClean="0"/>
              <a:t>20.09.2022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96EF-7435-4B73-A404-6B0D51052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7B6F-8A1A-49F3-B782-478A5D56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92A5A7-0F71-407C-8002-5841C21F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5" t="7890" r="10283" b="3141"/>
          <a:stretch/>
        </p:blipFill>
        <p:spPr>
          <a:xfrm rot="5400000">
            <a:off x="9691101" y="1746757"/>
            <a:ext cx="660911" cy="1994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1DE80-4779-44CF-BB1F-B0596A6C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42" y="4011709"/>
            <a:ext cx="1305107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6D1D8-CB7A-4B40-91C1-967C559A4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8" y="1240902"/>
            <a:ext cx="887616" cy="1172478"/>
          </a:xfrm>
          <a:prstGeom prst="rect">
            <a:avLst/>
          </a:prstGeom>
        </p:spPr>
      </p:pic>
      <p:pic>
        <p:nvPicPr>
          <p:cNvPr id="12" name="Picture 11" descr="A picture containing jack, electronics, indoor, remote&#10;&#10;Description automatically generated">
            <a:extLst>
              <a:ext uri="{FF2B5EF4-FFF2-40B4-BE49-F238E27FC236}">
                <a16:creationId xmlns:a16="http://schemas.microsoft.com/office/drawing/2014/main" id="{0C4CB9FB-58E7-4284-B072-4CCACF6FA4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1" t="33581" r="32832" b="33580"/>
          <a:stretch/>
        </p:blipFill>
        <p:spPr>
          <a:xfrm rot="16200000">
            <a:off x="1841560" y="4259263"/>
            <a:ext cx="985688" cy="1296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218F4-161E-4A4B-AAB2-3ECE3217B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65" t="5882" r="34951" b="5099"/>
          <a:stretch/>
        </p:blipFill>
        <p:spPr>
          <a:xfrm rot="5400000">
            <a:off x="6311803" y="1062777"/>
            <a:ext cx="595188" cy="16843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E7AD1E-A99E-4090-B593-BC39BC2414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>
            <a:off x="2982880" y="4691159"/>
            <a:ext cx="3784600" cy="448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C42AC9-C72D-47DF-9D5C-5B3B93AAC3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 rot="8496886">
            <a:off x="2064574" y="2839876"/>
            <a:ext cx="3784600" cy="4482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7D912D-08EB-44CE-9E50-BE14A89E70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4344" b="12100"/>
          <a:stretch/>
        </p:blipFill>
        <p:spPr>
          <a:xfrm>
            <a:off x="1843143" y="2380731"/>
            <a:ext cx="373008" cy="20341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43F986-B68E-42ED-8CBC-B7F47E31EE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99" t="1427" r="42789" b="1427"/>
          <a:stretch/>
        </p:blipFill>
        <p:spPr>
          <a:xfrm rot="2579718">
            <a:off x="7692165" y="2381307"/>
            <a:ext cx="920657" cy="15598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5EE949-A060-4556-9CE1-8608015A79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368" r="16971"/>
          <a:stretch/>
        </p:blipFill>
        <p:spPr>
          <a:xfrm flipH="1">
            <a:off x="11035873" y="1677952"/>
            <a:ext cx="84760" cy="119782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0244-A486-4577-9220-C961A47D9784}"/>
              </a:ext>
            </a:extLst>
          </p:cNvPr>
          <p:cNvCxnSpPr>
            <a:cxnSpLocks/>
          </p:cNvCxnSpPr>
          <p:nvPr/>
        </p:nvCxnSpPr>
        <p:spPr>
          <a:xfrm>
            <a:off x="7451595" y="2095500"/>
            <a:ext cx="404943" cy="869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C23BB0-7E20-411A-AB60-5AEB68958AC2}"/>
              </a:ext>
            </a:extLst>
          </p:cNvPr>
          <p:cNvCxnSpPr>
            <a:cxnSpLocks/>
          </p:cNvCxnSpPr>
          <p:nvPr/>
        </p:nvCxnSpPr>
        <p:spPr>
          <a:xfrm>
            <a:off x="7460213" y="1978802"/>
            <a:ext cx="513006" cy="79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090445-5385-42F6-8A19-B616DF4045A9}"/>
              </a:ext>
            </a:extLst>
          </p:cNvPr>
          <p:cNvSpPr txBox="1"/>
          <p:nvPr/>
        </p:nvSpPr>
        <p:spPr>
          <a:xfrm>
            <a:off x="2491560" y="1398258"/>
            <a:ext cx="1261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Meteo</a:t>
            </a:r>
          </a:p>
          <a:p>
            <a:r>
              <a:rPr lang="de-CH" sz="1100" dirty="0"/>
              <a:t>Sht30/qmp6988</a:t>
            </a:r>
          </a:p>
          <a:p>
            <a:pPr marL="285750" indent="-285750">
              <a:buFontTx/>
              <a:buChar char="-"/>
            </a:pPr>
            <a:r>
              <a:rPr lang="de-CH" sz="1100" dirty="0" err="1"/>
              <a:t>Temperature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Humidity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Pressure</a:t>
            </a:r>
            <a:endParaRPr lang="de-CH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478930-00DD-4779-8770-BA22553F5C9A}"/>
              </a:ext>
            </a:extLst>
          </p:cNvPr>
          <p:cNvSpPr txBox="1"/>
          <p:nvPr/>
        </p:nvSpPr>
        <p:spPr>
          <a:xfrm>
            <a:off x="2029647" y="5415722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I2C Hub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505AF3-A537-4C29-B7AD-781A63218D31}"/>
              </a:ext>
            </a:extLst>
          </p:cNvPr>
          <p:cNvSpPr txBox="1"/>
          <p:nvPr/>
        </p:nvSpPr>
        <p:spPr>
          <a:xfrm>
            <a:off x="5723710" y="4537659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A (I2C/</a:t>
            </a:r>
            <a:r>
              <a:rPr lang="de-CH" sz="1100" dirty="0" err="1"/>
              <a:t>Red</a:t>
            </a:r>
            <a:r>
              <a:rPr lang="de-CH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E814EB-B464-4A53-AB23-DC30B109CBAD}"/>
              </a:ext>
            </a:extLst>
          </p:cNvPr>
          <p:cNvSpPr txBox="1"/>
          <p:nvPr/>
        </p:nvSpPr>
        <p:spPr>
          <a:xfrm>
            <a:off x="7950780" y="3813802"/>
            <a:ext cx="13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C (UART/Blue)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C5F7C-B0C7-4B8C-9B17-7AE170E84872}"/>
              </a:ext>
            </a:extLst>
          </p:cNvPr>
          <p:cNvSpPr txBox="1"/>
          <p:nvPr/>
        </p:nvSpPr>
        <p:spPr>
          <a:xfrm>
            <a:off x="5827074" y="2202569"/>
            <a:ext cx="137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Current</a:t>
            </a:r>
            <a:r>
              <a:rPr lang="de-CH" sz="1100" dirty="0"/>
              <a:t> Sensor</a:t>
            </a:r>
          </a:p>
          <a:p>
            <a:r>
              <a:rPr lang="de-CH" sz="1100" dirty="0"/>
              <a:t>ADS1115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7D148-7DA6-4B4E-A6A2-0130BD0DB107}"/>
              </a:ext>
            </a:extLst>
          </p:cNvPr>
          <p:cNvSpPr txBox="1"/>
          <p:nvPr/>
        </p:nvSpPr>
        <p:spPr>
          <a:xfrm>
            <a:off x="9188862" y="3086769"/>
            <a:ext cx="1829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Modem SIMCOM7080G</a:t>
            </a:r>
          </a:p>
          <a:p>
            <a:r>
              <a:rPr lang="de-CH" sz="1100" dirty="0"/>
              <a:t>U128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5328DD0-7B16-4572-BA7D-2E5B4A4D9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792" r="8573"/>
          <a:stretch/>
        </p:blipFill>
        <p:spPr>
          <a:xfrm>
            <a:off x="7716716" y="5447986"/>
            <a:ext cx="246769" cy="9389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2B5E5E0-A43E-4873-97E6-72621EAD8969}"/>
              </a:ext>
            </a:extLst>
          </p:cNvPr>
          <p:cNvSpPr txBox="1"/>
          <p:nvPr/>
        </p:nvSpPr>
        <p:spPr>
          <a:xfrm>
            <a:off x="8195403" y="5786639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USB C Power / Terminal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4E6EF6-AF45-4576-A439-352679AF5E67}"/>
              </a:ext>
            </a:extLst>
          </p:cNvPr>
          <p:cNvSpPr txBox="1"/>
          <p:nvPr/>
        </p:nvSpPr>
        <p:spPr>
          <a:xfrm>
            <a:off x="7088294" y="4552950"/>
            <a:ext cx="76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M5 Core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878A3DE7-5EE9-416A-8158-E7D048BD29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15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dirty="0"/>
              <a:t>Hardware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D3505-93FA-A1C4-D4E7-1873A63095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749805" y="5612586"/>
            <a:ext cx="697582" cy="565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3A40C-CCF4-BE73-807C-C03DFB80E0B8}"/>
              </a:ext>
            </a:extLst>
          </p:cNvPr>
          <p:cNvSpPr txBox="1"/>
          <p:nvPr/>
        </p:nvSpPr>
        <p:spPr>
          <a:xfrm>
            <a:off x="5192029" y="5764512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CH" sz="1100" dirty="0"/>
              <a:t>SD-Card</a:t>
            </a:r>
          </a:p>
        </p:txBody>
      </p:sp>
    </p:spTree>
    <p:extLst>
      <p:ext uri="{BB962C8B-B14F-4D97-AF65-F5344CB8AC3E}">
        <p14:creationId xmlns:p14="http://schemas.microsoft.com/office/powerpoint/2010/main" val="30103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Seession</a:t>
            </a:r>
            <a:r>
              <a:rPr lang="de-CH" dirty="0"/>
              <a:t> </a:t>
            </a:r>
            <a:r>
              <a:rPr lang="de-CH" dirty="0" err="1"/>
              <a:t>Managment</a:t>
            </a:r>
            <a:endParaRPr lang="de-C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3706020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3706022" y="45237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ABA8D-73F8-4077-BA89-42ABA3DA822C}"/>
              </a:ext>
            </a:extLst>
          </p:cNvPr>
          <p:cNvSpPr/>
          <p:nvPr/>
        </p:nvSpPr>
        <p:spPr>
          <a:xfrm>
            <a:off x="6989580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eNodeB</a:t>
            </a:r>
            <a:endParaRPr lang="de-CH" dirty="0"/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575" y="2452564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824087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4431974" y="5599743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E336-4F81-44F4-B9C7-5E1963123735}"/>
              </a:ext>
            </a:extLst>
          </p:cNvPr>
          <p:cNvSpPr txBox="1"/>
          <p:nvPr/>
        </p:nvSpPr>
        <p:spPr>
          <a:xfrm>
            <a:off x="7479508" y="365125"/>
            <a:ext cx="230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Source:</a:t>
            </a:r>
          </a:p>
          <a:p>
            <a:r>
              <a:rPr lang="de-CH" dirty="0"/>
              <a:t>- ELEX</a:t>
            </a:r>
          </a:p>
          <a:p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3938114" y="6211669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Downlinkbuffer</a:t>
            </a:r>
            <a:r>
              <a:rPr lang="de-CH" dirty="0"/>
              <a:t> (Userplane)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4760450" y="3497138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6990161" y="5803184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4370708" y="3420293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2854489" y="370637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2233E-5C5B-4E0C-8FEC-EEFAEAA66312}"/>
              </a:ext>
            </a:extLst>
          </p:cNvPr>
          <p:cNvSpPr/>
          <p:nvPr/>
        </p:nvSpPr>
        <p:spPr>
          <a:xfrm>
            <a:off x="532526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SAPC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EBCB2-26E6-4741-A5CD-7B29B76EF136}"/>
              </a:ext>
            </a:extLst>
          </p:cNvPr>
          <p:cNvCxnSpPr>
            <a:cxnSpLocks/>
          </p:cNvCxnSpPr>
          <p:nvPr/>
        </p:nvCxnSpPr>
        <p:spPr>
          <a:xfrm flipH="1">
            <a:off x="8707587" y="3953523"/>
            <a:ext cx="843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024DE8-2803-4188-A836-981541633415}"/>
              </a:ext>
            </a:extLst>
          </p:cNvPr>
          <p:cNvSpPr txBox="1"/>
          <p:nvPr/>
        </p:nvSpPr>
        <p:spPr>
          <a:xfrm>
            <a:off x="8775770" y="3530106"/>
            <a:ext cx="8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A88CC-FA15-4E10-98EC-6F46D5AD618D}"/>
              </a:ext>
            </a:extLst>
          </p:cNvPr>
          <p:cNvCxnSpPr>
            <a:cxnSpLocks/>
          </p:cNvCxnSpPr>
          <p:nvPr/>
        </p:nvCxnSpPr>
        <p:spPr>
          <a:xfrm>
            <a:off x="2337847" y="2679030"/>
            <a:ext cx="1214978" cy="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0E8F84-50DC-40DF-8E26-48A0AC51D4D9}"/>
              </a:ext>
            </a:extLst>
          </p:cNvPr>
          <p:cNvSpPr txBox="1"/>
          <p:nvPr/>
        </p:nvSpPr>
        <p:spPr>
          <a:xfrm>
            <a:off x="2588067" y="2355864"/>
            <a:ext cx="168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????</a:t>
            </a:r>
          </a:p>
          <a:p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7C8D4D-016A-4828-91BF-2A2A61376F3D}"/>
              </a:ext>
            </a:extLst>
          </p:cNvPr>
          <p:cNvCxnSpPr>
            <a:cxnSpLocks/>
          </p:cNvCxnSpPr>
          <p:nvPr/>
        </p:nvCxnSpPr>
        <p:spPr>
          <a:xfrm flipH="1">
            <a:off x="5471160" y="4075708"/>
            <a:ext cx="1402081" cy="9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AFB154-58FB-4920-BAC9-E8A4AA033F32}"/>
              </a:ext>
            </a:extLst>
          </p:cNvPr>
          <p:cNvSpPr txBox="1"/>
          <p:nvPr/>
        </p:nvSpPr>
        <p:spPr>
          <a:xfrm>
            <a:off x="5756543" y="4749825"/>
            <a:ext cx="168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Low </a:t>
            </a:r>
            <a:r>
              <a:rPr lang="de-CH" dirty="0" err="1"/>
              <a:t>Complexety</a:t>
            </a:r>
            <a:r>
              <a:rPr lang="de-CH" dirty="0"/>
              <a:t> </a:t>
            </a:r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8350D4-3CEF-4211-AD01-324230F4A785}"/>
              </a:ext>
            </a:extLst>
          </p:cNvPr>
          <p:cNvSpPr txBox="1"/>
          <p:nvPr/>
        </p:nvSpPr>
        <p:spPr>
          <a:xfrm>
            <a:off x="4922035" y="372384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11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CAT-M </a:t>
            </a:r>
            <a:r>
              <a:rPr lang="de-CH" dirty="0" err="1"/>
              <a:t>Testcase</a:t>
            </a:r>
            <a:r>
              <a:rPr lang="de-CH" dirty="0"/>
              <a:t> </a:t>
            </a:r>
            <a:r>
              <a:rPr lang="de-CH" dirty="0" err="1"/>
              <a:t>eDRX</a:t>
            </a:r>
            <a:r>
              <a:rPr lang="de-CH" dirty="0"/>
              <a:t>/PSM Buffer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2028188" y="19981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2028190" y="44221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ABA8D-73F8-4077-BA89-42ABA3DA822C}"/>
              </a:ext>
            </a:extLst>
          </p:cNvPr>
          <p:cNvSpPr/>
          <p:nvPr/>
        </p:nvSpPr>
        <p:spPr>
          <a:xfrm>
            <a:off x="5927090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eNodeB</a:t>
            </a:r>
            <a:endParaRPr lang="de-CH" dirty="0"/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8085" y="2452564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8630922" y="3263513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2965926" y="5694550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E336-4F81-44F4-B9C7-5E1963123735}"/>
              </a:ext>
            </a:extLst>
          </p:cNvPr>
          <p:cNvSpPr txBox="1"/>
          <p:nvPr/>
        </p:nvSpPr>
        <p:spPr>
          <a:xfrm>
            <a:off x="7479508" y="365125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Target:</a:t>
            </a:r>
          </a:p>
          <a:p>
            <a:r>
              <a:rPr lang="de-CH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2405062" y="6279118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Downlinkbuffer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3493133" y="3366964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3493133" y="3429000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2394583" y="3318695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AF68FF-917D-425B-AB7B-43EDCE1BC8ED}"/>
              </a:ext>
            </a:extLst>
          </p:cNvPr>
          <p:cNvCxnSpPr>
            <a:cxnSpLocks/>
          </p:cNvCxnSpPr>
          <p:nvPr/>
        </p:nvCxnSpPr>
        <p:spPr>
          <a:xfrm>
            <a:off x="4179409" y="2723778"/>
            <a:ext cx="1280478" cy="5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26621B-DE95-4D33-8877-DFAB3BAA0ACF}"/>
              </a:ext>
            </a:extLst>
          </p:cNvPr>
          <p:cNvSpPr txBox="1"/>
          <p:nvPr/>
        </p:nvSpPr>
        <p:spPr>
          <a:xfrm>
            <a:off x="455612" y="4657487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Data</a:t>
            </a:r>
            <a:endParaRPr lang="de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02E1A6-1961-420C-9432-D1C505EEA45E}"/>
              </a:ext>
            </a:extLst>
          </p:cNvPr>
          <p:cNvCxnSpPr>
            <a:cxnSpLocks/>
          </p:cNvCxnSpPr>
          <p:nvPr/>
        </p:nvCxnSpPr>
        <p:spPr>
          <a:xfrm flipV="1">
            <a:off x="635000" y="5100797"/>
            <a:ext cx="113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969641" y="375866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162917-CECA-4507-B753-DC5EF147D25C}"/>
              </a:ext>
            </a:extLst>
          </p:cNvPr>
          <p:cNvCxnSpPr>
            <a:cxnSpLocks/>
          </p:cNvCxnSpPr>
          <p:nvPr/>
        </p:nvCxnSpPr>
        <p:spPr>
          <a:xfrm>
            <a:off x="2182578" y="5834652"/>
            <a:ext cx="366391" cy="31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B6585C-CC42-439F-8D5E-8D2290EA36F2}"/>
              </a:ext>
            </a:extLst>
          </p:cNvPr>
          <p:cNvSpPr txBox="1"/>
          <p:nvPr/>
        </p:nvSpPr>
        <p:spPr>
          <a:xfrm>
            <a:off x="1141094" y="5844713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Data</a:t>
            </a:r>
            <a:endParaRPr lang="de-C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2233E-5C5B-4E0C-8FEC-EEFAEAA66312}"/>
              </a:ext>
            </a:extLst>
          </p:cNvPr>
          <p:cNvSpPr/>
          <p:nvPr/>
        </p:nvSpPr>
        <p:spPr>
          <a:xfrm>
            <a:off x="267096" y="1983734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SAPC</a:t>
            </a:r>
          </a:p>
        </p:txBody>
      </p:sp>
    </p:spTree>
    <p:extLst>
      <p:ext uri="{BB962C8B-B14F-4D97-AF65-F5344CB8AC3E}">
        <p14:creationId xmlns:p14="http://schemas.microsoft.com/office/powerpoint/2010/main" val="10447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6112-56A7-4EA0-971E-A15FB766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Tracking Area Update T3412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90B83-B443-4BB8-BD8D-BA41751D05A6}"/>
              </a:ext>
            </a:extLst>
          </p:cNvPr>
          <p:cNvSpPr txBox="1"/>
          <p:nvPr/>
        </p:nvSpPr>
        <p:spPr>
          <a:xfrm>
            <a:off x="4324350" y="201036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010</a:t>
            </a:r>
            <a:r>
              <a:rPr lang="de-CH" dirty="0">
                <a:highlight>
                  <a:srgbClr val="00FF00"/>
                </a:highlight>
              </a:rPr>
              <a:t>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AA00D-10D0-4867-9929-40B240159963}"/>
              </a:ext>
            </a:extLst>
          </p:cNvPr>
          <p:cNvCxnSpPr/>
          <p:nvPr/>
        </p:nvCxnSpPr>
        <p:spPr>
          <a:xfrm flipH="1">
            <a:off x="3917950" y="2428240"/>
            <a:ext cx="660400" cy="1298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2C9942-4634-496F-958E-F40AC0928902}"/>
              </a:ext>
            </a:extLst>
          </p:cNvPr>
          <p:cNvCxnSpPr>
            <a:cxnSpLocks/>
          </p:cNvCxnSpPr>
          <p:nvPr/>
        </p:nvCxnSpPr>
        <p:spPr>
          <a:xfrm>
            <a:off x="5041900" y="2428240"/>
            <a:ext cx="2638425" cy="189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0D2A07-665F-4791-B4B4-5D6D77953748}"/>
              </a:ext>
            </a:extLst>
          </p:cNvPr>
          <p:cNvSpPr txBox="1"/>
          <p:nvPr/>
        </p:nvSpPr>
        <p:spPr>
          <a:xfrm>
            <a:off x="2529840" y="2611681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0b010 =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4D7DE6-5C3E-4F70-BA65-52C8AC928E25}"/>
              </a:ext>
            </a:extLst>
          </p:cNvPr>
          <p:cNvGrpSpPr/>
          <p:nvPr/>
        </p:nvGrpSpPr>
        <p:grpSpPr>
          <a:xfrm>
            <a:off x="2334878" y="3809857"/>
            <a:ext cx="3956385" cy="1758457"/>
            <a:chOff x="2030078" y="2994518"/>
            <a:chExt cx="3166143" cy="11644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C9F4B6-57EF-4D69-A709-83D3F8D0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078" y="2994518"/>
              <a:ext cx="3166143" cy="1164486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0E1ADE5-E249-4505-9037-299AA219F395}"/>
                </a:ext>
              </a:extLst>
            </p:cNvPr>
            <p:cNvSpPr/>
            <p:nvPr/>
          </p:nvSpPr>
          <p:spPr>
            <a:xfrm>
              <a:off x="2102644" y="3429000"/>
              <a:ext cx="2514600" cy="588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8A3752-DB29-4325-BE1C-D2168EB04DB1}"/>
              </a:ext>
            </a:extLst>
          </p:cNvPr>
          <p:cNvSpPr txBox="1"/>
          <p:nvPr/>
        </p:nvSpPr>
        <p:spPr>
          <a:xfrm>
            <a:off x="6399212" y="269470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2C57-3553-4F69-B37D-C866C4C5FA4B}"/>
              </a:ext>
            </a:extLst>
          </p:cNvPr>
          <p:cNvSpPr txBox="1"/>
          <p:nvPr/>
        </p:nvSpPr>
        <p:spPr>
          <a:xfrm>
            <a:off x="7680325" y="4319753"/>
            <a:ext cx="253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TAU = 7 *10h = 70h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0C323E-9CF9-45A9-AEED-D1894C9F353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6291263" y="4504419"/>
            <a:ext cx="1389062" cy="18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07F-15C1-4881-9A98-FBE4DD8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</a:t>
            </a:r>
            <a:r>
              <a:rPr lang="de-CH" dirty="0" err="1"/>
              <a:t>Activetime</a:t>
            </a:r>
            <a:r>
              <a:rPr lang="de-CH" dirty="0"/>
              <a:t> T3324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7AA92-945D-4DAB-B53D-1E34B7A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9" y="4085122"/>
            <a:ext cx="4705061" cy="1069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0CD10-0478-4BBA-A23E-226E6E4993BC}"/>
              </a:ext>
            </a:extLst>
          </p:cNvPr>
          <p:cNvSpPr txBox="1"/>
          <p:nvPr/>
        </p:nvSpPr>
        <p:spPr>
          <a:xfrm>
            <a:off x="5368290" y="1506022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</a:t>
            </a:r>
            <a:r>
              <a:rPr lang="de-CH" dirty="0">
                <a:highlight>
                  <a:srgbClr val="00FF00"/>
                </a:highlight>
              </a:rPr>
              <a:t>000111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1FA008-95E1-473E-B140-88EBB87166A9}"/>
              </a:ext>
            </a:extLst>
          </p:cNvPr>
          <p:cNvCxnSpPr>
            <a:cxnSpLocks/>
          </p:cNvCxnSpPr>
          <p:nvPr/>
        </p:nvCxnSpPr>
        <p:spPr>
          <a:xfrm flipH="1">
            <a:off x="4358640" y="1875354"/>
            <a:ext cx="1135380" cy="202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B206CB-A8D0-4018-A655-D1A434B8D551}"/>
              </a:ext>
            </a:extLst>
          </p:cNvPr>
          <p:cNvSpPr txBox="1"/>
          <p:nvPr/>
        </p:nvSpPr>
        <p:spPr>
          <a:xfrm>
            <a:off x="2872884" y="2892846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 =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1E0B7-9FCE-4493-8596-8EAC2A9115DB}"/>
              </a:ext>
            </a:extLst>
          </p:cNvPr>
          <p:cNvCxnSpPr>
            <a:cxnSpLocks/>
          </p:cNvCxnSpPr>
          <p:nvPr/>
        </p:nvCxnSpPr>
        <p:spPr>
          <a:xfrm>
            <a:off x="6179820" y="2008943"/>
            <a:ext cx="1524000" cy="2076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EB3744-B79D-4E93-8DF8-5DE38CEFAEFB}"/>
              </a:ext>
            </a:extLst>
          </p:cNvPr>
          <p:cNvSpPr txBox="1"/>
          <p:nvPr/>
        </p:nvSpPr>
        <p:spPr>
          <a:xfrm>
            <a:off x="7405052" y="289284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53500-6954-472F-A898-E0EE97F56670}"/>
              </a:ext>
            </a:extLst>
          </p:cNvPr>
          <p:cNvSpPr txBox="1"/>
          <p:nvPr/>
        </p:nvSpPr>
        <p:spPr>
          <a:xfrm>
            <a:off x="7958455" y="4250349"/>
            <a:ext cx="42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Activetime</a:t>
            </a:r>
            <a:r>
              <a:rPr lang="de-CH" dirty="0"/>
              <a:t> = 7 *2sec = 14 sec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E48A9-576D-4440-AB23-A4168B873D1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179820" y="4564380"/>
            <a:ext cx="1524000" cy="55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A2AD-6D93-4EE8-B187-5147987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eDRX</a:t>
            </a:r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B1EC5-ECC2-4D89-B960-C8E238BC79CC}"/>
              </a:ext>
            </a:extLst>
          </p:cNvPr>
          <p:cNvSpPr txBox="1"/>
          <p:nvPr/>
        </p:nvSpPr>
        <p:spPr>
          <a:xfrm>
            <a:off x="5368289" y="1136690"/>
            <a:ext cx="130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Hyperframe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5DA33-A402-402F-9A56-E2109A927933}"/>
              </a:ext>
            </a:extLst>
          </p:cNvPr>
          <p:cNvSpPr txBox="1"/>
          <p:nvPr/>
        </p:nvSpPr>
        <p:spPr>
          <a:xfrm>
            <a:off x="5368290" y="1506022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2x10.24s (2x4x2.56s) -&gt; 20.48s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51BEF-1396-4FE3-AE45-B3E3AE104BFF}"/>
              </a:ext>
            </a:extLst>
          </p:cNvPr>
          <p:cNvSpPr txBox="1"/>
          <p:nvPr/>
        </p:nvSpPr>
        <p:spPr>
          <a:xfrm>
            <a:off x="2674620" y="148625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eDRX</a:t>
            </a:r>
            <a:r>
              <a:rPr lang="de-CH" dirty="0"/>
              <a:t> 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854B2-5D30-4DDE-B419-CB3140B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29" y="3804758"/>
            <a:ext cx="4657321" cy="2105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1EDF2-8A8D-4152-B452-E28B4483ADCB}"/>
              </a:ext>
            </a:extLst>
          </p:cNvPr>
          <p:cNvSpPr txBox="1"/>
          <p:nvPr/>
        </p:nvSpPr>
        <p:spPr>
          <a:xfrm>
            <a:off x="2533649" y="2868576"/>
            <a:ext cx="17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Pageing</a:t>
            </a:r>
            <a:r>
              <a:rPr lang="de-CH" dirty="0"/>
              <a:t> </a:t>
            </a:r>
            <a:r>
              <a:rPr lang="de-CH" dirty="0" err="1"/>
              <a:t>Window</a:t>
            </a:r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05607-CB69-4017-9837-52CF469EA6F6}"/>
              </a:ext>
            </a:extLst>
          </p:cNvPr>
          <p:cNvSpPr txBox="1"/>
          <p:nvPr/>
        </p:nvSpPr>
        <p:spPr>
          <a:xfrm>
            <a:off x="5271137" y="2719203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2x2.56s-&gt; 5.02</a:t>
            </a:r>
          </a:p>
        </p:txBody>
      </p:sp>
    </p:spTree>
    <p:extLst>
      <p:ext uri="{BB962C8B-B14F-4D97-AF65-F5344CB8AC3E}">
        <p14:creationId xmlns:p14="http://schemas.microsoft.com/office/powerpoint/2010/main" val="38246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8FA3-6D08-471E-A281-5F6145E6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9D118-8681-4DB9-8E62-6F417E48451F}"/>
              </a:ext>
            </a:extLst>
          </p:cNvPr>
          <p:cNvSpPr/>
          <p:nvPr/>
        </p:nvSpPr>
        <p:spPr>
          <a:xfrm>
            <a:off x="452628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Messen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382BD-A5CD-4CB2-9CAE-86243AFB97DD}"/>
              </a:ext>
            </a:extLst>
          </p:cNvPr>
          <p:cNvSpPr/>
          <p:nvPr/>
        </p:nvSpPr>
        <p:spPr>
          <a:xfrm>
            <a:off x="688086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9664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762C8-C4F4-49D9-9D22-D3F59205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50" y="1420152"/>
            <a:ext cx="4446683" cy="3453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F9558-6537-4675-9B56-601E5B05A787}"/>
              </a:ext>
            </a:extLst>
          </p:cNvPr>
          <p:cNvSpPr txBox="1"/>
          <p:nvPr/>
        </p:nvSpPr>
        <p:spPr>
          <a:xfrm>
            <a:off x="684059" y="2486167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1.) Click on </a:t>
            </a:r>
            <a:r>
              <a:rPr lang="de-CH" sz="1200" dirty="0" err="1"/>
              <a:t>Extensions</a:t>
            </a:r>
            <a:endParaRPr lang="de-CH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8292C-8012-4F13-8F6F-809333717471}"/>
              </a:ext>
            </a:extLst>
          </p:cNvPr>
          <p:cNvCxnSpPr/>
          <p:nvPr/>
        </p:nvCxnSpPr>
        <p:spPr>
          <a:xfrm flipV="1">
            <a:off x="2167467" y="2552700"/>
            <a:ext cx="558800" cy="71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CE1722-669B-4D20-804C-41553E2B0963}"/>
              </a:ext>
            </a:extLst>
          </p:cNvPr>
          <p:cNvSpPr txBox="1"/>
          <p:nvPr/>
        </p:nvSpPr>
        <p:spPr>
          <a:xfrm>
            <a:off x="684059" y="1606834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2.) Search </a:t>
            </a:r>
            <a:r>
              <a:rPr lang="de-CH" sz="1200" dirty="0" err="1"/>
              <a:t>for</a:t>
            </a:r>
            <a:r>
              <a:rPr lang="de-CH" sz="1200" dirty="0"/>
              <a:t> "</a:t>
            </a:r>
            <a:r>
              <a:rPr lang="de-CH" sz="1200" dirty="0" err="1"/>
              <a:t>PlatformIO</a:t>
            </a:r>
            <a:endParaRPr lang="de-CH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05279-0159-4030-9DBB-85CF1A6ED3CF}"/>
              </a:ext>
            </a:extLst>
          </p:cNvPr>
          <p:cNvCxnSpPr>
            <a:cxnSpLocks/>
          </p:cNvCxnSpPr>
          <p:nvPr/>
        </p:nvCxnSpPr>
        <p:spPr>
          <a:xfrm flipV="1">
            <a:off x="2446867" y="1745333"/>
            <a:ext cx="605366" cy="3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E4BF33-8892-4ECB-9746-0798B1B1DDC1}"/>
              </a:ext>
            </a:extLst>
          </p:cNvPr>
          <p:cNvSpPr txBox="1"/>
          <p:nvPr/>
        </p:nvSpPr>
        <p:spPr>
          <a:xfrm>
            <a:off x="7402359" y="2123300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3.) </a:t>
            </a:r>
            <a:r>
              <a:rPr lang="de-CH" sz="1200" dirty="0" err="1"/>
              <a:t>Install</a:t>
            </a:r>
            <a:r>
              <a:rPr lang="de-CH" sz="1200" dirty="0"/>
              <a:t> Extension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A4D38-DDCC-40F5-9BB5-CDB7CE6DEE9A}"/>
              </a:ext>
            </a:extLst>
          </p:cNvPr>
          <p:cNvCxnSpPr>
            <a:cxnSpLocks/>
          </p:cNvCxnSpPr>
          <p:nvPr/>
        </p:nvCxnSpPr>
        <p:spPr>
          <a:xfrm flipH="1">
            <a:off x="6536267" y="2261800"/>
            <a:ext cx="807695" cy="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42ADDF9-CA13-44DC-BA47-D57F57D2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0" y="4214598"/>
            <a:ext cx="3272239" cy="1752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42F447A-A3E6-4706-AD42-6CF90BF4B6AA}"/>
              </a:ext>
            </a:extLst>
          </p:cNvPr>
          <p:cNvSpPr/>
          <p:nvPr/>
        </p:nvSpPr>
        <p:spPr>
          <a:xfrm>
            <a:off x="7953375" y="5670549"/>
            <a:ext cx="1247776" cy="2095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57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671C5-BA4F-848A-C54C-3E61F70847B1}"/>
              </a:ext>
            </a:extLst>
          </p:cNvPr>
          <p:cNvSpPr/>
          <p:nvPr/>
        </p:nvSpPr>
        <p:spPr>
          <a:xfrm>
            <a:off x="1885243" y="2839156"/>
            <a:ext cx="2291645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Connectivity Event</a:t>
            </a:r>
            <a:endParaRPr lang="de-C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833A13-1B7C-9747-4773-4FD4D6D50F0F}"/>
              </a:ext>
            </a:extLst>
          </p:cNvPr>
          <p:cNvSpPr/>
          <p:nvPr/>
        </p:nvSpPr>
        <p:spPr>
          <a:xfrm>
            <a:off x="4639733" y="2810934"/>
            <a:ext cx="1710267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Rouler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3AB103-F9FD-59BE-F93B-3C4D978BC7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76888" y="3245556"/>
            <a:ext cx="462845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Envelope with solid fill">
            <a:extLst>
              <a:ext uri="{FF2B5EF4-FFF2-40B4-BE49-F238E27FC236}">
                <a16:creationId xmlns:a16="http://schemas.microsoft.com/office/drawing/2014/main" id="{B1A60160-9291-77BF-E8B9-C3EC4ED6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4600" y="2788356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A3D973-AADF-637E-7371-C23662828829}"/>
              </a:ext>
            </a:extLst>
          </p:cNvPr>
          <p:cNvSpPr/>
          <p:nvPr/>
        </p:nvSpPr>
        <p:spPr>
          <a:xfrm>
            <a:off x="4639733" y="4374445"/>
            <a:ext cx="1710267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Roulenode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inactivity_mailnode.json</a:t>
            </a:r>
            <a:r>
              <a:rPr lang="en-US" dirty="0"/>
              <a:t>)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E06539-DF9A-E2FF-B808-A7DB0736468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494866" y="3702756"/>
            <a:ext cx="1" cy="6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A2461-40B9-3B4E-A603-C17F776B1CAE}"/>
              </a:ext>
            </a:extLst>
          </p:cNvPr>
          <p:cNvCxnSpPr>
            <a:cxnSpLocks/>
          </p:cNvCxnSpPr>
          <p:nvPr/>
        </p:nvCxnSpPr>
        <p:spPr>
          <a:xfrm>
            <a:off x="6460065" y="3265312"/>
            <a:ext cx="228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FF5EBEF0-00DF-A36B-8FFE-9B6082624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8243" y="961156"/>
            <a:ext cx="891822" cy="8918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E2CFD3-652B-9265-615D-43798E51D66F}"/>
              </a:ext>
            </a:extLst>
          </p:cNvPr>
          <p:cNvSpPr txBox="1"/>
          <p:nvPr/>
        </p:nvSpPr>
        <p:spPr>
          <a:xfrm>
            <a:off x="6540497" y="1222401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Thingsboard.yml</a:t>
            </a:r>
            <a:endParaRPr lang="de-CH" dirty="0"/>
          </a:p>
        </p:txBody>
      </p:sp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3D40899A-D494-B79D-AB67-E3D61219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6732" y="5685210"/>
            <a:ext cx="679268" cy="6792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D312D3-E4D4-80AD-54CB-69724B3129B0}"/>
              </a:ext>
            </a:extLst>
          </p:cNvPr>
          <p:cNvSpPr txBox="1"/>
          <p:nvPr/>
        </p:nvSpPr>
        <p:spPr>
          <a:xfrm>
            <a:off x="4950174" y="6358090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Mailing_list.ini</a:t>
            </a:r>
          </a:p>
        </p:txBody>
      </p:sp>
    </p:spTree>
    <p:extLst>
      <p:ext uri="{BB962C8B-B14F-4D97-AF65-F5344CB8AC3E}">
        <p14:creationId xmlns:p14="http://schemas.microsoft.com/office/powerpoint/2010/main" val="193700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Seession Managment</vt:lpstr>
      <vt:lpstr>CAT-M Testcase eDRX/PSM Buffer</vt:lpstr>
      <vt:lpstr>PSM: Tracking Area Update T3412</vt:lpstr>
      <vt:lpstr>PSM: Activetime T3324</vt:lpstr>
      <vt:lpstr>eDRX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Schären Daniel, INI-MBM-MEB</dc:creator>
  <cp:lastModifiedBy>Daniel Schären</cp:lastModifiedBy>
  <cp:revision>5</cp:revision>
  <dcterms:created xsi:type="dcterms:W3CDTF">2022-08-16T06:26:13Z</dcterms:created>
  <dcterms:modified xsi:type="dcterms:W3CDTF">2022-09-20T21:03:18Z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2022-08-16T06:26:29Z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d29c3a8f-7981-4440-b805-5d6a74e678d2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