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7" r:id="rId2"/>
    <p:sldId id="258" r:id="rId3"/>
    <p:sldId id="261" r:id="rId4"/>
    <p:sldId id="259" r:id="rId5"/>
    <p:sldId id="271" r:id="rId6"/>
    <p:sldId id="268" r:id="rId7"/>
    <p:sldId id="273" r:id="rId8"/>
    <p:sldId id="262" r:id="rId9"/>
    <p:sldId id="263" r:id="rId10"/>
    <p:sldId id="267" r:id="rId11"/>
    <p:sldId id="264" r:id="rId12"/>
    <p:sldId id="272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8925DED-54A5-4992-A221-E267A367E45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542B782-D452-4AF7-BF18-C837220AA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3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5DED-54A5-4992-A221-E267A367E45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B782-D452-4AF7-BF18-C837220AA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7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8925DED-54A5-4992-A221-E267A367E45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542B782-D452-4AF7-BF18-C837220AA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04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8925DED-54A5-4992-A221-E267A367E45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542B782-D452-4AF7-BF18-C837220AA56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4960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8925DED-54A5-4992-A221-E267A367E45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542B782-D452-4AF7-BF18-C837220AA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22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5DED-54A5-4992-A221-E267A367E45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B782-D452-4AF7-BF18-C837220AA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12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5DED-54A5-4992-A221-E267A367E45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B782-D452-4AF7-BF18-C837220AA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91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5DED-54A5-4992-A221-E267A367E45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B782-D452-4AF7-BF18-C837220AA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3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8925DED-54A5-4992-A221-E267A367E45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542B782-D452-4AF7-BF18-C837220AA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6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5DED-54A5-4992-A221-E267A367E45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B782-D452-4AF7-BF18-C837220AA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8925DED-54A5-4992-A221-E267A367E45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542B782-D452-4AF7-BF18-C837220AA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4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5DED-54A5-4992-A221-E267A367E45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B782-D452-4AF7-BF18-C837220AA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5DED-54A5-4992-A221-E267A367E45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B782-D452-4AF7-BF18-C837220AA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5DED-54A5-4992-A221-E267A367E45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B782-D452-4AF7-BF18-C837220AA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9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5DED-54A5-4992-A221-E267A367E45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B782-D452-4AF7-BF18-C837220AA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4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5DED-54A5-4992-A221-E267A367E45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B782-D452-4AF7-BF18-C837220AA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92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5DED-54A5-4992-A221-E267A367E45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B782-D452-4AF7-BF18-C837220AA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25DED-54A5-4992-A221-E267A367E45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2B782-D452-4AF7-BF18-C837220AA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42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gustavomodelli/forest-fires-in-brazil" TargetMode="External"/><Relationship Id="rId2" Type="http://schemas.openxmlformats.org/officeDocument/2006/relationships/hyperlink" Target="http://dados.gov.br/dataset/sistema-nacional-de-informacoes-florestais-sni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87D53-09FD-45E5-AFC0-75E2FDFEB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333842"/>
            <a:ext cx="9448800" cy="1825096"/>
          </a:xfrm>
        </p:spPr>
        <p:txBody>
          <a:bodyPr>
            <a:normAutofit/>
          </a:bodyPr>
          <a:lstStyle/>
          <a:p>
            <a:r>
              <a:rPr lang="en-US" sz="5400" dirty="0"/>
              <a:t>Forecasting Forest Fires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FC726-4626-47E7-9F36-D2E4FF69D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1620" y="3203829"/>
            <a:ext cx="8629135" cy="1442307"/>
          </a:xfrm>
        </p:spPr>
        <p:txBody>
          <a:bodyPr>
            <a:noAutofit/>
          </a:bodyPr>
          <a:lstStyle/>
          <a:p>
            <a:r>
              <a:rPr lang="en-US" sz="1600" dirty="0"/>
              <a:t>Chris Schaffer</a:t>
            </a:r>
          </a:p>
          <a:p>
            <a:r>
              <a:rPr lang="en-US" sz="1600" dirty="0"/>
              <a:t>DePaul University</a:t>
            </a:r>
          </a:p>
          <a:p>
            <a:r>
              <a:rPr lang="en-US" sz="1600" dirty="0"/>
              <a:t>DSC 425 Project</a:t>
            </a:r>
          </a:p>
          <a:p>
            <a:r>
              <a:rPr lang="en-US" sz="1600" dirty="0"/>
              <a:t>11/19/19</a:t>
            </a:r>
          </a:p>
        </p:txBody>
      </p:sp>
    </p:spTree>
    <p:extLst>
      <p:ext uri="{BB962C8B-B14F-4D97-AF65-F5344CB8AC3E}">
        <p14:creationId xmlns:p14="http://schemas.microsoft.com/office/powerpoint/2010/main" val="3173782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8F598989-AE4D-4E29-981A-7E77C7AD8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051" y="1599057"/>
            <a:ext cx="6182283" cy="34726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0A19FB-285E-4672-B727-28A76BB52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74900"/>
            <a:ext cx="8610600" cy="694081"/>
          </a:xfrm>
        </p:spPr>
        <p:txBody>
          <a:bodyPr/>
          <a:lstStyle/>
          <a:p>
            <a:r>
              <a:rPr lang="en-US" dirty="0"/>
              <a:t>Forecasting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2334649-7A21-4099-A9D0-EDA9AE2E2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31" y="1800780"/>
            <a:ext cx="4193832" cy="4351338"/>
          </a:xfrm>
        </p:spPr>
        <p:txBody>
          <a:bodyPr>
            <a:normAutofit/>
          </a:bodyPr>
          <a:lstStyle/>
          <a:p>
            <a:r>
              <a:rPr lang="en-US" dirty="0"/>
              <a:t>Plot (right) shows predicted and actual monthly differences</a:t>
            </a:r>
          </a:p>
          <a:p>
            <a:endParaRPr lang="en-US" dirty="0"/>
          </a:p>
          <a:p>
            <a:r>
              <a:rPr lang="en-US" dirty="0"/>
              <a:t>ARIMA(12,0,12) model generalizes well for a few months</a:t>
            </a:r>
          </a:p>
          <a:p>
            <a:endParaRPr lang="en-US" dirty="0"/>
          </a:p>
          <a:p>
            <a:r>
              <a:rPr lang="en-US" dirty="0"/>
              <a:t>Further predictions are dampened and less accurate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730E2F-FA4B-48E0-B74A-C5BC390DBA94}"/>
              </a:ext>
            </a:extLst>
          </p:cNvPr>
          <p:cNvSpPr txBox="1"/>
          <p:nvPr/>
        </p:nvSpPr>
        <p:spPr>
          <a:xfrm>
            <a:off x="11072631" y="2585903"/>
            <a:ext cx="48870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1</a:t>
            </a:r>
            <a:r>
              <a:rPr lang="el-GR" sz="1600" b="1" dirty="0"/>
              <a:t>σ</a:t>
            </a:r>
            <a:endParaRPr lang="en-US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3BDD27-BBBA-42E7-B8B4-310D18978F72}"/>
              </a:ext>
            </a:extLst>
          </p:cNvPr>
          <p:cNvSpPr txBox="1"/>
          <p:nvPr/>
        </p:nvSpPr>
        <p:spPr>
          <a:xfrm>
            <a:off x="11067388" y="2203245"/>
            <a:ext cx="48870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2</a:t>
            </a:r>
            <a:r>
              <a:rPr lang="el-GR" sz="1600" b="1" dirty="0"/>
              <a:t>σ</a:t>
            </a:r>
            <a:endParaRPr lang="en-US" sz="16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A5D58F-1E78-45FB-9DA3-8D609206DE8A}"/>
              </a:ext>
            </a:extLst>
          </p:cNvPr>
          <p:cNvCxnSpPr>
            <a:cxnSpLocks/>
          </p:cNvCxnSpPr>
          <p:nvPr/>
        </p:nvCxnSpPr>
        <p:spPr>
          <a:xfrm flipH="1">
            <a:off x="10668000" y="2755180"/>
            <a:ext cx="399389" cy="213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21623C-091C-4609-B89E-2D2DDC8B45CD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10668000" y="2372522"/>
            <a:ext cx="399388" cy="213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42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D8020-9E3B-4D7F-B59E-D10B81214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25471"/>
            <a:ext cx="8610600" cy="957335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899B4-0849-46E9-85F3-4482E1E5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10820400" cy="4703805"/>
          </a:xfrm>
        </p:spPr>
        <p:txBody>
          <a:bodyPr>
            <a:normAutofit/>
          </a:bodyPr>
          <a:lstStyle/>
          <a:p>
            <a:r>
              <a:rPr lang="en-US" sz="2400" dirty="0"/>
              <a:t>There has been a steady increase in Brazilian forest fires over the past two decades</a:t>
            </a:r>
          </a:p>
          <a:p>
            <a:endParaRPr lang="en-US" sz="2400" dirty="0"/>
          </a:p>
          <a:p>
            <a:r>
              <a:rPr lang="en-US" sz="2400" dirty="0"/>
              <a:t>Fires counts have a strong dependency on state and season</a:t>
            </a:r>
          </a:p>
          <a:p>
            <a:endParaRPr lang="en-US" sz="2400" dirty="0"/>
          </a:p>
          <a:p>
            <a:r>
              <a:rPr lang="en-US" sz="2400" dirty="0"/>
              <a:t>Custom ARIMA(12,0,12) model generalizes near-term changes well</a:t>
            </a:r>
          </a:p>
          <a:p>
            <a:pPr lvl="1"/>
            <a:r>
              <a:rPr lang="en-US" sz="2200" dirty="0"/>
              <a:t>Could help automate resource planning and work load forecasts</a:t>
            </a:r>
          </a:p>
        </p:txBody>
      </p:sp>
    </p:spTree>
    <p:extLst>
      <p:ext uri="{BB962C8B-B14F-4D97-AF65-F5344CB8AC3E}">
        <p14:creationId xmlns:p14="http://schemas.microsoft.com/office/powerpoint/2010/main" val="4110504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8BF61-349E-44D6-951A-34453A690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0B937-F865-4C93-8C27-7AB80A9EE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Determine if state-based models are more accurate</a:t>
            </a:r>
          </a:p>
          <a:p>
            <a:pPr lvl="1"/>
            <a:r>
              <a:rPr lang="en-US" dirty="0"/>
              <a:t>Can a composite model be made from several?</a:t>
            </a:r>
          </a:p>
          <a:p>
            <a:endParaRPr lang="en-US" dirty="0"/>
          </a:p>
          <a:p>
            <a:r>
              <a:rPr lang="en-US" dirty="0"/>
              <a:t>Does simplifying ARIMA model improve forecasting?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Adjust window size for training data</a:t>
            </a:r>
          </a:p>
        </p:txBody>
      </p:sp>
    </p:spTree>
    <p:extLst>
      <p:ext uri="{BB962C8B-B14F-4D97-AF65-F5344CB8AC3E}">
        <p14:creationId xmlns:p14="http://schemas.microsoft.com/office/powerpoint/2010/main" val="228658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7918-88AD-488B-B3BD-42A6D1C3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2961868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52CF7-81F8-42FF-9650-A1D9E7D4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71249"/>
            <a:ext cx="8610600" cy="1293028"/>
          </a:xfrm>
        </p:spPr>
        <p:txBody>
          <a:bodyPr/>
          <a:lstStyle/>
          <a:p>
            <a:r>
              <a:rPr lang="en-US" dirty="0"/>
              <a:t>External Link to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FF60E-9DFF-4035-A6C3-C3325C571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https://youtu.be/q3n7lOVD-80</a:t>
            </a:r>
          </a:p>
        </p:txBody>
      </p:sp>
    </p:spTree>
    <p:extLst>
      <p:ext uri="{BB962C8B-B14F-4D97-AF65-F5344CB8AC3E}">
        <p14:creationId xmlns:p14="http://schemas.microsoft.com/office/powerpoint/2010/main" val="357288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5DD17-700B-4575-8859-44641B24D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70102"/>
            <a:ext cx="8610600" cy="1293028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2E5F4-5DD2-41C8-BA90-489E7376B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29946"/>
            <a:ext cx="10820400" cy="4488739"/>
          </a:xfrm>
        </p:spPr>
        <p:txBody>
          <a:bodyPr>
            <a:normAutofit/>
          </a:bodyPr>
          <a:lstStyle/>
          <a:p>
            <a:r>
              <a:rPr lang="en-US" dirty="0"/>
              <a:t>Records of Amazon forest fires between 1998 - 2018</a:t>
            </a:r>
          </a:p>
          <a:p>
            <a:pPr lvl="1"/>
            <a:r>
              <a:rPr lang="en-US" dirty="0"/>
              <a:t>Relevant to current events</a:t>
            </a:r>
          </a:p>
          <a:p>
            <a:pPr lvl="1"/>
            <a:r>
              <a:rPr lang="en-US" dirty="0"/>
              <a:t>Features include fire counts from 23 Brazilian states</a:t>
            </a:r>
          </a:p>
          <a:p>
            <a:pPr lvl="1"/>
            <a:r>
              <a:rPr lang="en-US" dirty="0"/>
              <a:t>20 years of monthly observations</a:t>
            </a:r>
          </a:p>
          <a:p>
            <a:endParaRPr lang="en-US" dirty="0"/>
          </a:p>
          <a:p>
            <a:r>
              <a:rPr lang="en-US" dirty="0"/>
              <a:t>Statistics published by Brazilian govt</a:t>
            </a:r>
          </a:p>
          <a:p>
            <a:pPr lvl="1"/>
            <a:r>
              <a:rPr lang="en-US" dirty="0">
                <a:hlinkClick r:id="rId2"/>
              </a:rPr>
              <a:t>http://dados.gov.br/dataset/sistema-nacional-de-informacoes-florestais-snif</a:t>
            </a:r>
            <a:endParaRPr lang="en-US" dirty="0"/>
          </a:p>
          <a:p>
            <a:endParaRPr lang="en-US" dirty="0"/>
          </a:p>
          <a:p>
            <a:r>
              <a:rPr lang="en-US" dirty="0"/>
              <a:t>Sourced from </a:t>
            </a:r>
            <a:r>
              <a:rPr lang="en-US" dirty="0">
                <a:hlinkClick r:id="rId3"/>
              </a:rPr>
              <a:t>https://www.kaggle.com/gustavomodelli/forest-fires-in-brazil</a:t>
            </a:r>
            <a:endParaRPr lang="en-US" dirty="0"/>
          </a:p>
          <a:p>
            <a:endParaRPr lang="en-US" dirty="0"/>
          </a:p>
          <a:p>
            <a:r>
              <a:rPr lang="en-US" dirty="0"/>
              <a:t>Application:   Forecasting fire-fighting resource needs</a:t>
            </a:r>
          </a:p>
        </p:txBody>
      </p:sp>
    </p:spTree>
    <p:extLst>
      <p:ext uri="{BB962C8B-B14F-4D97-AF65-F5344CB8AC3E}">
        <p14:creationId xmlns:p14="http://schemas.microsoft.com/office/powerpoint/2010/main" val="53669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279E218-88DF-40D6-8800-5A32D09F5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52479"/>
            <a:ext cx="8610600" cy="1293028"/>
          </a:xfrm>
        </p:spPr>
        <p:txBody>
          <a:bodyPr/>
          <a:lstStyle/>
          <a:p>
            <a:r>
              <a:rPr lang="en-US" dirty="0"/>
              <a:t>Exploration – Fires by State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321DFE-0FDE-4FBA-85CE-35045EFBB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688" y="1561546"/>
            <a:ext cx="7620000" cy="48181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632093-714F-4E63-A441-216DBC228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915" y="1297450"/>
            <a:ext cx="1795369" cy="534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591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3FF0-44D3-446B-86F0-4448AC173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426620"/>
            <a:ext cx="8610600" cy="1293028"/>
          </a:xfrm>
        </p:spPr>
        <p:txBody>
          <a:bodyPr/>
          <a:lstStyle/>
          <a:p>
            <a:r>
              <a:rPr lang="en-US" dirty="0"/>
              <a:t>Exploration – Fires by Month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0BCDAF-B397-48DD-8F29-9B9A50579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731" y="1719648"/>
            <a:ext cx="8943847" cy="434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11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0E59-75E7-450F-A354-5AA6F2BB9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426620"/>
            <a:ext cx="8610600" cy="1293028"/>
          </a:xfrm>
        </p:spPr>
        <p:txBody>
          <a:bodyPr/>
          <a:lstStyle/>
          <a:p>
            <a:r>
              <a:rPr lang="en-US" dirty="0"/>
              <a:t>Exploration – Fire Time Series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759D2A-CFE4-4E36-83DE-151F56CB421F}"/>
              </a:ext>
            </a:extLst>
          </p:cNvPr>
          <p:cNvSpPr txBox="1"/>
          <p:nvPr/>
        </p:nvSpPr>
        <p:spPr>
          <a:xfrm>
            <a:off x="1024548" y="1719648"/>
            <a:ext cx="72956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Signal is </a:t>
            </a:r>
            <a:r>
              <a:rPr lang="en-US" sz="2400" b="1" dirty="0"/>
              <a:t>not</a:t>
            </a:r>
            <a:r>
              <a:rPr lang="en-US" sz="2400" dirty="0"/>
              <a:t> </a:t>
            </a:r>
            <a:r>
              <a:rPr lang="en-US" sz="2400" b="1" dirty="0"/>
              <a:t>stationary</a:t>
            </a:r>
            <a:r>
              <a:rPr lang="en-US" sz="2400" dirty="0"/>
              <a:t>…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2400" dirty="0"/>
              <a:t>Trend shows overall increase in fire counts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EEC7F6-75A9-44B1-9496-624140E23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067" y="3092231"/>
            <a:ext cx="6735495" cy="33638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8602BA-20F3-40B8-9BCD-F4BD3D9C2F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41" t="13124" r="3372" b="10887"/>
          <a:stretch/>
        </p:blipFill>
        <p:spPr>
          <a:xfrm>
            <a:off x="8517927" y="4110352"/>
            <a:ext cx="2833816" cy="25937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06BDF3-A0CC-4088-AC1F-6FAC111045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24" r="53413" b="10887"/>
          <a:stretch/>
        </p:blipFill>
        <p:spPr>
          <a:xfrm>
            <a:off x="8517927" y="1516591"/>
            <a:ext cx="2833816" cy="259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6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E69C100-DAAF-4751-916D-2D246DBEB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116" y="2148678"/>
            <a:ext cx="6764884" cy="37959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F7FFC8-36DE-49AC-8248-0998FFC04921}"/>
              </a:ext>
            </a:extLst>
          </p:cNvPr>
          <p:cNvSpPr txBox="1"/>
          <p:nvPr/>
        </p:nvSpPr>
        <p:spPr>
          <a:xfrm>
            <a:off x="9292290" y="3940291"/>
            <a:ext cx="801535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p</a:t>
            </a:r>
            <a:r>
              <a:rPr lang="en-US" sz="1600" dirty="0"/>
              <a:t> = 12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C966AA19-6934-4E98-9361-677FE659E83E}"/>
              </a:ext>
            </a:extLst>
          </p:cNvPr>
          <p:cNvSpPr/>
          <p:nvPr/>
        </p:nvSpPr>
        <p:spPr>
          <a:xfrm rot="16200000">
            <a:off x="9665799" y="3232857"/>
            <a:ext cx="314325" cy="915721"/>
          </a:xfrm>
          <a:prstGeom prst="leftBrace">
            <a:avLst>
              <a:gd name="adj1" fmla="val 8333"/>
              <a:gd name="adj2" fmla="val 31963"/>
            </a:avLst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F6E3D3-B391-477F-B967-E2FE6D72AC80}"/>
              </a:ext>
            </a:extLst>
          </p:cNvPr>
          <p:cNvSpPr txBox="1"/>
          <p:nvPr/>
        </p:nvSpPr>
        <p:spPr>
          <a:xfrm>
            <a:off x="6046905" y="3573510"/>
            <a:ext cx="84877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q</a:t>
            </a:r>
            <a:r>
              <a:rPr lang="en-US" sz="1600" dirty="0"/>
              <a:t> = 12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8013DF92-122B-4E59-A023-47CC657A955F}"/>
              </a:ext>
            </a:extLst>
          </p:cNvPr>
          <p:cNvSpPr/>
          <p:nvPr/>
        </p:nvSpPr>
        <p:spPr>
          <a:xfrm rot="5400000">
            <a:off x="6333177" y="3685183"/>
            <a:ext cx="276226" cy="848770"/>
          </a:xfrm>
          <a:prstGeom prst="leftBrace">
            <a:avLst>
              <a:gd name="adj1" fmla="val 9583"/>
              <a:gd name="adj2" fmla="val 59449"/>
            </a:avLst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1F811D3-2C14-4C35-9971-76F6E9CF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33713"/>
            <a:ext cx="8610600" cy="841137"/>
          </a:xfrm>
        </p:spPr>
        <p:txBody>
          <a:bodyPr>
            <a:normAutofit/>
          </a:bodyPr>
          <a:lstStyle/>
          <a:p>
            <a:r>
              <a:rPr lang="en-US" dirty="0"/>
              <a:t>Differencing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98D6B17-3111-4174-9971-B0C2A83FC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408" y="1935892"/>
            <a:ext cx="4572057" cy="4745671"/>
          </a:xfrm>
        </p:spPr>
        <p:txBody>
          <a:bodyPr>
            <a:normAutofit/>
          </a:bodyPr>
          <a:lstStyle/>
          <a:p>
            <a:r>
              <a:rPr lang="en-US" dirty="0"/>
              <a:t>Lag-12 differencing creates a stationary series</a:t>
            </a:r>
          </a:p>
          <a:p>
            <a:endParaRPr lang="en-US" dirty="0"/>
          </a:p>
          <a:p>
            <a:r>
              <a:rPr lang="en-US" dirty="0"/>
              <a:t>Corresponds to an annual seasonality</a:t>
            </a:r>
          </a:p>
          <a:p>
            <a:endParaRPr lang="en-US" sz="1900" dirty="0"/>
          </a:p>
          <a:p>
            <a:r>
              <a:rPr lang="en-US" dirty="0" err="1"/>
              <a:t>Ljung</a:t>
            </a:r>
            <a:r>
              <a:rPr lang="en-US" dirty="0"/>
              <a:t>-Box </a:t>
            </a:r>
            <a:r>
              <a:rPr lang="en-US" i="1" dirty="0"/>
              <a:t>p</a:t>
            </a:r>
            <a:r>
              <a:rPr lang="en-US" dirty="0"/>
              <a:t>-value = 0.22</a:t>
            </a:r>
          </a:p>
          <a:p>
            <a:pPr lvl="1"/>
            <a:r>
              <a:rPr lang="en-US" b="1" dirty="0"/>
              <a:t>Relatively stationary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473518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64C2-80F7-4756-937F-4B138D2B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36009"/>
            <a:ext cx="8610600" cy="924386"/>
          </a:xfrm>
        </p:spPr>
        <p:txBody>
          <a:bodyPr>
            <a:normAutofit/>
          </a:bodyPr>
          <a:lstStyle/>
          <a:p>
            <a:r>
              <a:rPr lang="en-US" dirty="0"/>
              <a:t>Modeling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6B5B4CA-6D84-4D52-B913-9D9390873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4" y="1688757"/>
            <a:ext cx="5144787" cy="45143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was split 90/10 to allow for a 24 month comparison between predictions and actual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ARIMA(12,0,12) was trained with pre-differenced series (</a:t>
            </a:r>
            <a:r>
              <a:rPr lang="en-US" i="1" dirty="0"/>
              <a:t>d</a:t>
            </a:r>
            <a:r>
              <a:rPr lang="en-US" dirty="0"/>
              <a:t> = 12)</a:t>
            </a:r>
          </a:p>
          <a:p>
            <a:pPr lvl="1"/>
            <a:r>
              <a:rPr lang="en-US" dirty="0"/>
              <a:t>PACF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i="1" dirty="0">
                <a:sym typeface="Wingdings" panose="05000000000000000000" pitchFamily="2" charset="2"/>
              </a:rPr>
              <a:t>p</a:t>
            </a:r>
            <a:r>
              <a:rPr lang="en-US" dirty="0">
                <a:sym typeface="Wingdings" panose="05000000000000000000" pitchFamily="2" charset="2"/>
              </a:rPr>
              <a:t> = 12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ACF  </a:t>
            </a:r>
            <a:r>
              <a:rPr lang="en-US" i="1" dirty="0">
                <a:sym typeface="Wingdings" panose="05000000000000000000" pitchFamily="2" charset="2"/>
              </a:rPr>
              <a:t>q</a:t>
            </a:r>
            <a:r>
              <a:rPr lang="en-US" dirty="0">
                <a:sym typeface="Wingdings" panose="05000000000000000000" pitchFamily="2" charset="2"/>
              </a:rPr>
              <a:t> = 12</a:t>
            </a:r>
          </a:p>
          <a:p>
            <a:pPr lvl="1"/>
            <a:r>
              <a:rPr lang="en-US" dirty="0"/>
              <a:t>Some insignificant coefficients set to 0</a:t>
            </a:r>
          </a:p>
          <a:p>
            <a:endParaRPr lang="en-US" sz="1800" dirty="0"/>
          </a:p>
          <a:p>
            <a:r>
              <a:rPr lang="en-US" dirty="0"/>
              <a:t>Regression equation is stationary and converges to a constant value (~163)</a:t>
            </a:r>
            <a:endParaRPr lang="en-US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AA5ABA6-E9A1-45CC-8A23-157CA6EBD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238" y="1266658"/>
            <a:ext cx="5700584" cy="32021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56D347-DBD2-4F32-99BB-4314340BBF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6" t="13556" r="3675" b="3812"/>
          <a:stretch/>
        </p:blipFill>
        <p:spPr>
          <a:xfrm>
            <a:off x="6389282" y="4209533"/>
            <a:ext cx="5164544" cy="259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397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7713C52-05D2-43B0-882F-664257468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70" y="3291920"/>
            <a:ext cx="5705678" cy="32049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737C2D-EE0F-48F7-B099-EEDD58DA1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451337"/>
            <a:ext cx="8610600" cy="891435"/>
          </a:xfrm>
        </p:spPr>
        <p:txBody>
          <a:bodyPr>
            <a:normAutofit/>
          </a:bodyPr>
          <a:lstStyle/>
          <a:p>
            <a:r>
              <a:rPr lang="en-US" dirty="0"/>
              <a:t>Residual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D86F1-BA89-4E5B-996E-B9AE31404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495" y="1866343"/>
            <a:ext cx="5350604" cy="1461743"/>
          </a:xfrm>
        </p:spPr>
        <p:txBody>
          <a:bodyPr>
            <a:normAutofit/>
          </a:bodyPr>
          <a:lstStyle/>
          <a:p>
            <a:r>
              <a:rPr lang="en-US" dirty="0"/>
              <a:t>Distribution is not Normal (</a:t>
            </a:r>
            <a:r>
              <a:rPr lang="en-US" i="1" dirty="0"/>
              <a:t>p</a:t>
            </a:r>
            <a:r>
              <a:rPr lang="en-US" dirty="0"/>
              <a:t> = 0.001)</a:t>
            </a:r>
          </a:p>
          <a:p>
            <a:endParaRPr lang="en-US" sz="1800" dirty="0"/>
          </a:p>
          <a:p>
            <a:r>
              <a:rPr lang="en-US" dirty="0"/>
              <a:t>Lacks serial correlation (</a:t>
            </a:r>
            <a:r>
              <a:rPr lang="en-US" i="1" dirty="0"/>
              <a:t>p</a:t>
            </a:r>
            <a:r>
              <a:rPr lang="en-US" dirty="0"/>
              <a:t> = 0.71)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BA25653-762B-48AC-9D70-233C082E3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098" y="2768350"/>
            <a:ext cx="6257235" cy="351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2664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1216</TotalTime>
  <Words>325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Forecasting Forest Fires</vt:lpstr>
      <vt:lpstr>External Link to Video</vt:lpstr>
      <vt:lpstr>Background</vt:lpstr>
      <vt:lpstr>Exploration – Fires by State</vt:lpstr>
      <vt:lpstr>Exploration – Fires by Month</vt:lpstr>
      <vt:lpstr>Exploration – Fire Time Series</vt:lpstr>
      <vt:lpstr>Differencing</vt:lpstr>
      <vt:lpstr>Modeling</vt:lpstr>
      <vt:lpstr>Residual Analysis</vt:lpstr>
      <vt:lpstr>Forecasting</vt:lpstr>
      <vt:lpstr>Conclusions</vt:lpstr>
      <vt:lpstr>Future 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Forest Fires</dc:title>
  <dc:creator>Chris S</dc:creator>
  <cp:lastModifiedBy>Chris S</cp:lastModifiedBy>
  <cp:revision>304</cp:revision>
  <dcterms:created xsi:type="dcterms:W3CDTF">2019-11-18T17:54:06Z</dcterms:created>
  <dcterms:modified xsi:type="dcterms:W3CDTF">2019-11-19T14:10:50Z</dcterms:modified>
</cp:coreProperties>
</file>