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88" r:id="rId4"/>
    <p:sldId id="262" r:id="rId5"/>
    <p:sldId id="272" r:id="rId6"/>
    <p:sldId id="283" r:id="rId7"/>
    <p:sldId id="281" r:id="rId8"/>
    <p:sldId id="266" r:id="rId9"/>
    <p:sldId id="279" r:id="rId10"/>
    <p:sldId id="287" r:id="rId11"/>
    <p:sldId id="270" r:id="rId12"/>
    <p:sldId id="284" r:id="rId13"/>
    <p:sldId id="282" r:id="rId14"/>
    <p:sldId id="268" r:id="rId15"/>
    <p:sldId id="269" r:id="rId16"/>
    <p:sldId id="285" r:id="rId17"/>
    <p:sldId id="271" r:id="rId18"/>
    <p:sldId id="286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912"/>
    <a:srgbClr val="9148C8"/>
    <a:srgbClr val="D1A4FE"/>
    <a:srgbClr val="D9D9D9"/>
    <a:srgbClr val="000000"/>
    <a:srgbClr val="FF967D"/>
    <a:srgbClr val="FFCBCB"/>
    <a:srgbClr val="4472C4"/>
    <a:srgbClr val="AA71D5"/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5856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t%20Your%20Computer\Dropbox\Grad%20School\AML\Project\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Breakdown of Image Stacks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Training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1E-46AF-8FFF-FE684288C17E}"/>
              </c:ext>
            </c:extLst>
          </c:dPt>
          <c:val>
            <c:numRef>
              <c:f>Sheet1!$C$4</c:f>
              <c:numCache>
                <c:formatCode>General</c:formatCode>
                <c:ptCount val="1"/>
                <c:pt idx="0">
                  <c:v>23545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1E-46AF-8FFF-FE684288C17E}"/>
            </c:ext>
          </c:extLst>
        </c:ser>
        <c:ser>
          <c:idx val="1"/>
          <c:order val="1"/>
          <c:tx>
            <c:v>Test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Sheet1!$C$3</c:f>
              <c:numCache>
                <c:formatCode>General</c:formatCode>
                <c:ptCount val="1"/>
                <c:pt idx="0">
                  <c:v>2617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1E-46AF-8FFF-FE684288C17E}"/>
            </c:ext>
          </c:extLst>
        </c:ser>
        <c:ser>
          <c:idx val="2"/>
          <c:order val="2"/>
          <c:tx>
            <c:v>Validation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1377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1E-46AF-8FFF-FE684288C17E}"/>
            </c:ext>
          </c:extLst>
        </c:ser>
        <c:ser>
          <c:idx val="3"/>
          <c:order val="3"/>
          <c:tx>
            <c:v>Unused</c:v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5F1E-46AF-8FFF-FE684288C17E}"/>
              </c:ext>
            </c:extLst>
          </c:dPt>
          <c:val>
            <c:numRef>
              <c:f>Sheet1!$C$1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1E-46AF-8FFF-FE684288C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100"/>
        <c:axId val="443412976"/>
        <c:axId val="443418224"/>
      </c:barChart>
      <c:catAx>
        <c:axId val="443412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3418224"/>
        <c:crosses val="autoZero"/>
        <c:auto val="1"/>
        <c:lblAlgn val="ctr"/>
        <c:lblOffset val="100"/>
        <c:noMultiLvlLbl val="0"/>
      </c:catAx>
      <c:valAx>
        <c:axId val="443418224"/>
        <c:scaling>
          <c:orientation val="minMax"/>
          <c:max val="27560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2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412976"/>
        <c:crosses val="autoZero"/>
        <c:crossBetween val="between"/>
        <c:majorUnit val="25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AFB65-BB73-4860-9AE1-A0D3ED9EF4D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5817C-0F5A-4074-8C02-DA60EDE4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Goal: apply ML approach to solve data-driven problem</a:t>
            </a:r>
          </a:p>
          <a:p>
            <a:pPr marL="171450" indent="-171450">
              <a:buFontTx/>
              <a:buChar char="-"/>
            </a:pPr>
            <a:r>
              <a:rPr lang="en-US" dirty="0"/>
              <a:t>Must ask some prelim questions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What is the objective?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What is the data?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Research- has it been done before?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Best suited model?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Is solution practical?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6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Representation of classification neural network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Input size and first hidden layer vary between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classification, </a:t>
            </a:r>
            <a:r>
              <a:rPr lang="en-US" dirty="0" err="1"/>
              <a:t>softmax</a:t>
            </a:r>
            <a:r>
              <a:rPr lang="en-US" dirty="0"/>
              <a:t> as activation, binary cross-entropy as loss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makes binary choice- is cell healthy or infected?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Representation of regression neural network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Mostly identical architectural choices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regression, sigmoid as activation, MSE as loss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outputs the odds of image being infected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model learns and how quickly it does it is affected by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Optimization algorithms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Learning rate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Final activation and loss type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Development can be monitored to observe if model is being overfit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No. epochs also can be chosen to fine tune final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7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Each model initialized with random weights and filters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compare architectures, generate 10 models each, average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Classification and regression models can be compared via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3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lieu of traditional feature selection, filters can be interpreted as having purpose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First layer enhances edges of cells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Second layer highlights features and textures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Third layer emphasizes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9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Interestingly, models seem to mostly agree on filter process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Despite different starting weights and loss types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Illustrates unsupervised feature selection in CNNs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5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CNNs do have several drawbacks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Very expensive computationally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Large amount of training data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Model param selection not always trivial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Black box aspect </a:t>
            </a:r>
            <a:r>
              <a:rPr lang="en-US"/>
              <a:t>of neural </a:t>
            </a:r>
            <a:r>
              <a:rPr lang="en-US" dirty="0"/>
              <a:t>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50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There is still a lot of work to do</a:t>
            </a:r>
          </a:p>
          <a:p>
            <a:pPr marL="171450" indent="-171450">
              <a:buFontTx/>
              <a:buChar char="-"/>
            </a:pPr>
            <a:r>
              <a:rPr lang="en-US" dirty="0"/>
              <a:t>Early results show that model performance seems to increase with model complexity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Hardware limitations can hinder exploration and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readily interpretable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Still a promising solution for cell stain image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1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 stated, much work left to be done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Future work could include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Generating synthetic data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Implement other types of CNNs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Identify useful filters/combos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Animate learning process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Wanted to acknowledge tools used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Spyder – Python IDE (good for large scale dev)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Kaggle – Free online source of datasets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Keras</a:t>
            </a:r>
            <a:r>
              <a:rPr lang="en-US" dirty="0"/>
              <a:t> – Python module for building CNNs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Tensorflow</a:t>
            </a:r>
            <a:r>
              <a:rPr lang="en-US" dirty="0"/>
              <a:t> backend for using GPU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2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Objectives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Create model that discriminates between healthy cells and those infected with malaria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Over 200 million cases reported worldwide ea. Year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Process could definitely benefit from automation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Binary Classification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Classifiers produce a binary output (either infected or healthy)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also use regression to get probability of being infected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Create a model that can discriminate </a:t>
            </a:r>
            <a:r>
              <a:rPr lang="en-US" dirty="0" err="1"/>
              <a:t>betwe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Prev</a:t>
            </a:r>
            <a:r>
              <a:rPr lang="en-US" dirty="0"/>
              <a:t> research shows convolutional neural networks can be applied to medical image classification and regression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Images are filtered and </a:t>
            </a:r>
            <a:r>
              <a:rPr lang="en-US" dirty="0" err="1"/>
              <a:t>downsampled</a:t>
            </a:r>
            <a:r>
              <a:rPr lang="en-US" dirty="0"/>
              <a:t> repeatedly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This helps CNNs automate the feature selection process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4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Before development, good idea to plan our approach</a:t>
            </a:r>
          </a:p>
          <a:p>
            <a:pPr marL="171450" indent="-171450">
              <a:buFontTx/>
              <a:buChar char="-"/>
            </a:pPr>
            <a:r>
              <a:rPr lang="en-US" dirty="0"/>
              <a:t>Leveraging random CNN initializations by finding average scores (acc, AUC, loss,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Images are shuffled and split into training, test, and validation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Preprocessing is often necessary step before model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Images must be reshaped to correct input size (64 x 64 pixels)</a:t>
            </a:r>
          </a:p>
          <a:p>
            <a:pPr marL="171450" indent="-171450">
              <a:buFontTx/>
              <a:buChar char="-"/>
            </a:pPr>
            <a:r>
              <a:rPr lang="en-US" dirty="0"/>
              <a:t>Choice of input size is tradeoff between information loss and computational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2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3 different architectures were built for comparison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Small model has two filter/pooling layers (‘blocks’)</a:t>
            </a:r>
          </a:p>
          <a:p>
            <a:pPr marL="171450" indent="-171450">
              <a:buFontTx/>
              <a:buChar char="-"/>
            </a:pPr>
            <a:r>
              <a:rPr lang="en-US" dirty="0"/>
              <a:t>Medium and large have 3 blocks and increasing number of filters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model stacks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22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Quick discussion on convolutions and pooling – image processing techniques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Convolutions are image transformations with the use of filters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Emboss, blur, </a:t>
            </a:r>
            <a:r>
              <a:rPr lang="en-US" dirty="0" err="1"/>
              <a:t>etc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Aid in feature extraction and discovery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Pooling </a:t>
            </a:r>
            <a:r>
              <a:rPr lang="en-US" dirty="0" err="1"/>
              <a:t>downsamples</a:t>
            </a:r>
            <a:r>
              <a:rPr lang="en-US" dirty="0"/>
              <a:t> patches of pixels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Many methods, max pooling is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Example CNN filter layer (medium model shown)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changes/updates filters, learns what is most useful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Transformed image is flattened to be received by 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17C-0F5A-4074-8C02-DA60EDE4DF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2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8D0F-E515-4A5A-A9CD-D06D4212B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98088-7F6C-49F1-BF22-A076FA89B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2A06A-27F1-41B7-82D9-69F528DD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565-29CA-4E76-A36B-7F9A45D79C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860BE-5614-4725-93C1-0587F111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1AAB-3058-4FE8-934A-C6006FD9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6071-DC83-4992-902C-ABB37F81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52E8-EF7A-4001-9242-FDED54DE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F7A3-6F09-4BA2-A4D5-06539B437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D285-93B2-45A8-8809-253803D9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565-29CA-4E76-A36B-7F9A45D79C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A554-4186-41AB-9F3C-B1290AF1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A8-BB01-49B2-8303-5BC0A6D8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6071-DC83-4992-902C-ABB37F81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5E097-D5FC-419B-83A2-299807E34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DEEFE-D23F-494F-BE14-5773E938B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31F7-0EEC-4400-B996-31910834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565-29CA-4E76-A36B-7F9A45D79C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F5A5-8478-4BBA-87B7-332F4CF2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E706-97CB-47FE-BA1C-A1CEEE9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6071-DC83-4992-902C-ABB37F81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9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342D-430B-4115-BBA4-CDCC6072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26E9-C484-4A74-9633-5BF02B83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F84E-A991-455B-8344-FB1B3088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565-29CA-4E76-A36B-7F9A45D79C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FFBF0-7317-46CA-8AC7-AD4FD67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E95CD-AA76-4849-A095-DF80653A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6071-DC83-4992-902C-ABB37F81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AD3D-29F4-4703-823B-3D958393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B2D83-2883-44FB-9C06-4FDEB931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6B90-3AC8-49A0-8E1B-65D29CA7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565-29CA-4E76-A36B-7F9A45D79C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3FB7-2A0F-441F-8709-753C9B14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6352E-80ED-41CA-8521-945392C3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6071-DC83-4992-902C-ABB37F81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873C-8C0B-45DB-9D16-F2F77F8D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3651-E361-4188-AE5E-746B52A56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2EAB2-D19F-4207-8ECF-D2290245D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72ABF-71A5-4A4D-9312-14B2B6EF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565-29CA-4E76-A36B-7F9A45D79C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5AAF5-DD3C-4F27-A68D-6A14580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3D1FB-4913-45C4-8C0D-02A4C53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6071-DC83-4992-902C-ABB37F81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E8BD-4808-4AE8-BE75-5CAC6648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6067-9B7A-4799-A9E0-18D6696DA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F2970-17F3-42BA-9648-ADD6EEC9E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3D7CB-FFDA-4888-BED8-D7E8D305C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7FF3D-B61C-4528-B931-482A19E16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B54D8-BF73-4BB9-9223-1EAF6F59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565-29CA-4E76-A36B-7F9A45D79C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28BC0-6D9C-49A4-9D84-CF1BE236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480D6-8589-47CC-8772-D88583C9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6071-DC83-4992-902C-ABB37F81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8615-1C9B-46C7-B4E2-2D6AC316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6DA7E-26EF-4E6D-B481-36409859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565-29CA-4E76-A36B-7F9A45D79C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ED70-8579-43B9-AE6E-761E9092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BFCF9-AB1C-4506-8688-2D056541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6071-DC83-4992-902C-ABB37F81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03643-1A35-4BEC-BDBE-A36E29CA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565-29CA-4E76-A36B-7F9A45D79C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ACB6F-ED64-47C5-BD57-3107787B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F3E9D-85EB-44FE-84CA-35F0AC07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6071-DC83-4992-902C-ABB37F81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9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4997-4BD5-4045-A007-465E58F5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A9D6-4A12-491D-8109-E6660EFD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A771C-3848-457D-AEE4-A25692B74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EAE3-F785-42E6-9716-2C700DE1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565-29CA-4E76-A36B-7F9A45D79C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48D3C-A0D5-4DB0-8126-D157F884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BA0F5-A692-4DE9-8710-705EAF36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6071-DC83-4992-902C-ABB37F81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30AA-C110-447E-A13D-8D488AFE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056FA-830C-4204-B64C-62C7A30DB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3221E-EFC3-4611-9FC4-84C0874DD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7EAF3-FBEC-4EDB-B8BD-36B596B1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565-29CA-4E76-A36B-7F9A45D79C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FF26F-45FF-4BF3-ACD3-FD2A208F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11B32-ECB5-4816-BCB0-990627D1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6071-DC83-4992-902C-ABB37F81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8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01948-DC23-46EE-8BCC-F1103F6E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DAFC8-3768-495F-B3BC-41EE13CCA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872C-B211-44D5-A763-ADDBA390F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56565-29CA-4E76-A36B-7F9A45D79C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6620-FF98-4B91-8119-16453AB40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2386-9B7C-4C7A-A055-D96A4F30A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6071-DC83-4992-902C-ABB37F81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3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10" Type="http://schemas.openxmlformats.org/officeDocument/2006/relationships/image" Target="../media/image20.png"/><Relationship Id="rId19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ceb.nlm.nih.gov/repositories/malaria-datasets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hyperlink" Target="https://www.kaggle.com/iarunava/cell-images-for-detecting-malaria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6336-14E5-473A-8592-BE0079178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Comparison of Convolutional Neural Networks for Automated Malaria Detection in Cell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EE93B-12C7-49B4-81A0-4426C61CC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 540</a:t>
            </a:r>
          </a:p>
          <a:p>
            <a:r>
              <a:rPr lang="en-US" dirty="0"/>
              <a:t>Chris Schaffer</a:t>
            </a:r>
          </a:p>
          <a:p>
            <a:r>
              <a:rPr lang="en-US" dirty="0"/>
              <a:t>03/18/19</a:t>
            </a:r>
          </a:p>
        </p:txBody>
      </p:sp>
    </p:spTree>
    <p:extLst>
      <p:ext uri="{BB962C8B-B14F-4D97-AF65-F5344CB8AC3E}">
        <p14:creationId xmlns:p14="http://schemas.microsoft.com/office/powerpoint/2010/main" val="301019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24FEFE8-B5E5-491C-BF96-2B73330C2E84}"/>
              </a:ext>
            </a:extLst>
          </p:cNvPr>
          <p:cNvGrpSpPr>
            <a:grpSpLocks noChangeAspect="1"/>
          </p:cNvGrpSpPr>
          <p:nvPr/>
        </p:nvGrpSpPr>
        <p:grpSpPr>
          <a:xfrm>
            <a:off x="2714696" y="3056671"/>
            <a:ext cx="896734" cy="2244692"/>
            <a:chOff x="5577537" y="2213008"/>
            <a:chExt cx="2164482" cy="5418098"/>
          </a:xfrm>
        </p:grpSpPr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9244919-DBA4-46EB-B928-79C87C799A57}"/>
                </a:ext>
              </a:extLst>
            </p:cNvPr>
            <p:cNvSpPr/>
            <p:nvPr/>
          </p:nvSpPr>
          <p:spPr>
            <a:xfrm>
              <a:off x="6694232" y="4460909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53D21925-9DDD-47DD-B3CD-516C8F8CDF5D}"/>
                </a:ext>
              </a:extLst>
            </p:cNvPr>
            <p:cNvSpPr/>
            <p:nvPr/>
          </p:nvSpPr>
          <p:spPr>
            <a:xfrm>
              <a:off x="6694232" y="5309555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chemeClr val="accent6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76FF052A-A430-4F25-A66D-F0F6717E99EE}"/>
                </a:ext>
              </a:extLst>
            </p:cNvPr>
            <p:cNvSpPr/>
            <p:nvPr/>
          </p:nvSpPr>
          <p:spPr>
            <a:xfrm>
              <a:off x="6690260" y="3619445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FF000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2FBEC18B-78B2-4D78-9A06-3A6B699BC56E}"/>
                </a:ext>
              </a:extLst>
            </p:cNvPr>
            <p:cNvSpPr/>
            <p:nvPr/>
          </p:nvSpPr>
          <p:spPr>
            <a:xfrm>
              <a:off x="7242152" y="3895936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7030A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13DEB1F4-DEA4-4028-867E-BBD4969ABEBF}"/>
                </a:ext>
              </a:extLst>
            </p:cNvPr>
            <p:cNvSpPr/>
            <p:nvPr/>
          </p:nvSpPr>
          <p:spPr>
            <a:xfrm>
              <a:off x="7242152" y="4744582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00B0F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C4411813-616B-4948-8971-426899F3E5BE}"/>
                </a:ext>
              </a:extLst>
            </p:cNvPr>
            <p:cNvSpPr/>
            <p:nvPr/>
          </p:nvSpPr>
          <p:spPr>
            <a:xfrm>
              <a:off x="7238180" y="3054472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FFC00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B2D5B68C-BBDC-4088-B614-D82C4AFBA36F}"/>
                </a:ext>
              </a:extLst>
            </p:cNvPr>
            <p:cNvSpPr/>
            <p:nvPr/>
          </p:nvSpPr>
          <p:spPr>
            <a:xfrm>
              <a:off x="6677821" y="2777981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chemeClr val="accent2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75E6F24B-BE6F-42F5-BFCF-269BB34BF337}"/>
                </a:ext>
              </a:extLst>
            </p:cNvPr>
            <p:cNvSpPr/>
            <p:nvPr/>
          </p:nvSpPr>
          <p:spPr>
            <a:xfrm>
              <a:off x="7225741" y="2213008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00000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A4DACD8C-1C3B-4E9A-A1EC-10862298332E}"/>
                </a:ext>
              </a:extLst>
            </p:cNvPr>
            <p:cNvSpPr/>
            <p:nvPr/>
          </p:nvSpPr>
          <p:spPr>
            <a:xfrm>
              <a:off x="5593948" y="5554152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2EC33DF1-52E7-4DD2-BE29-5066D97C9E1E}"/>
                </a:ext>
              </a:extLst>
            </p:cNvPr>
            <p:cNvSpPr/>
            <p:nvPr/>
          </p:nvSpPr>
          <p:spPr>
            <a:xfrm>
              <a:off x="5593948" y="6402798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chemeClr val="accent6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5A78F1C9-5483-4B4D-AB89-7DCEA852075C}"/>
                </a:ext>
              </a:extLst>
            </p:cNvPr>
            <p:cNvSpPr/>
            <p:nvPr/>
          </p:nvSpPr>
          <p:spPr>
            <a:xfrm>
              <a:off x="5589976" y="4712688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1B261EB7-F5E1-4B00-8963-2EC563A0BE76}"/>
                </a:ext>
              </a:extLst>
            </p:cNvPr>
            <p:cNvSpPr/>
            <p:nvPr/>
          </p:nvSpPr>
          <p:spPr>
            <a:xfrm>
              <a:off x="6141868" y="4989179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7030A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7153EAAF-0BF8-48A4-A516-374B5B15ADE0}"/>
                </a:ext>
              </a:extLst>
            </p:cNvPr>
            <p:cNvSpPr/>
            <p:nvPr/>
          </p:nvSpPr>
          <p:spPr>
            <a:xfrm>
              <a:off x="6141868" y="5837825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00B0F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C547EDFE-1203-4933-904C-218EC95DAE0C}"/>
                </a:ext>
              </a:extLst>
            </p:cNvPr>
            <p:cNvSpPr/>
            <p:nvPr/>
          </p:nvSpPr>
          <p:spPr>
            <a:xfrm>
              <a:off x="6137896" y="4147715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FFC00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40BAA19C-B5D9-4E81-8360-CDBFF6E1BD79}"/>
                </a:ext>
              </a:extLst>
            </p:cNvPr>
            <p:cNvSpPr/>
            <p:nvPr/>
          </p:nvSpPr>
          <p:spPr>
            <a:xfrm>
              <a:off x="5577537" y="3871224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chemeClr val="accent2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7BDE95B3-8BE1-43FD-824F-60AC8D4A8200}"/>
                </a:ext>
              </a:extLst>
            </p:cNvPr>
            <p:cNvSpPr/>
            <p:nvPr/>
          </p:nvSpPr>
          <p:spPr>
            <a:xfrm>
              <a:off x="6125457" y="3306251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00B0F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4F5271-8260-409C-BD30-13022E1A5D10}"/>
              </a:ext>
            </a:extLst>
          </p:cNvPr>
          <p:cNvGrpSpPr/>
          <p:nvPr/>
        </p:nvGrpSpPr>
        <p:grpSpPr>
          <a:xfrm>
            <a:off x="4691187" y="1726045"/>
            <a:ext cx="1842281" cy="4574562"/>
            <a:chOff x="6203020" y="3389966"/>
            <a:chExt cx="1842281" cy="45745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D06E687-859E-49D6-9F90-D7EC33EE55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27763" y="3389966"/>
              <a:ext cx="896734" cy="2244692"/>
              <a:chOff x="5577537" y="2213008"/>
              <a:chExt cx="2164482" cy="5418098"/>
            </a:xfrm>
          </p:grpSpPr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117A977B-9A2B-422A-8FE5-66808797B580}"/>
                  </a:ext>
                </a:extLst>
              </p:cNvPr>
              <p:cNvSpPr/>
              <p:nvPr/>
            </p:nvSpPr>
            <p:spPr>
              <a:xfrm>
                <a:off x="6694232" y="4460909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4472C4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BFAD12CB-4D68-45BF-BDE2-9A01DBFF35D2}"/>
                  </a:ext>
                </a:extLst>
              </p:cNvPr>
              <p:cNvSpPr/>
              <p:nvPr/>
            </p:nvSpPr>
            <p:spPr>
              <a:xfrm>
                <a:off x="6694232" y="530955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6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ube 77">
                <a:extLst>
                  <a:ext uri="{FF2B5EF4-FFF2-40B4-BE49-F238E27FC236}">
                    <a16:creationId xmlns:a16="http://schemas.microsoft.com/office/drawing/2014/main" id="{2955DB9C-7645-4EC3-8187-A771C0F94159}"/>
                  </a:ext>
                </a:extLst>
              </p:cNvPr>
              <p:cNvSpPr/>
              <p:nvPr/>
            </p:nvSpPr>
            <p:spPr>
              <a:xfrm>
                <a:off x="6690260" y="361944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48640AD2-E646-40B8-A59F-FD67319400F9}"/>
                  </a:ext>
                </a:extLst>
              </p:cNvPr>
              <p:cNvSpPr/>
              <p:nvPr/>
            </p:nvSpPr>
            <p:spPr>
              <a:xfrm>
                <a:off x="7242152" y="3895936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7030A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3A6048C5-178E-41F0-A61D-D6FE93625C89}"/>
                  </a:ext>
                </a:extLst>
              </p:cNvPr>
              <p:cNvSpPr/>
              <p:nvPr/>
            </p:nvSpPr>
            <p:spPr>
              <a:xfrm>
                <a:off x="7242152" y="4744582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F5B47822-6D2E-4F86-99D5-FF9DD69A0C27}"/>
                  </a:ext>
                </a:extLst>
              </p:cNvPr>
              <p:cNvSpPr/>
              <p:nvPr/>
            </p:nvSpPr>
            <p:spPr>
              <a:xfrm>
                <a:off x="7238180" y="3054472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FFC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5CBBDE97-6932-4A0C-A83D-92150ADDF634}"/>
                  </a:ext>
                </a:extLst>
              </p:cNvPr>
              <p:cNvSpPr/>
              <p:nvPr/>
            </p:nvSpPr>
            <p:spPr>
              <a:xfrm>
                <a:off x="6677821" y="2777981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2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F13287C3-1B90-4539-B6B4-FBF01F3CC47E}"/>
                  </a:ext>
                </a:extLst>
              </p:cNvPr>
              <p:cNvSpPr/>
              <p:nvPr/>
            </p:nvSpPr>
            <p:spPr>
              <a:xfrm>
                <a:off x="7225741" y="2213008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0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4F13D114-178D-41E7-A3BD-57475E4D5BBC}"/>
                  </a:ext>
                </a:extLst>
              </p:cNvPr>
              <p:cNvSpPr/>
              <p:nvPr/>
            </p:nvSpPr>
            <p:spPr>
              <a:xfrm>
                <a:off x="5593948" y="5554152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4472C4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8312280F-D812-43C1-A121-C1A17208FE18}"/>
                  </a:ext>
                </a:extLst>
              </p:cNvPr>
              <p:cNvSpPr/>
              <p:nvPr/>
            </p:nvSpPr>
            <p:spPr>
              <a:xfrm>
                <a:off x="5593948" y="6402798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6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EEA0C6F2-BC1E-462F-9E4F-42B592428021}"/>
                  </a:ext>
                </a:extLst>
              </p:cNvPr>
              <p:cNvSpPr/>
              <p:nvPr/>
            </p:nvSpPr>
            <p:spPr>
              <a:xfrm>
                <a:off x="5589976" y="4712688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E24DC993-0119-4CA6-8560-B00F0DB68CFD}"/>
                  </a:ext>
                </a:extLst>
              </p:cNvPr>
              <p:cNvSpPr/>
              <p:nvPr/>
            </p:nvSpPr>
            <p:spPr>
              <a:xfrm>
                <a:off x="6141868" y="4989179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7030A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7285F71C-CCF9-49E4-AEB0-D4126111A9C3}"/>
                  </a:ext>
                </a:extLst>
              </p:cNvPr>
              <p:cNvSpPr/>
              <p:nvPr/>
            </p:nvSpPr>
            <p:spPr>
              <a:xfrm>
                <a:off x="6141868" y="583782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A2F97C52-0EBE-4185-A02B-982073DB2EB0}"/>
                  </a:ext>
                </a:extLst>
              </p:cNvPr>
              <p:cNvSpPr/>
              <p:nvPr/>
            </p:nvSpPr>
            <p:spPr>
              <a:xfrm>
                <a:off x="6137896" y="414771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FFC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DCECB075-BEA9-4FD4-93F4-2721D702DBD8}"/>
                  </a:ext>
                </a:extLst>
              </p:cNvPr>
              <p:cNvSpPr/>
              <p:nvPr/>
            </p:nvSpPr>
            <p:spPr>
              <a:xfrm>
                <a:off x="5577537" y="3871224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2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DF6E7A41-9737-427C-89EE-F3FE1B66EF83}"/>
                  </a:ext>
                </a:extLst>
              </p:cNvPr>
              <p:cNvSpPr/>
              <p:nvPr/>
            </p:nvSpPr>
            <p:spPr>
              <a:xfrm>
                <a:off x="6125457" y="3306251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D02F596-2162-4DE7-9EFC-1FA5F28F77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03020" y="4309246"/>
              <a:ext cx="896734" cy="2244692"/>
              <a:chOff x="5577537" y="2213008"/>
              <a:chExt cx="2164482" cy="5418098"/>
            </a:xfrm>
          </p:grpSpPr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0629A9BC-E334-47AC-A701-01402C37C034}"/>
                  </a:ext>
                </a:extLst>
              </p:cNvPr>
              <p:cNvSpPr/>
              <p:nvPr/>
            </p:nvSpPr>
            <p:spPr>
              <a:xfrm>
                <a:off x="6694232" y="4460909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4472C4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591EB11A-BF9B-4A54-B8C6-946BEBD9A5C3}"/>
                  </a:ext>
                </a:extLst>
              </p:cNvPr>
              <p:cNvSpPr/>
              <p:nvPr/>
            </p:nvSpPr>
            <p:spPr>
              <a:xfrm>
                <a:off x="6694232" y="530955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6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9B7D3B86-2AF7-4B6D-A05B-4CB0D9A60D2B}"/>
                  </a:ext>
                </a:extLst>
              </p:cNvPr>
              <p:cNvSpPr/>
              <p:nvPr/>
            </p:nvSpPr>
            <p:spPr>
              <a:xfrm>
                <a:off x="6690260" y="361944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DAD89C26-EEE3-4FDE-8C38-3FBE8C86BF78}"/>
                  </a:ext>
                </a:extLst>
              </p:cNvPr>
              <p:cNvSpPr/>
              <p:nvPr/>
            </p:nvSpPr>
            <p:spPr>
              <a:xfrm>
                <a:off x="7242152" y="3895936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7030A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F85A95A7-54C7-4D7A-A49A-F28A555103EA}"/>
                  </a:ext>
                </a:extLst>
              </p:cNvPr>
              <p:cNvSpPr/>
              <p:nvPr/>
            </p:nvSpPr>
            <p:spPr>
              <a:xfrm>
                <a:off x="7242152" y="4744582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DB378A7A-1652-4E09-A4DC-1D2D09EAE58A}"/>
                  </a:ext>
                </a:extLst>
              </p:cNvPr>
              <p:cNvSpPr/>
              <p:nvPr/>
            </p:nvSpPr>
            <p:spPr>
              <a:xfrm>
                <a:off x="7238180" y="3054472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FFC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7A315814-F327-42AC-A67F-A4154F86F01C}"/>
                  </a:ext>
                </a:extLst>
              </p:cNvPr>
              <p:cNvSpPr/>
              <p:nvPr/>
            </p:nvSpPr>
            <p:spPr>
              <a:xfrm>
                <a:off x="6677821" y="2777981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2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6D52ECA6-DFC8-4AF2-84BC-5E89DFCEB41F}"/>
                  </a:ext>
                </a:extLst>
              </p:cNvPr>
              <p:cNvSpPr/>
              <p:nvPr/>
            </p:nvSpPr>
            <p:spPr>
              <a:xfrm>
                <a:off x="7225741" y="2213008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0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ube 67">
                <a:extLst>
                  <a:ext uri="{FF2B5EF4-FFF2-40B4-BE49-F238E27FC236}">
                    <a16:creationId xmlns:a16="http://schemas.microsoft.com/office/drawing/2014/main" id="{DE0B4277-2022-47A4-AF5F-D291E1E5EA18}"/>
                  </a:ext>
                </a:extLst>
              </p:cNvPr>
              <p:cNvSpPr/>
              <p:nvPr/>
            </p:nvSpPr>
            <p:spPr>
              <a:xfrm>
                <a:off x="5593948" y="5554152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4472C4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be 68">
                <a:extLst>
                  <a:ext uri="{FF2B5EF4-FFF2-40B4-BE49-F238E27FC236}">
                    <a16:creationId xmlns:a16="http://schemas.microsoft.com/office/drawing/2014/main" id="{574CA56F-BE63-4710-89C7-8FA7706ABE65}"/>
                  </a:ext>
                </a:extLst>
              </p:cNvPr>
              <p:cNvSpPr/>
              <p:nvPr/>
            </p:nvSpPr>
            <p:spPr>
              <a:xfrm>
                <a:off x="5593948" y="6402798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6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ube 69">
                <a:extLst>
                  <a:ext uri="{FF2B5EF4-FFF2-40B4-BE49-F238E27FC236}">
                    <a16:creationId xmlns:a16="http://schemas.microsoft.com/office/drawing/2014/main" id="{6CC0E369-FF92-41E1-95E6-508012798B28}"/>
                  </a:ext>
                </a:extLst>
              </p:cNvPr>
              <p:cNvSpPr/>
              <p:nvPr/>
            </p:nvSpPr>
            <p:spPr>
              <a:xfrm>
                <a:off x="5589976" y="4712688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ube 70">
                <a:extLst>
                  <a:ext uri="{FF2B5EF4-FFF2-40B4-BE49-F238E27FC236}">
                    <a16:creationId xmlns:a16="http://schemas.microsoft.com/office/drawing/2014/main" id="{82C67DAD-5C39-4088-B615-328A8CD7C03C}"/>
                  </a:ext>
                </a:extLst>
              </p:cNvPr>
              <p:cNvSpPr/>
              <p:nvPr/>
            </p:nvSpPr>
            <p:spPr>
              <a:xfrm>
                <a:off x="6141868" y="4989179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7030A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AF83F000-4BD6-4855-A7FA-8E30A69360B4}"/>
                  </a:ext>
                </a:extLst>
              </p:cNvPr>
              <p:cNvSpPr/>
              <p:nvPr/>
            </p:nvSpPr>
            <p:spPr>
              <a:xfrm>
                <a:off x="6141868" y="583782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B5251D6E-04CE-4156-B97C-05E62515E5EE}"/>
                  </a:ext>
                </a:extLst>
              </p:cNvPr>
              <p:cNvSpPr/>
              <p:nvPr/>
            </p:nvSpPr>
            <p:spPr>
              <a:xfrm>
                <a:off x="6137896" y="414771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FFC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8913514B-3338-4264-93D5-AE451EC48C4A}"/>
                  </a:ext>
                </a:extLst>
              </p:cNvPr>
              <p:cNvSpPr/>
              <p:nvPr/>
            </p:nvSpPr>
            <p:spPr>
              <a:xfrm>
                <a:off x="5577537" y="3871224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2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ACF85606-5B03-4C8E-864D-B6BC06DBB43B}"/>
                  </a:ext>
                </a:extLst>
              </p:cNvPr>
              <p:cNvSpPr/>
              <p:nvPr/>
            </p:nvSpPr>
            <p:spPr>
              <a:xfrm>
                <a:off x="6125457" y="3306251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B567F9F-0899-4E1E-B8D7-06819F2AE6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22280" y="5719836"/>
              <a:ext cx="896734" cy="2244692"/>
              <a:chOff x="5577537" y="2213008"/>
              <a:chExt cx="2164482" cy="5418098"/>
            </a:xfrm>
          </p:grpSpPr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748D257A-4F3D-43C1-ACBE-79D2FADE7DC3}"/>
                  </a:ext>
                </a:extLst>
              </p:cNvPr>
              <p:cNvSpPr/>
              <p:nvPr/>
            </p:nvSpPr>
            <p:spPr>
              <a:xfrm>
                <a:off x="6694232" y="4460909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4472C4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36C3572E-BA9B-4C03-849A-C31A4B497136}"/>
                  </a:ext>
                </a:extLst>
              </p:cNvPr>
              <p:cNvSpPr/>
              <p:nvPr/>
            </p:nvSpPr>
            <p:spPr>
              <a:xfrm>
                <a:off x="6694232" y="530955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6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690A5CEC-EAB6-4A66-AC54-2E05F1DBE64E}"/>
                  </a:ext>
                </a:extLst>
              </p:cNvPr>
              <p:cNvSpPr/>
              <p:nvPr/>
            </p:nvSpPr>
            <p:spPr>
              <a:xfrm>
                <a:off x="6690260" y="361944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AECF6D74-0B25-4C15-8C66-BC0A84AE3A0E}"/>
                  </a:ext>
                </a:extLst>
              </p:cNvPr>
              <p:cNvSpPr/>
              <p:nvPr/>
            </p:nvSpPr>
            <p:spPr>
              <a:xfrm>
                <a:off x="7242152" y="3895936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7030A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B649D13B-9281-42F2-86A9-71A78EBD20E7}"/>
                  </a:ext>
                </a:extLst>
              </p:cNvPr>
              <p:cNvSpPr/>
              <p:nvPr/>
            </p:nvSpPr>
            <p:spPr>
              <a:xfrm>
                <a:off x="7242152" y="4744582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57123427-7280-47EE-9502-C7AF8EA697A0}"/>
                  </a:ext>
                </a:extLst>
              </p:cNvPr>
              <p:cNvSpPr/>
              <p:nvPr/>
            </p:nvSpPr>
            <p:spPr>
              <a:xfrm>
                <a:off x="7238180" y="3054472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FFC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83CE5CB7-E361-44FE-A259-DEEF45A9C67B}"/>
                  </a:ext>
                </a:extLst>
              </p:cNvPr>
              <p:cNvSpPr/>
              <p:nvPr/>
            </p:nvSpPr>
            <p:spPr>
              <a:xfrm>
                <a:off x="6677821" y="2777981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2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1C666A02-77AC-4972-B46E-3E250D47F6B8}"/>
                  </a:ext>
                </a:extLst>
              </p:cNvPr>
              <p:cNvSpPr/>
              <p:nvPr/>
            </p:nvSpPr>
            <p:spPr>
              <a:xfrm>
                <a:off x="7225741" y="2213008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0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111E719D-149C-4996-B62C-6B85FA7CE436}"/>
                  </a:ext>
                </a:extLst>
              </p:cNvPr>
              <p:cNvSpPr/>
              <p:nvPr/>
            </p:nvSpPr>
            <p:spPr>
              <a:xfrm>
                <a:off x="5593948" y="5554152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4472C4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399AC8F8-B696-4BFD-80A8-0676923B958B}"/>
                  </a:ext>
                </a:extLst>
              </p:cNvPr>
              <p:cNvSpPr/>
              <p:nvPr/>
            </p:nvSpPr>
            <p:spPr>
              <a:xfrm>
                <a:off x="5593948" y="6402798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6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EEBF3A15-4750-4423-BFAB-ABB9247C9051}"/>
                  </a:ext>
                </a:extLst>
              </p:cNvPr>
              <p:cNvSpPr/>
              <p:nvPr/>
            </p:nvSpPr>
            <p:spPr>
              <a:xfrm>
                <a:off x="5589976" y="4712688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F0ED89AA-199D-458F-AA51-71CDD1D64762}"/>
                  </a:ext>
                </a:extLst>
              </p:cNvPr>
              <p:cNvSpPr/>
              <p:nvPr/>
            </p:nvSpPr>
            <p:spPr>
              <a:xfrm>
                <a:off x="6141868" y="4989179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7030A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97B237E8-EA51-4E7C-9233-D6263F813561}"/>
                  </a:ext>
                </a:extLst>
              </p:cNvPr>
              <p:cNvSpPr/>
              <p:nvPr/>
            </p:nvSpPr>
            <p:spPr>
              <a:xfrm>
                <a:off x="6141868" y="583782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2724ABF1-DE0B-4E5D-AF10-49D52DAB1F0C}"/>
                  </a:ext>
                </a:extLst>
              </p:cNvPr>
              <p:cNvSpPr/>
              <p:nvPr/>
            </p:nvSpPr>
            <p:spPr>
              <a:xfrm>
                <a:off x="6137896" y="414771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FFC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85BB05F8-565C-4EE3-979E-7746D8D058B2}"/>
                  </a:ext>
                </a:extLst>
              </p:cNvPr>
              <p:cNvSpPr/>
              <p:nvPr/>
            </p:nvSpPr>
            <p:spPr>
              <a:xfrm>
                <a:off x="5577537" y="3871224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2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938D9BC0-AADB-4541-9A18-27B890179E93}"/>
                  </a:ext>
                </a:extLst>
              </p:cNvPr>
              <p:cNvSpPr/>
              <p:nvPr/>
            </p:nvSpPr>
            <p:spPr>
              <a:xfrm>
                <a:off x="6125457" y="3306251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29C2C1-6C50-49AE-BB7F-24A4765A3D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48567" y="4803811"/>
              <a:ext cx="896734" cy="2244692"/>
              <a:chOff x="5577537" y="2213008"/>
              <a:chExt cx="2164482" cy="5418098"/>
            </a:xfrm>
          </p:grpSpPr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4D94ACA9-F14A-4F28-984C-F5AACF3A6DE5}"/>
                  </a:ext>
                </a:extLst>
              </p:cNvPr>
              <p:cNvSpPr/>
              <p:nvPr/>
            </p:nvSpPr>
            <p:spPr>
              <a:xfrm>
                <a:off x="6694232" y="4460909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4472C4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79F2B72E-AF71-45BB-B9F4-513F47BF7533}"/>
                  </a:ext>
                </a:extLst>
              </p:cNvPr>
              <p:cNvSpPr/>
              <p:nvPr/>
            </p:nvSpPr>
            <p:spPr>
              <a:xfrm>
                <a:off x="6694232" y="530955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6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25122F88-FCE3-4699-890F-50E2CA10D2B7}"/>
                  </a:ext>
                </a:extLst>
              </p:cNvPr>
              <p:cNvSpPr/>
              <p:nvPr/>
            </p:nvSpPr>
            <p:spPr>
              <a:xfrm>
                <a:off x="6690260" y="361944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C346BB57-C375-45DD-A607-2529E63A7199}"/>
                  </a:ext>
                </a:extLst>
              </p:cNvPr>
              <p:cNvSpPr/>
              <p:nvPr/>
            </p:nvSpPr>
            <p:spPr>
              <a:xfrm>
                <a:off x="7242152" y="3895936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7030A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1B8E6AA9-71AD-439B-906B-3807B0D83154}"/>
                  </a:ext>
                </a:extLst>
              </p:cNvPr>
              <p:cNvSpPr/>
              <p:nvPr/>
            </p:nvSpPr>
            <p:spPr>
              <a:xfrm>
                <a:off x="7242152" y="4744582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4B467C65-E122-4D41-9662-0C31C274179D}"/>
                  </a:ext>
                </a:extLst>
              </p:cNvPr>
              <p:cNvSpPr/>
              <p:nvPr/>
            </p:nvSpPr>
            <p:spPr>
              <a:xfrm>
                <a:off x="7238180" y="3054472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FFC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F1450AFF-94BC-43A3-89B2-B5007A8CA56D}"/>
                  </a:ext>
                </a:extLst>
              </p:cNvPr>
              <p:cNvSpPr/>
              <p:nvPr/>
            </p:nvSpPr>
            <p:spPr>
              <a:xfrm>
                <a:off x="6677821" y="2777981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2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CEADF433-E123-4CAD-B5D5-8580DF8A1B13}"/>
                  </a:ext>
                </a:extLst>
              </p:cNvPr>
              <p:cNvSpPr/>
              <p:nvPr/>
            </p:nvSpPr>
            <p:spPr>
              <a:xfrm>
                <a:off x="7225741" y="2213008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0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3CCA5471-92FE-4CF0-8727-00C05772A5B3}"/>
                  </a:ext>
                </a:extLst>
              </p:cNvPr>
              <p:cNvSpPr/>
              <p:nvPr/>
            </p:nvSpPr>
            <p:spPr>
              <a:xfrm>
                <a:off x="5593948" y="5554152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4472C4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FC293C7D-ADE1-497E-B2C4-7E909F922104}"/>
                  </a:ext>
                </a:extLst>
              </p:cNvPr>
              <p:cNvSpPr/>
              <p:nvPr/>
            </p:nvSpPr>
            <p:spPr>
              <a:xfrm>
                <a:off x="5593948" y="6402798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6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44A2A648-22E4-4483-BF64-05C5354558D9}"/>
                  </a:ext>
                </a:extLst>
              </p:cNvPr>
              <p:cNvSpPr/>
              <p:nvPr/>
            </p:nvSpPr>
            <p:spPr>
              <a:xfrm>
                <a:off x="5589976" y="4712688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15085FC9-30AB-4209-8E23-34C5C7CE669A}"/>
                  </a:ext>
                </a:extLst>
              </p:cNvPr>
              <p:cNvSpPr/>
              <p:nvPr/>
            </p:nvSpPr>
            <p:spPr>
              <a:xfrm>
                <a:off x="6141868" y="4989179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7030A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ED34851A-8458-4A7F-A195-D30110C18743}"/>
                  </a:ext>
                </a:extLst>
              </p:cNvPr>
              <p:cNvSpPr/>
              <p:nvPr/>
            </p:nvSpPr>
            <p:spPr>
              <a:xfrm>
                <a:off x="6141868" y="583782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8512AC63-3D60-421A-BD31-D4D31418BB5F}"/>
                  </a:ext>
                </a:extLst>
              </p:cNvPr>
              <p:cNvSpPr/>
              <p:nvPr/>
            </p:nvSpPr>
            <p:spPr>
              <a:xfrm>
                <a:off x="6137896" y="4147715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FFC00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2AFEC778-1B3B-4434-938C-AE0DBE4DBC1A}"/>
                  </a:ext>
                </a:extLst>
              </p:cNvPr>
              <p:cNvSpPr/>
              <p:nvPr/>
            </p:nvSpPr>
            <p:spPr>
              <a:xfrm>
                <a:off x="5577537" y="3871224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chemeClr val="accent2"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CC98BD10-9486-46B5-94C6-2C29E89E650E}"/>
                  </a:ext>
                </a:extLst>
              </p:cNvPr>
              <p:cNvSpPr/>
              <p:nvPr/>
            </p:nvSpPr>
            <p:spPr>
              <a:xfrm>
                <a:off x="6125457" y="3306251"/>
                <a:ext cx="499867" cy="1228308"/>
              </a:xfrm>
              <a:prstGeom prst="cube">
                <a:avLst>
                  <a:gd name="adj" fmla="val 93615"/>
                </a:avLst>
              </a:prstGeom>
              <a:solidFill>
                <a:srgbClr val="00B0F0">
                  <a:alpha val="2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3F4009-0935-496D-B9C5-DC512CFF0A65}"/>
              </a:ext>
            </a:extLst>
          </p:cNvPr>
          <p:cNvGrpSpPr>
            <a:grpSpLocks noChangeAspect="1"/>
          </p:cNvGrpSpPr>
          <p:nvPr/>
        </p:nvGrpSpPr>
        <p:grpSpPr>
          <a:xfrm>
            <a:off x="7435277" y="2874733"/>
            <a:ext cx="896734" cy="2244692"/>
            <a:chOff x="5577537" y="2213008"/>
            <a:chExt cx="2164482" cy="5418098"/>
          </a:xfrm>
        </p:grpSpPr>
        <p:sp>
          <p:nvSpPr>
            <p:cNvPr id="93" name="Cube 92">
              <a:extLst>
                <a:ext uri="{FF2B5EF4-FFF2-40B4-BE49-F238E27FC236}">
                  <a16:creationId xmlns:a16="http://schemas.microsoft.com/office/drawing/2014/main" id="{C2A3BBE4-B153-4E6F-AD60-211516C9F915}"/>
                </a:ext>
              </a:extLst>
            </p:cNvPr>
            <p:cNvSpPr/>
            <p:nvPr/>
          </p:nvSpPr>
          <p:spPr>
            <a:xfrm>
              <a:off x="6694232" y="4460909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2BAF5193-A7F9-4B28-B3CA-66AD58D5F817}"/>
                </a:ext>
              </a:extLst>
            </p:cNvPr>
            <p:cNvSpPr/>
            <p:nvPr/>
          </p:nvSpPr>
          <p:spPr>
            <a:xfrm>
              <a:off x="6694232" y="5309555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chemeClr val="accent6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ube 94">
              <a:extLst>
                <a:ext uri="{FF2B5EF4-FFF2-40B4-BE49-F238E27FC236}">
                  <a16:creationId xmlns:a16="http://schemas.microsoft.com/office/drawing/2014/main" id="{43786B3B-0EF7-4EE2-8D1C-ACCF9894F56F}"/>
                </a:ext>
              </a:extLst>
            </p:cNvPr>
            <p:cNvSpPr/>
            <p:nvPr/>
          </p:nvSpPr>
          <p:spPr>
            <a:xfrm>
              <a:off x="6690260" y="3619445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FF000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ube 95">
              <a:extLst>
                <a:ext uri="{FF2B5EF4-FFF2-40B4-BE49-F238E27FC236}">
                  <a16:creationId xmlns:a16="http://schemas.microsoft.com/office/drawing/2014/main" id="{92C16677-0836-4C0F-B197-48FEE46D843C}"/>
                </a:ext>
              </a:extLst>
            </p:cNvPr>
            <p:cNvSpPr/>
            <p:nvPr/>
          </p:nvSpPr>
          <p:spPr>
            <a:xfrm>
              <a:off x="7242152" y="3895936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7030A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ube 96">
              <a:extLst>
                <a:ext uri="{FF2B5EF4-FFF2-40B4-BE49-F238E27FC236}">
                  <a16:creationId xmlns:a16="http://schemas.microsoft.com/office/drawing/2014/main" id="{DE2B9E5B-CB84-4726-A4B4-4623ED050816}"/>
                </a:ext>
              </a:extLst>
            </p:cNvPr>
            <p:cNvSpPr/>
            <p:nvPr/>
          </p:nvSpPr>
          <p:spPr>
            <a:xfrm>
              <a:off x="7242152" y="4744582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00B0F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ube 97">
              <a:extLst>
                <a:ext uri="{FF2B5EF4-FFF2-40B4-BE49-F238E27FC236}">
                  <a16:creationId xmlns:a16="http://schemas.microsoft.com/office/drawing/2014/main" id="{D4D38AF2-7FEC-4B4E-B758-2E90E3817990}"/>
                </a:ext>
              </a:extLst>
            </p:cNvPr>
            <p:cNvSpPr/>
            <p:nvPr/>
          </p:nvSpPr>
          <p:spPr>
            <a:xfrm>
              <a:off x="7238180" y="3054472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FFC00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Cube 98">
              <a:extLst>
                <a:ext uri="{FF2B5EF4-FFF2-40B4-BE49-F238E27FC236}">
                  <a16:creationId xmlns:a16="http://schemas.microsoft.com/office/drawing/2014/main" id="{4B129C3C-CD0B-46D5-B4C3-57A0925FE1A4}"/>
                </a:ext>
              </a:extLst>
            </p:cNvPr>
            <p:cNvSpPr/>
            <p:nvPr/>
          </p:nvSpPr>
          <p:spPr>
            <a:xfrm>
              <a:off x="6677821" y="2777981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chemeClr val="accent2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ube 99">
              <a:extLst>
                <a:ext uri="{FF2B5EF4-FFF2-40B4-BE49-F238E27FC236}">
                  <a16:creationId xmlns:a16="http://schemas.microsoft.com/office/drawing/2014/main" id="{4E99FCF9-1765-4454-A3F7-0AB7C8832F0B}"/>
                </a:ext>
              </a:extLst>
            </p:cNvPr>
            <p:cNvSpPr/>
            <p:nvPr/>
          </p:nvSpPr>
          <p:spPr>
            <a:xfrm>
              <a:off x="7225741" y="2213008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00000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5D96E9EC-F2C2-4C84-888B-470EDEE21DBC}"/>
                </a:ext>
              </a:extLst>
            </p:cNvPr>
            <p:cNvSpPr/>
            <p:nvPr/>
          </p:nvSpPr>
          <p:spPr>
            <a:xfrm>
              <a:off x="5593948" y="5554152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22E0D543-1014-4713-A8AE-A4C8A112817C}"/>
                </a:ext>
              </a:extLst>
            </p:cNvPr>
            <p:cNvSpPr/>
            <p:nvPr/>
          </p:nvSpPr>
          <p:spPr>
            <a:xfrm>
              <a:off x="5593948" y="6402798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chemeClr val="accent6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ube 102">
              <a:extLst>
                <a:ext uri="{FF2B5EF4-FFF2-40B4-BE49-F238E27FC236}">
                  <a16:creationId xmlns:a16="http://schemas.microsoft.com/office/drawing/2014/main" id="{24E33CD4-78B9-433A-ACBA-217288E8F0BC}"/>
                </a:ext>
              </a:extLst>
            </p:cNvPr>
            <p:cNvSpPr/>
            <p:nvPr/>
          </p:nvSpPr>
          <p:spPr>
            <a:xfrm>
              <a:off x="5589976" y="4712688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ube 103">
              <a:extLst>
                <a:ext uri="{FF2B5EF4-FFF2-40B4-BE49-F238E27FC236}">
                  <a16:creationId xmlns:a16="http://schemas.microsoft.com/office/drawing/2014/main" id="{22B58741-7CAB-4CA9-9827-7FAC66895ADF}"/>
                </a:ext>
              </a:extLst>
            </p:cNvPr>
            <p:cNvSpPr/>
            <p:nvPr/>
          </p:nvSpPr>
          <p:spPr>
            <a:xfrm>
              <a:off x="6141868" y="4989179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7030A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74BC7A1D-53B2-4FFC-894E-661BD8C11BB6}"/>
                </a:ext>
              </a:extLst>
            </p:cNvPr>
            <p:cNvSpPr/>
            <p:nvPr/>
          </p:nvSpPr>
          <p:spPr>
            <a:xfrm>
              <a:off x="6141868" y="5837825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00B0F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D6DF623A-3DB4-4FFC-A227-823574B465B7}"/>
                </a:ext>
              </a:extLst>
            </p:cNvPr>
            <p:cNvSpPr/>
            <p:nvPr/>
          </p:nvSpPr>
          <p:spPr>
            <a:xfrm>
              <a:off x="6137896" y="4147715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FFC00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Cube 106">
              <a:extLst>
                <a:ext uri="{FF2B5EF4-FFF2-40B4-BE49-F238E27FC236}">
                  <a16:creationId xmlns:a16="http://schemas.microsoft.com/office/drawing/2014/main" id="{CC4C80C3-D2F2-4211-A481-81136A8B1FA9}"/>
                </a:ext>
              </a:extLst>
            </p:cNvPr>
            <p:cNvSpPr/>
            <p:nvPr/>
          </p:nvSpPr>
          <p:spPr>
            <a:xfrm>
              <a:off x="5577537" y="3871224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chemeClr val="accent2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ube 107">
              <a:extLst>
                <a:ext uri="{FF2B5EF4-FFF2-40B4-BE49-F238E27FC236}">
                  <a16:creationId xmlns:a16="http://schemas.microsoft.com/office/drawing/2014/main" id="{3E53C5D3-D1CD-4608-949F-8C5076E63DDE}"/>
                </a:ext>
              </a:extLst>
            </p:cNvPr>
            <p:cNvSpPr/>
            <p:nvPr/>
          </p:nvSpPr>
          <p:spPr>
            <a:xfrm>
              <a:off x="6125457" y="3306251"/>
              <a:ext cx="499867" cy="1228308"/>
            </a:xfrm>
            <a:prstGeom prst="cube">
              <a:avLst>
                <a:gd name="adj" fmla="val 93615"/>
              </a:avLst>
            </a:prstGeom>
            <a:solidFill>
              <a:srgbClr val="00B0F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Cube 108">
            <a:extLst>
              <a:ext uri="{FF2B5EF4-FFF2-40B4-BE49-F238E27FC236}">
                <a16:creationId xmlns:a16="http://schemas.microsoft.com/office/drawing/2014/main" id="{CBFC3256-641E-4CC5-BF38-00C8B61783C3}"/>
              </a:ext>
            </a:extLst>
          </p:cNvPr>
          <p:cNvSpPr/>
          <p:nvPr/>
        </p:nvSpPr>
        <p:spPr>
          <a:xfrm>
            <a:off x="1288237" y="2588925"/>
            <a:ext cx="1181781" cy="3291679"/>
          </a:xfrm>
          <a:prstGeom prst="cube">
            <a:avLst>
              <a:gd name="adj" fmla="val 9361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2352E8B-29DA-4E22-9292-CC54AE361F87}"/>
              </a:ext>
            </a:extLst>
          </p:cNvPr>
          <p:cNvSpPr/>
          <p:nvPr/>
        </p:nvSpPr>
        <p:spPr>
          <a:xfrm>
            <a:off x="9569083" y="2297178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11F5826-D0AD-473C-8BBE-E1D2AD4246E6}"/>
              </a:ext>
            </a:extLst>
          </p:cNvPr>
          <p:cNvSpPr/>
          <p:nvPr/>
        </p:nvSpPr>
        <p:spPr>
          <a:xfrm>
            <a:off x="9569083" y="2532273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28451A0-82FB-4617-A30C-E31D59C8A5FB}"/>
              </a:ext>
            </a:extLst>
          </p:cNvPr>
          <p:cNvSpPr/>
          <p:nvPr/>
        </p:nvSpPr>
        <p:spPr>
          <a:xfrm>
            <a:off x="9569083" y="3021958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58D42B8-6C0C-406C-82AE-67D9866A4147}"/>
              </a:ext>
            </a:extLst>
          </p:cNvPr>
          <p:cNvSpPr/>
          <p:nvPr/>
        </p:nvSpPr>
        <p:spPr>
          <a:xfrm>
            <a:off x="9569083" y="2790048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4F25773-75AB-4BA0-985B-B1A33AC6FBFE}"/>
              </a:ext>
            </a:extLst>
          </p:cNvPr>
          <p:cNvSpPr/>
          <p:nvPr/>
        </p:nvSpPr>
        <p:spPr>
          <a:xfrm>
            <a:off x="9569083" y="3252319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A0D8D96-5849-4270-B00C-949A14596AE9}"/>
              </a:ext>
            </a:extLst>
          </p:cNvPr>
          <p:cNvSpPr/>
          <p:nvPr/>
        </p:nvSpPr>
        <p:spPr>
          <a:xfrm>
            <a:off x="9569083" y="4617176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78DA31C-9838-40E7-B7B5-79EA66798E9C}"/>
              </a:ext>
            </a:extLst>
          </p:cNvPr>
          <p:cNvSpPr/>
          <p:nvPr/>
        </p:nvSpPr>
        <p:spPr>
          <a:xfrm>
            <a:off x="9569083" y="4847537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2182F0E-3A61-4BF4-8350-5AA1A256665F}"/>
              </a:ext>
            </a:extLst>
          </p:cNvPr>
          <p:cNvSpPr/>
          <p:nvPr/>
        </p:nvSpPr>
        <p:spPr>
          <a:xfrm>
            <a:off x="9569083" y="5082632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54C7D3D-7997-414F-BD84-CB7D958905AA}"/>
              </a:ext>
            </a:extLst>
          </p:cNvPr>
          <p:cNvSpPr/>
          <p:nvPr/>
        </p:nvSpPr>
        <p:spPr>
          <a:xfrm>
            <a:off x="9569083" y="5587738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ECB8791-82CF-4EED-AA12-4020CEDDC1B6}"/>
              </a:ext>
            </a:extLst>
          </p:cNvPr>
          <p:cNvSpPr/>
          <p:nvPr/>
        </p:nvSpPr>
        <p:spPr>
          <a:xfrm>
            <a:off x="9569083" y="5355828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A61431D-AEDB-47A4-B9BE-5802CDBEF1B7}"/>
              </a:ext>
            </a:extLst>
          </p:cNvPr>
          <p:cNvSpPr/>
          <p:nvPr/>
        </p:nvSpPr>
        <p:spPr>
          <a:xfrm>
            <a:off x="9567303" y="3716848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0A62EE0-AAC4-4BBD-A8E2-399B3DAD33DF}"/>
              </a:ext>
            </a:extLst>
          </p:cNvPr>
          <p:cNvSpPr/>
          <p:nvPr/>
        </p:nvSpPr>
        <p:spPr>
          <a:xfrm>
            <a:off x="9567303" y="3484938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FA4ABA0-77E4-46AD-B585-77DC2EDC3120}"/>
              </a:ext>
            </a:extLst>
          </p:cNvPr>
          <p:cNvSpPr/>
          <p:nvPr/>
        </p:nvSpPr>
        <p:spPr>
          <a:xfrm>
            <a:off x="9567303" y="3947209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59DE07-6240-4BAB-A997-8713278A395F}"/>
              </a:ext>
            </a:extLst>
          </p:cNvPr>
          <p:cNvSpPr/>
          <p:nvPr/>
        </p:nvSpPr>
        <p:spPr>
          <a:xfrm>
            <a:off x="9574101" y="4166389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5CA71B5-A711-467C-B451-869912E51FF9}"/>
              </a:ext>
            </a:extLst>
          </p:cNvPr>
          <p:cNvSpPr/>
          <p:nvPr/>
        </p:nvSpPr>
        <p:spPr>
          <a:xfrm>
            <a:off x="9574101" y="4396750"/>
            <a:ext cx="181631" cy="182880"/>
          </a:xfrm>
          <a:prstGeom prst="ellipse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rapezoid 124">
            <a:extLst>
              <a:ext uri="{FF2B5EF4-FFF2-40B4-BE49-F238E27FC236}">
                <a16:creationId xmlns:a16="http://schemas.microsoft.com/office/drawing/2014/main" id="{1E119754-7BD9-4A6B-98EF-B938EECD19D1}"/>
              </a:ext>
            </a:extLst>
          </p:cNvPr>
          <p:cNvSpPr/>
          <p:nvPr/>
        </p:nvSpPr>
        <p:spPr>
          <a:xfrm rot="16200000">
            <a:off x="7172264" y="3539914"/>
            <a:ext cx="3612755" cy="983727"/>
          </a:xfrm>
          <a:prstGeom prst="trapezoid">
            <a:avLst>
              <a:gd name="adj" fmla="val 139330"/>
            </a:avLst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B5A3302-121F-4345-90AE-FE78EA0826AC}"/>
              </a:ext>
            </a:extLst>
          </p:cNvPr>
          <p:cNvSpPr txBox="1"/>
          <p:nvPr/>
        </p:nvSpPr>
        <p:spPr>
          <a:xfrm>
            <a:off x="8537495" y="3812720"/>
            <a:ext cx="8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Flatten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E13D18F-767D-4DC6-950D-517150B12108}"/>
              </a:ext>
            </a:extLst>
          </p:cNvPr>
          <p:cNvCxnSpPr>
            <a:cxnSpLocks/>
          </p:cNvCxnSpPr>
          <p:nvPr/>
        </p:nvCxnSpPr>
        <p:spPr>
          <a:xfrm>
            <a:off x="9772651" y="4046390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47ED8C55-B2FC-4FD0-8E49-2BA0F7313582}"/>
              </a:ext>
            </a:extLst>
          </p:cNvPr>
          <p:cNvSpPr/>
          <p:nvPr/>
        </p:nvSpPr>
        <p:spPr>
          <a:xfrm>
            <a:off x="10387758" y="3758557"/>
            <a:ext cx="1146663" cy="615789"/>
          </a:xfrm>
          <a:prstGeom prst="roundRect">
            <a:avLst/>
          </a:prstGeom>
          <a:solidFill>
            <a:srgbClr val="D1A4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</a:t>
            </a:r>
          </a:p>
        </p:txBody>
      </p:sp>
      <p:sp>
        <p:nvSpPr>
          <p:cNvPr id="131" name="Title 1">
            <a:extLst>
              <a:ext uri="{FF2B5EF4-FFF2-40B4-BE49-F238E27FC236}">
                <a16:creationId xmlns:a16="http://schemas.microsoft.com/office/drawing/2014/main" id="{DC72D420-976C-4197-852C-57C72B07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Filters &amp; Feature Extraction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F13C81-ABEA-4354-91B8-20BA4614AFD3}"/>
              </a:ext>
            </a:extLst>
          </p:cNvPr>
          <p:cNvGrpSpPr/>
          <p:nvPr/>
        </p:nvGrpSpPr>
        <p:grpSpPr>
          <a:xfrm>
            <a:off x="3614787" y="2761650"/>
            <a:ext cx="1085301" cy="2594177"/>
            <a:chOff x="3614787" y="2761650"/>
            <a:chExt cx="1085301" cy="2594177"/>
          </a:xfrm>
        </p:grpSpPr>
        <p:sp>
          <p:nvSpPr>
            <p:cNvPr id="141" name="Cube 140">
              <a:extLst>
                <a:ext uri="{FF2B5EF4-FFF2-40B4-BE49-F238E27FC236}">
                  <a16:creationId xmlns:a16="http://schemas.microsoft.com/office/drawing/2014/main" id="{21C0D219-2A89-4118-82E2-904CBFA0FD8E}"/>
                </a:ext>
              </a:extLst>
            </p:cNvPr>
            <p:cNvSpPr/>
            <p:nvPr/>
          </p:nvSpPr>
          <p:spPr>
            <a:xfrm>
              <a:off x="3614787" y="2761650"/>
              <a:ext cx="1085301" cy="2594177"/>
            </a:xfrm>
            <a:prstGeom prst="cube">
              <a:avLst>
                <a:gd name="adj" fmla="val 93615"/>
              </a:avLst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Cube 132">
              <a:extLst>
                <a:ext uri="{FF2B5EF4-FFF2-40B4-BE49-F238E27FC236}">
                  <a16:creationId xmlns:a16="http://schemas.microsoft.com/office/drawing/2014/main" id="{6B306374-5C63-4597-8996-1AFBFE320DFA}"/>
                </a:ext>
              </a:extLst>
            </p:cNvPr>
            <p:cNvSpPr/>
            <p:nvPr/>
          </p:nvSpPr>
          <p:spPr>
            <a:xfrm>
              <a:off x="3864081" y="3206663"/>
              <a:ext cx="669878" cy="1735783"/>
            </a:xfrm>
            <a:prstGeom prst="cube">
              <a:avLst>
                <a:gd name="adj" fmla="val 93615"/>
              </a:avLst>
            </a:prstGeom>
            <a:solidFill>
              <a:srgbClr val="D9D9D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9D7BA60C-A868-4FE8-A9F6-7E9A9A734D00}"/>
              </a:ext>
            </a:extLst>
          </p:cNvPr>
          <p:cNvSpPr txBox="1"/>
          <p:nvPr/>
        </p:nvSpPr>
        <p:spPr>
          <a:xfrm>
            <a:off x="3872423" y="2175185"/>
            <a:ext cx="105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7EF8143-FCFD-4085-9094-545E26B93511}"/>
              </a:ext>
            </a:extLst>
          </p:cNvPr>
          <p:cNvSpPr txBox="1"/>
          <p:nvPr/>
        </p:nvSpPr>
        <p:spPr>
          <a:xfrm>
            <a:off x="6560860" y="2133139"/>
            <a:ext cx="105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06E39E4-A630-4D7D-AAA9-BE274A066D5B}"/>
              </a:ext>
            </a:extLst>
          </p:cNvPr>
          <p:cNvSpPr txBox="1"/>
          <p:nvPr/>
        </p:nvSpPr>
        <p:spPr>
          <a:xfrm>
            <a:off x="7744524" y="2139841"/>
            <a:ext cx="74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9F6614-CBE9-4A00-AD28-0C1D3BA227B3}"/>
              </a:ext>
            </a:extLst>
          </p:cNvPr>
          <p:cNvSpPr txBox="1"/>
          <p:nvPr/>
        </p:nvSpPr>
        <p:spPr>
          <a:xfrm>
            <a:off x="5040993" y="2190814"/>
            <a:ext cx="74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86C1DF8-4F44-4862-90B7-0380AF5687AC}"/>
              </a:ext>
            </a:extLst>
          </p:cNvPr>
          <p:cNvSpPr txBox="1"/>
          <p:nvPr/>
        </p:nvSpPr>
        <p:spPr>
          <a:xfrm>
            <a:off x="3004034" y="2155369"/>
            <a:ext cx="74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5774640-90B3-4AD1-9DAA-D174D8997986}"/>
              </a:ext>
            </a:extLst>
          </p:cNvPr>
          <p:cNvSpPr txBox="1"/>
          <p:nvPr/>
        </p:nvSpPr>
        <p:spPr>
          <a:xfrm>
            <a:off x="1677798" y="2133139"/>
            <a:ext cx="133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2C4DE30-AC3F-4954-BB8C-807415E83E0D}"/>
              </a:ext>
            </a:extLst>
          </p:cNvPr>
          <p:cNvGrpSpPr/>
          <p:nvPr/>
        </p:nvGrpSpPr>
        <p:grpSpPr>
          <a:xfrm>
            <a:off x="6629767" y="3101696"/>
            <a:ext cx="727455" cy="1791379"/>
            <a:chOff x="3614787" y="2761650"/>
            <a:chExt cx="1085301" cy="2594177"/>
          </a:xfrm>
        </p:grpSpPr>
        <p:sp>
          <p:nvSpPr>
            <p:cNvPr id="143" name="Cube 142">
              <a:extLst>
                <a:ext uri="{FF2B5EF4-FFF2-40B4-BE49-F238E27FC236}">
                  <a16:creationId xmlns:a16="http://schemas.microsoft.com/office/drawing/2014/main" id="{E67E707A-7827-42ED-A683-F10FAF5413C8}"/>
                </a:ext>
              </a:extLst>
            </p:cNvPr>
            <p:cNvSpPr/>
            <p:nvPr/>
          </p:nvSpPr>
          <p:spPr>
            <a:xfrm>
              <a:off x="3614787" y="2761650"/>
              <a:ext cx="1085301" cy="2594177"/>
            </a:xfrm>
            <a:prstGeom prst="cube">
              <a:avLst>
                <a:gd name="adj" fmla="val 93615"/>
              </a:avLst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Cube 143">
              <a:extLst>
                <a:ext uri="{FF2B5EF4-FFF2-40B4-BE49-F238E27FC236}">
                  <a16:creationId xmlns:a16="http://schemas.microsoft.com/office/drawing/2014/main" id="{28EB7A2E-EBB3-40A3-A9C1-13D92EE3C766}"/>
                </a:ext>
              </a:extLst>
            </p:cNvPr>
            <p:cNvSpPr/>
            <p:nvPr/>
          </p:nvSpPr>
          <p:spPr>
            <a:xfrm>
              <a:off x="3864081" y="3206663"/>
              <a:ext cx="669878" cy="1735783"/>
            </a:xfrm>
            <a:prstGeom prst="cube">
              <a:avLst>
                <a:gd name="adj" fmla="val 93615"/>
              </a:avLst>
            </a:prstGeom>
            <a:solidFill>
              <a:srgbClr val="D9D9D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47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1043-40C7-4D2E-B641-838EB48C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Classifier Network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EA5C99BB-783A-46AA-865E-A6B1B73F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14" y="1633820"/>
            <a:ext cx="4447114" cy="4646269"/>
          </a:xfrm>
        </p:spPr>
        <p:txBody>
          <a:bodyPr>
            <a:normAutofit/>
          </a:bodyPr>
          <a:lstStyle/>
          <a:p>
            <a:r>
              <a:rPr lang="en-US" dirty="0"/>
              <a:t>Input layer</a:t>
            </a:r>
          </a:p>
          <a:p>
            <a:pPr lvl="1"/>
            <a:r>
              <a:rPr lang="en-US" dirty="0"/>
              <a:t>Flattened, processed image</a:t>
            </a:r>
          </a:p>
          <a:p>
            <a:endParaRPr lang="en-US" dirty="0"/>
          </a:p>
          <a:p>
            <a:r>
              <a:rPr lang="en-US" dirty="0"/>
              <a:t>Output layer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pPr lvl="1"/>
            <a:r>
              <a:rPr lang="en-US" dirty="0"/>
              <a:t>How likely is cell Healthy or Infected?</a:t>
            </a:r>
          </a:p>
          <a:p>
            <a:endParaRPr lang="en-US" dirty="0"/>
          </a:p>
          <a:p>
            <a:r>
              <a:rPr lang="en-US" dirty="0"/>
              <a:t>Loss Type</a:t>
            </a:r>
          </a:p>
          <a:p>
            <a:pPr lvl="1"/>
            <a:r>
              <a:rPr lang="en-US" dirty="0"/>
              <a:t>Binary Cross-entropy 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603F98E-BB1F-408E-B007-BDDC49A15F68}"/>
              </a:ext>
            </a:extLst>
          </p:cNvPr>
          <p:cNvSpPr/>
          <p:nvPr/>
        </p:nvSpPr>
        <p:spPr>
          <a:xfrm>
            <a:off x="10041404" y="3184378"/>
            <a:ext cx="662621" cy="1089835"/>
          </a:xfrm>
          <a:prstGeom prst="roundRect">
            <a:avLst/>
          </a:prstGeom>
          <a:solidFill>
            <a:srgbClr val="FFCBC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5F3489B-A16B-4598-9EA3-CA5809B10DA1}"/>
              </a:ext>
            </a:extLst>
          </p:cNvPr>
          <p:cNvSpPr/>
          <p:nvPr/>
        </p:nvSpPr>
        <p:spPr>
          <a:xfrm>
            <a:off x="6963888" y="1690688"/>
            <a:ext cx="662621" cy="42166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FC94272-CFA4-4DC0-8DBB-C399174A82A3}"/>
              </a:ext>
            </a:extLst>
          </p:cNvPr>
          <p:cNvSpPr/>
          <p:nvPr/>
        </p:nvSpPr>
        <p:spPr>
          <a:xfrm>
            <a:off x="8533944" y="2321920"/>
            <a:ext cx="662621" cy="28954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8065DE7-5C1F-4929-8312-44E3CC372A73}"/>
              </a:ext>
            </a:extLst>
          </p:cNvPr>
          <p:cNvSpPr/>
          <p:nvPr/>
        </p:nvSpPr>
        <p:spPr>
          <a:xfrm>
            <a:off x="10194025" y="3301089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EFDCF4E-DBFF-4F60-BBAB-203BEE3FA3DA}"/>
              </a:ext>
            </a:extLst>
          </p:cNvPr>
          <p:cNvSpPr/>
          <p:nvPr/>
        </p:nvSpPr>
        <p:spPr>
          <a:xfrm>
            <a:off x="8679899" y="2973183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E41C12-FBDE-4E2F-85DC-55B651467DD7}"/>
              </a:ext>
            </a:extLst>
          </p:cNvPr>
          <p:cNvSpPr/>
          <p:nvPr/>
        </p:nvSpPr>
        <p:spPr>
          <a:xfrm>
            <a:off x="8679899" y="4215334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07666A-BF94-42D9-A85A-D2645D37B115}"/>
              </a:ext>
            </a:extLst>
          </p:cNvPr>
          <p:cNvSpPr/>
          <p:nvPr/>
        </p:nvSpPr>
        <p:spPr>
          <a:xfrm>
            <a:off x="8679899" y="4781686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9DBC06-8C7C-4ADF-B289-57EEE6064AF6}"/>
              </a:ext>
            </a:extLst>
          </p:cNvPr>
          <p:cNvSpPr/>
          <p:nvPr/>
        </p:nvSpPr>
        <p:spPr>
          <a:xfrm>
            <a:off x="8679899" y="2406831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8198E-3D94-4A10-99BD-AC37F1418C88}"/>
              </a:ext>
            </a:extLst>
          </p:cNvPr>
          <p:cNvCxnSpPr>
            <a:cxnSpLocks/>
            <a:stCxn id="63" idx="2"/>
            <a:endCxn id="67" idx="6"/>
          </p:cNvCxnSpPr>
          <p:nvPr/>
        </p:nvCxnSpPr>
        <p:spPr>
          <a:xfrm flipH="1" flipV="1">
            <a:off x="9029105" y="2592693"/>
            <a:ext cx="1164920" cy="894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3D2552-CD72-48EE-AF96-FD24BF58DE16}"/>
              </a:ext>
            </a:extLst>
          </p:cNvPr>
          <p:cNvCxnSpPr>
            <a:cxnSpLocks/>
            <a:stCxn id="63" idx="2"/>
            <a:endCxn id="64" idx="6"/>
          </p:cNvCxnSpPr>
          <p:nvPr/>
        </p:nvCxnSpPr>
        <p:spPr>
          <a:xfrm flipH="1" flipV="1">
            <a:off x="9029105" y="3159045"/>
            <a:ext cx="1164920" cy="327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FA068F-E4E9-4E2B-9FEE-85E1787A4D02}"/>
              </a:ext>
            </a:extLst>
          </p:cNvPr>
          <p:cNvCxnSpPr>
            <a:cxnSpLocks/>
            <a:stCxn id="63" idx="2"/>
            <a:endCxn id="65" idx="6"/>
          </p:cNvCxnSpPr>
          <p:nvPr/>
        </p:nvCxnSpPr>
        <p:spPr>
          <a:xfrm flipH="1">
            <a:off x="9029105" y="3486951"/>
            <a:ext cx="1164920" cy="914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BBC69DD-111E-48A3-81BF-90C46F23E977}"/>
              </a:ext>
            </a:extLst>
          </p:cNvPr>
          <p:cNvCxnSpPr>
            <a:cxnSpLocks/>
            <a:stCxn id="63" idx="2"/>
            <a:endCxn id="66" idx="6"/>
          </p:cNvCxnSpPr>
          <p:nvPr/>
        </p:nvCxnSpPr>
        <p:spPr>
          <a:xfrm flipH="1">
            <a:off x="9029105" y="3486951"/>
            <a:ext cx="1164920" cy="1480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FC9BE7-8C05-48F2-8645-6B7C27AB2719}"/>
              </a:ext>
            </a:extLst>
          </p:cNvPr>
          <p:cNvSpPr txBox="1"/>
          <p:nvPr/>
        </p:nvSpPr>
        <p:spPr>
          <a:xfrm>
            <a:off x="8655528" y="5246135"/>
            <a:ext cx="414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7D2D75-A7B8-4478-B13D-2A26AD89BB7A}"/>
              </a:ext>
            </a:extLst>
          </p:cNvPr>
          <p:cNvSpPr/>
          <p:nvPr/>
        </p:nvSpPr>
        <p:spPr>
          <a:xfrm>
            <a:off x="7133520" y="4279332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E738358-CF19-4907-90EF-ABA8933F45AE}"/>
              </a:ext>
            </a:extLst>
          </p:cNvPr>
          <p:cNvSpPr/>
          <p:nvPr/>
        </p:nvSpPr>
        <p:spPr>
          <a:xfrm>
            <a:off x="7133520" y="4845684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6F8EF03-7416-48C5-A6A3-0DBD283C65C2}"/>
              </a:ext>
            </a:extLst>
          </p:cNvPr>
          <p:cNvSpPr/>
          <p:nvPr/>
        </p:nvSpPr>
        <p:spPr>
          <a:xfrm>
            <a:off x="7133520" y="5412036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399C4A1-645A-4170-B139-A80F0DC699A1}"/>
              </a:ext>
            </a:extLst>
          </p:cNvPr>
          <p:cNvSpPr/>
          <p:nvPr/>
        </p:nvSpPr>
        <p:spPr>
          <a:xfrm>
            <a:off x="7120820" y="1754622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59BDB59-1593-41DB-827E-CD35AB323806}"/>
              </a:ext>
            </a:extLst>
          </p:cNvPr>
          <p:cNvSpPr/>
          <p:nvPr/>
        </p:nvSpPr>
        <p:spPr>
          <a:xfrm>
            <a:off x="7120820" y="2320973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AB85EB-02DA-4427-9BF4-39EF3511A269}"/>
              </a:ext>
            </a:extLst>
          </p:cNvPr>
          <p:cNvSpPr/>
          <p:nvPr/>
        </p:nvSpPr>
        <p:spPr>
          <a:xfrm>
            <a:off x="7120820" y="2887325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EE9F79-F1CD-43A1-843C-57E66A630F48}"/>
              </a:ext>
            </a:extLst>
          </p:cNvPr>
          <p:cNvSpPr txBox="1"/>
          <p:nvPr/>
        </p:nvSpPr>
        <p:spPr>
          <a:xfrm>
            <a:off x="6567627" y="5942045"/>
            <a:ext cx="1558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[Varies]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B11AE6-C26B-433F-8F3F-15023FA51CCE}"/>
              </a:ext>
            </a:extLst>
          </p:cNvPr>
          <p:cNvCxnSpPr>
            <a:cxnSpLocks/>
            <a:stCxn id="67" idx="2"/>
            <a:endCxn id="77" idx="5"/>
          </p:cNvCxnSpPr>
          <p:nvPr/>
        </p:nvCxnSpPr>
        <p:spPr>
          <a:xfrm flipH="1" flipV="1">
            <a:off x="7418886" y="2071908"/>
            <a:ext cx="1261013" cy="520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2B2EE00-7726-46A0-8F73-7597B4D993FA}"/>
              </a:ext>
            </a:extLst>
          </p:cNvPr>
          <p:cNvCxnSpPr>
            <a:cxnSpLocks/>
            <a:stCxn id="67" idx="2"/>
            <a:endCxn id="78" idx="6"/>
          </p:cNvCxnSpPr>
          <p:nvPr/>
        </p:nvCxnSpPr>
        <p:spPr>
          <a:xfrm flipH="1" flipV="1">
            <a:off x="7470026" y="2506835"/>
            <a:ext cx="1209873" cy="8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9AAD3E4-074B-49DC-88A4-64780EDB83E8}"/>
              </a:ext>
            </a:extLst>
          </p:cNvPr>
          <p:cNvCxnSpPr>
            <a:cxnSpLocks/>
            <a:stCxn id="67" idx="2"/>
            <a:endCxn id="79" idx="6"/>
          </p:cNvCxnSpPr>
          <p:nvPr/>
        </p:nvCxnSpPr>
        <p:spPr>
          <a:xfrm flipH="1">
            <a:off x="7470026" y="2592693"/>
            <a:ext cx="1209873" cy="480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33F796-CC91-4AD3-97C5-D7FF9A1DECD4}"/>
              </a:ext>
            </a:extLst>
          </p:cNvPr>
          <p:cNvCxnSpPr>
            <a:cxnSpLocks/>
            <a:stCxn id="64" idx="2"/>
            <a:endCxn id="77" idx="5"/>
          </p:cNvCxnSpPr>
          <p:nvPr/>
        </p:nvCxnSpPr>
        <p:spPr>
          <a:xfrm flipH="1" flipV="1">
            <a:off x="7418886" y="2071908"/>
            <a:ext cx="1261013" cy="108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F33CBB5-CCE6-4614-B4F5-048824EA3F67}"/>
              </a:ext>
            </a:extLst>
          </p:cNvPr>
          <p:cNvCxnSpPr>
            <a:cxnSpLocks/>
            <a:stCxn id="64" idx="2"/>
            <a:endCxn id="78" idx="6"/>
          </p:cNvCxnSpPr>
          <p:nvPr/>
        </p:nvCxnSpPr>
        <p:spPr>
          <a:xfrm flipH="1" flipV="1">
            <a:off x="7470026" y="2506835"/>
            <a:ext cx="1209873" cy="652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617C294-A2C3-416E-98B5-5EFA23EF638A}"/>
              </a:ext>
            </a:extLst>
          </p:cNvPr>
          <p:cNvCxnSpPr>
            <a:cxnSpLocks/>
            <a:stCxn id="64" idx="2"/>
            <a:endCxn id="79" idx="6"/>
          </p:cNvCxnSpPr>
          <p:nvPr/>
        </p:nvCxnSpPr>
        <p:spPr>
          <a:xfrm flipH="1" flipV="1">
            <a:off x="7470026" y="3073187"/>
            <a:ext cx="1209873" cy="8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107941F-711B-4AD2-8477-E6D016DEEB88}"/>
              </a:ext>
            </a:extLst>
          </p:cNvPr>
          <p:cNvGrpSpPr/>
          <p:nvPr/>
        </p:nvGrpSpPr>
        <p:grpSpPr>
          <a:xfrm rot="16200000">
            <a:off x="8795915" y="2707279"/>
            <a:ext cx="667901" cy="2150058"/>
            <a:chOff x="1854201" y="2814082"/>
            <a:chExt cx="1013584" cy="2123658"/>
          </a:xfrm>
        </p:grpSpPr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359F68EE-B8F8-41B3-9BD2-E6C780987E1A}"/>
                </a:ext>
              </a:extLst>
            </p:cNvPr>
            <p:cNvSpPr/>
            <p:nvPr/>
          </p:nvSpPr>
          <p:spPr>
            <a:xfrm>
              <a:off x="1854201" y="3354525"/>
              <a:ext cx="1013584" cy="477451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A2B0B64-56D3-48D1-959F-4D4386B0772A}"/>
                </a:ext>
              </a:extLst>
            </p:cNvPr>
            <p:cNvSpPr txBox="1"/>
            <p:nvPr/>
          </p:nvSpPr>
          <p:spPr>
            <a:xfrm>
              <a:off x="2009017" y="2814082"/>
              <a:ext cx="69366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</a:p>
            <a:p>
              <a:pPr algn="ctr"/>
              <a:endParaRPr lang="en-US" sz="6600" dirty="0"/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6388236-B8EB-4E88-998E-945554BFCB7C}"/>
              </a:ext>
            </a:extLst>
          </p:cNvPr>
          <p:cNvCxnSpPr>
            <a:cxnSpLocks/>
            <a:stCxn id="66" idx="2"/>
            <a:endCxn id="76" idx="6"/>
          </p:cNvCxnSpPr>
          <p:nvPr/>
        </p:nvCxnSpPr>
        <p:spPr>
          <a:xfrm flipH="1">
            <a:off x="7482726" y="4967548"/>
            <a:ext cx="1197173" cy="630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C5FFF31-43D3-4932-96F4-E8838DAAA92B}"/>
              </a:ext>
            </a:extLst>
          </p:cNvPr>
          <p:cNvCxnSpPr>
            <a:cxnSpLocks/>
            <a:stCxn id="65" idx="2"/>
            <a:endCxn id="75" idx="6"/>
          </p:cNvCxnSpPr>
          <p:nvPr/>
        </p:nvCxnSpPr>
        <p:spPr>
          <a:xfrm flipH="1">
            <a:off x="7482726" y="4401196"/>
            <a:ext cx="1197173" cy="630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18C2F82-5A1E-403F-AF39-4E907CCC7A2B}"/>
              </a:ext>
            </a:extLst>
          </p:cNvPr>
          <p:cNvCxnSpPr>
            <a:cxnSpLocks/>
            <a:stCxn id="66" idx="2"/>
            <a:endCxn id="75" idx="6"/>
          </p:cNvCxnSpPr>
          <p:nvPr/>
        </p:nvCxnSpPr>
        <p:spPr>
          <a:xfrm flipH="1">
            <a:off x="7482726" y="4967548"/>
            <a:ext cx="1197173" cy="63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0B2B68A-B8EC-4D03-B43E-34153863D0C5}"/>
              </a:ext>
            </a:extLst>
          </p:cNvPr>
          <p:cNvCxnSpPr>
            <a:cxnSpLocks/>
            <a:stCxn id="65" idx="2"/>
            <a:endCxn id="74" idx="6"/>
          </p:cNvCxnSpPr>
          <p:nvPr/>
        </p:nvCxnSpPr>
        <p:spPr>
          <a:xfrm flipH="1">
            <a:off x="7482726" y="4401196"/>
            <a:ext cx="1197173" cy="63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E8A99A7-EE51-4089-9836-7FDB7EED86F7}"/>
              </a:ext>
            </a:extLst>
          </p:cNvPr>
          <p:cNvCxnSpPr>
            <a:cxnSpLocks/>
            <a:stCxn id="65" idx="2"/>
            <a:endCxn id="76" idx="6"/>
          </p:cNvCxnSpPr>
          <p:nvPr/>
        </p:nvCxnSpPr>
        <p:spPr>
          <a:xfrm flipH="1">
            <a:off x="7482726" y="4401196"/>
            <a:ext cx="1197173" cy="1196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B7C85F0-D67E-4F5E-9DD3-4BF22E4B4261}"/>
              </a:ext>
            </a:extLst>
          </p:cNvPr>
          <p:cNvGrpSpPr/>
          <p:nvPr/>
        </p:nvGrpSpPr>
        <p:grpSpPr>
          <a:xfrm rot="16200000">
            <a:off x="7298973" y="2704676"/>
            <a:ext cx="667901" cy="2150058"/>
            <a:chOff x="1854201" y="2814082"/>
            <a:chExt cx="1013584" cy="2123658"/>
          </a:xfrm>
        </p:grpSpPr>
        <p:sp>
          <p:nvSpPr>
            <p:cNvPr id="96" name="Cloud 95">
              <a:extLst>
                <a:ext uri="{FF2B5EF4-FFF2-40B4-BE49-F238E27FC236}">
                  <a16:creationId xmlns:a16="http://schemas.microsoft.com/office/drawing/2014/main" id="{EAC93C0A-18E5-4401-BC4C-9FFB7314B43A}"/>
                </a:ext>
              </a:extLst>
            </p:cNvPr>
            <p:cNvSpPr/>
            <p:nvPr/>
          </p:nvSpPr>
          <p:spPr>
            <a:xfrm>
              <a:off x="1854201" y="3354525"/>
              <a:ext cx="1013584" cy="477451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05BDA56-6306-4634-8C15-032D2C35A71B}"/>
                </a:ext>
              </a:extLst>
            </p:cNvPr>
            <p:cNvSpPr txBox="1"/>
            <p:nvPr/>
          </p:nvSpPr>
          <p:spPr>
            <a:xfrm>
              <a:off x="2009017" y="2814082"/>
              <a:ext cx="69366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</a:p>
            <a:p>
              <a:pPr algn="ctr"/>
              <a:endParaRPr lang="en-US" sz="6600" dirty="0"/>
            </a:p>
          </p:txBody>
        </p:sp>
      </p:grp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4E5668F-E861-4D99-B7AF-C2DBAE374460}"/>
              </a:ext>
            </a:extLst>
          </p:cNvPr>
          <p:cNvSpPr/>
          <p:nvPr/>
        </p:nvSpPr>
        <p:spPr>
          <a:xfrm>
            <a:off x="5388185" y="1690688"/>
            <a:ext cx="662621" cy="4216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3CFA927-FEB1-4892-8B16-E1A5153BF3BE}"/>
              </a:ext>
            </a:extLst>
          </p:cNvPr>
          <p:cNvSpPr/>
          <p:nvPr/>
        </p:nvSpPr>
        <p:spPr>
          <a:xfrm>
            <a:off x="5540995" y="4279332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60EB812-8D48-49C3-8025-46690750CC4F}"/>
              </a:ext>
            </a:extLst>
          </p:cNvPr>
          <p:cNvSpPr/>
          <p:nvPr/>
        </p:nvSpPr>
        <p:spPr>
          <a:xfrm>
            <a:off x="5540995" y="4845684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E0FC54A-8730-43EF-9BD6-3C3C44CBAC6E}"/>
              </a:ext>
            </a:extLst>
          </p:cNvPr>
          <p:cNvSpPr/>
          <p:nvPr/>
        </p:nvSpPr>
        <p:spPr>
          <a:xfrm>
            <a:off x="5540995" y="5412036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FD27F88-F4F5-44F4-BCD5-9C06574D3E8F}"/>
              </a:ext>
            </a:extLst>
          </p:cNvPr>
          <p:cNvSpPr/>
          <p:nvPr/>
        </p:nvSpPr>
        <p:spPr>
          <a:xfrm>
            <a:off x="5528295" y="1754622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90E68A0-8474-48CF-AB92-88456F771C2E}"/>
              </a:ext>
            </a:extLst>
          </p:cNvPr>
          <p:cNvSpPr/>
          <p:nvPr/>
        </p:nvSpPr>
        <p:spPr>
          <a:xfrm>
            <a:off x="5528295" y="2320973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411D8FE-0091-40DE-BCC3-A3D8E6A8DA16}"/>
              </a:ext>
            </a:extLst>
          </p:cNvPr>
          <p:cNvSpPr/>
          <p:nvPr/>
        </p:nvSpPr>
        <p:spPr>
          <a:xfrm>
            <a:off x="5528295" y="2887325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loud 105">
            <a:extLst>
              <a:ext uri="{FF2B5EF4-FFF2-40B4-BE49-F238E27FC236}">
                <a16:creationId xmlns:a16="http://schemas.microsoft.com/office/drawing/2014/main" id="{F664CEC4-F7AA-49C3-A872-84954F84AEC2}"/>
              </a:ext>
            </a:extLst>
          </p:cNvPr>
          <p:cNvSpPr/>
          <p:nvPr/>
        </p:nvSpPr>
        <p:spPr>
          <a:xfrm rot="16200000">
            <a:off x="5388569" y="3545403"/>
            <a:ext cx="667901" cy="48338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318E81F-BFE6-449B-8BE1-A5F8FEFE6501}"/>
              </a:ext>
            </a:extLst>
          </p:cNvPr>
          <p:cNvSpPr txBox="1"/>
          <p:nvPr/>
        </p:nvSpPr>
        <p:spPr>
          <a:xfrm rot="16200000">
            <a:off x="5734427" y="2715455"/>
            <a:ext cx="457092" cy="215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 algn="ctr"/>
            <a:endParaRPr lang="en-US" sz="66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184DF07-1763-436F-B350-4EAFA1C8816F}"/>
              </a:ext>
            </a:extLst>
          </p:cNvPr>
          <p:cNvCxnSpPr>
            <a:cxnSpLocks/>
            <a:stCxn id="66" idx="2"/>
            <a:endCxn id="74" idx="6"/>
          </p:cNvCxnSpPr>
          <p:nvPr/>
        </p:nvCxnSpPr>
        <p:spPr>
          <a:xfrm flipH="1" flipV="1">
            <a:off x="7482726" y="4465194"/>
            <a:ext cx="1197173" cy="502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748C7D2-2BCB-4167-AB5B-1E43E72D2568}"/>
              </a:ext>
            </a:extLst>
          </p:cNvPr>
          <p:cNvCxnSpPr>
            <a:cxnSpLocks/>
            <a:stCxn id="77" idx="2"/>
            <a:endCxn id="103" idx="6"/>
          </p:cNvCxnSpPr>
          <p:nvPr/>
        </p:nvCxnSpPr>
        <p:spPr>
          <a:xfrm flipH="1">
            <a:off x="5877501" y="1940484"/>
            <a:ext cx="1243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18CA3A1-2C63-40AA-8994-1D02A66FCCB3}"/>
              </a:ext>
            </a:extLst>
          </p:cNvPr>
          <p:cNvCxnSpPr>
            <a:cxnSpLocks/>
            <a:stCxn id="78" idx="2"/>
            <a:endCxn id="103" idx="6"/>
          </p:cNvCxnSpPr>
          <p:nvPr/>
        </p:nvCxnSpPr>
        <p:spPr>
          <a:xfrm flipH="1" flipV="1">
            <a:off x="5877501" y="1940484"/>
            <a:ext cx="1243319" cy="56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1D0A321-531A-455A-9538-5A1F3B5A128A}"/>
              </a:ext>
            </a:extLst>
          </p:cNvPr>
          <p:cNvCxnSpPr>
            <a:cxnSpLocks/>
            <a:stCxn id="79" idx="2"/>
            <a:endCxn id="103" idx="6"/>
          </p:cNvCxnSpPr>
          <p:nvPr/>
        </p:nvCxnSpPr>
        <p:spPr>
          <a:xfrm flipH="1" flipV="1">
            <a:off x="5877501" y="1940484"/>
            <a:ext cx="1243319" cy="1132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FAB22B-B7F9-40D2-B1D4-A3B44A639E94}"/>
              </a:ext>
            </a:extLst>
          </p:cNvPr>
          <p:cNvCxnSpPr>
            <a:cxnSpLocks/>
            <a:stCxn id="77" idx="2"/>
            <a:endCxn id="104" idx="6"/>
          </p:cNvCxnSpPr>
          <p:nvPr/>
        </p:nvCxnSpPr>
        <p:spPr>
          <a:xfrm flipH="1">
            <a:off x="5877501" y="1940484"/>
            <a:ext cx="1243319" cy="56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1E1729-324D-4AA6-96BF-EDCEDA39FF20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>
            <a:off x="5877501" y="2506835"/>
            <a:ext cx="1243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ABF3203-51F2-4863-8473-D8B03BB4E1BD}"/>
              </a:ext>
            </a:extLst>
          </p:cNvPr>
          <p:cNvCxnSpPr>
            <a:cxnSpLocks/>
            <a:stCxn id="79" idx="2"/>
            <a:endCxn id="104" idx="6"/>
          </p:cNvCxnSpPr>
          <p:nvPr/>
        </p:nvCxnSpPr>
        <p:spPr>
          <a:xfrm flipH="1" flipV="1">
            <a:off x="5877501" y="2506835"/>
            <a:ext cx="1243319" cy="56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2B7F4F1-DA21-439A-8997-4E5CB7ADECC4}"/>
              </a:ext>
            </a:extLst>
          </p:cNvPr>
          <p:cNvCxnSpPr>
            <a:cxnSpLocks/>
            <a:stCxn id="79" idx="2"/>
            <a:endCxn id="105" idx="6"/>
          </p:cNvCxnSpPr>
          <p:nvPr/>
        </p:nvCxnSpPr>
        <p:spPr>
          <a:xfrm flipH="1">
            <a:off x="5877501" y="3073187"/>
            <a:ext cx="1243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3CBBC46-7976-4F2D-A658-A9C3A44C9001}"/>
              </a:ext>
            </a:extLst>
          </p:cNvPr>
          <p:cNvCxnSpPr>
            <a:cxnSpLocks/>
            <a:stCxn id="78" idx="2"/>
            <a:endCxn id="105" idx="6"/>
          </p:cNvCxnSpPr>
          <p:nvPr/>
        </p:nvCxnSpPr>
        <p:spPr>
          <a:xfrm flipH="1">
            <a:off x="5877501" y="2506835"/>
            <a:ext cx="1243319" cy="56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4129129-5957-47DC-BEAD-E0D95B781692}"/>
              </a:ext>
            </a:extLst>
          </p:cNvPr>
          <p:cNvCxnSpPr>
            <a:cxnSpLocks/>
            <a:stCxn id="77" idx="2"/>
            <a:endCxn id="105" idx="6"/>
          </p:cNvCxnSpPr>
          <p:nvPr/>
        </p:nvCxnSpPr>
        <p:spPr>
          <a:xfrm flipH="1">
            <a:off x="5877501" y="1940484"/>
            <a:ext cx="1243319" cy="1132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4002554-BC79-4766-BA2B-B48F1069B626}"/>
              </a:ext>
            </a:extLst>
          </p:cNvPr>
          <p:cNvCxnSpPr>
            <a:cxnSpLocks/>
            <a:stCxn id="74" idx="2"/>
            <a:endCxn id="100" idx="6"/>
          </p:cNvCxnSpPr>
          <p:nvPr/>
        </p:nvCxnSpPr>
        <p:spPr>
          <a:xfrm flipH="1">
            <a:off x="5890201" y="4465194"/>
            <a:ext cx="1243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EA8C492-4634-4191-A8EF-4267AC7F453A}"/>
              </a:ext>
            </a:extLst>
          </p:cNvPr>
          <p:cNvCxnSpPr>
            <a:cxnSpLocks/>
            <a:stCxn id="75" idx="2"/>
            <a:endCxn id="101" idx="6"/>
          </p:cNvCxnSpPr>
          <p:nvPr/>
        </p:nvCxnSpPr>
        <p:spPr>
          <a:xfrm flipH="1">
            <a:off x="5890201" y="5031546"/>
            <a:ext cx="1243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E1A813-E13D-45F4-BF01-909DAB61B7B4}"/>
              </a:ext>
            </a:extLst>
          </p:cNvPr>
          <p:cNvCxnSpPr>
            <a:cxnSpLocks/>
            <a:stCxn id="76" idx="2"/>
            <a:endCxn id="102" idx="6"/>
          </p:cNvCxnSpPr>
          <p:nvPr/>
        </p:nvCxnSpPr>
        <p:spPr>
          <a:xfrm flipH="1">
            <a:off x="5890201" y="5597898"/>
            <a:ext cx="1243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0EC826-FDFE-4248-8FE6-4BAEEC30241A}"/>
              </a:ext>
            </a:extLst>
          </p:cNvPr>
          <p:cNvCxnSpPr>
            <a:cxnSpLocks/>
            <a:stCxn id="76" idx="2"/>
            <a:endCxn id="100" idx="6"/>
          </p:cNvCxnSpPr>
          <p:nvPr/>
        </p:nvCxnSpPr>
        <p:spPr>
          <a:xfrm flipH="1" flipV="1">
            <a:off x="5890201" y="4465194"/>
            <a:ext cx="1243319" cy="113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04B69A-EC12-43FA-9ADA-FEAD89DDE120}"/>
              </a:ext>
            </a:extLst>
          </p:cNvPr>
          <p:cNvCxnSpPr>
            <a:cxnSpLocks/>
            <a:stCxn id="75" idx="2"/>
            <a:endCxn id="100" idx="6"/>
          </p:cNvCxnSpPr>
          <p:nvPr/>
        </p:nvCxnSpPr>
        <p:spPr>
          <a:xfrm flipH="1" flipV="1">
            <a:off x="5890201" y="4465194"/>
            <a:ext cx="1243319" cy="56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87ADFE-BF3E-4198-8082-0B8D41CF6BED}"/>
              </a:ext>
            </a:extLst>
          </p:cNvPr>
          <p:cNvCxnSpPr>
            <a:cxnSpLocks/>
            <a:stCxn id="75" idx="2"/>
            <a:endCxn id="102" idx="6"/>
          </p:cNvCxnSpPr>
          <p:nvPr/>
        </p:nvCxnSpPr>
        <p:spPr>
          <a:xfrm flipH="1">
            <a:off x="5890201" y="5031546"/>
            <a:ext cx="1243319" cy="56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8F6E819-816E-44FA-A8F5-0C4977AEE0BD}"/>
              </a:ext>
            </a:extLst>
          </p:cNvPr>
          <p:cNvCxnSpPr>
            <a:cxnSpLocks/>
            <a:stCxn id="76" idx="2"/>
            <a:endCxn id="101" idx="6"/>
          </p:cNvCxnSpPr>
          <p:nvPr/>
        </p:nvCxnSpPr>
        <p:spPr>
          <a:xfrm flipH="1" flipV="1">
            <a:off x="5890201" y="5031546"/>
            <a:ext cx="1243319" cy="56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5D55E-F037-455F-AF73-35B138C2EE44}"/>
              </a:ext>
            </a:extLst>
          </p:cNvPr>
          <p:cNvCxnSpPr>
            <a:cxnSpLocks/>
            <a:stCxn id="74" idx="2"/>
            <a:endCxn id="101" idx="6"/>
          </p:cNvCxnSpPr>
          <p:nvPr/>
        </p:nvCxnSpPr>
        <p:spPr>
          <a:xfrm flipH="1">
            <a:off x="5890201" y="4465194"/>
            <a:ext cx="1243319" cy="56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3F07EB8-5459-4832-BC6E-B3E272134742}"/>
              </a:ext>
            </a:extLst>
          </p:cNvPr>
          <p:cNvCxnSpPr>
            <a:cxnSpLocks/>
            <a:stCxn id="74" idx="2"/>
            <a:endCxn id="102" idx="6"/>
          </p:cNvCxnSpPr>
          <p:nvPr/>
        </p:nvCxnSpPr>
        <p:spPr>
          <a:xfrm flipH="1">
            <a:off x="5890201" y="4465194"/>
            <a:ext cx="1243319" cy="113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B058FAE-D097-4FE6-9B2B-1C396BE41409}"/>
              </a:ext>
            </a:extLst>
          </p:cNvPr>
          <p:cNvSpPr txBox="1"/>
          <p:nvPr/>
        </p:nvSpPr>
        <p:spPr>
          <a:xfrm>
            <a:off x="5058378" y="1289389"/>
            <a:ext cx="12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786F701-1EBF-461D-BDD1-87C21EACB137}"/>
              </a:ext>
            </a:extLst>
          </p:cNvPr>
          <p:cNvSpPr txBox="1"/>
          <p:nvPr/>
        </p:nvSpPr>
        <p:spPr>
          <a:xfrm>
            <a:off x="9659381" y="2756167"/>
            <a:ext cx="142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773C466-6B22-420E-8258-DBCD3C2C3662}"/>
              </a:ext>
            </a:extLst>
          </p:cNvPr>
          <p:cNvSpPr txBox="1"/>
          <p:nvPr/>
        </p:nvSpPr>
        <p:spPr>
          <a:xfrm>
            <a:off x="6571124" y="1313912"/>
            <a:ext cx="14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57DB24E-F501-4FC2-BAE1-E54EEDD23E0F}"/>
              </a:ext>
            </a:extLst>
          </p:cNvPr>
          <p:cNvSpPr txBox="1"/>
          <p:nvPr/>
        </p:nvSpPr>
        <p:spPr>
          <a:xfrm>
            <a:off x="8127762" y="1938559"/>
            <a:ext cx="14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B9A6DD-2895-48FB-838B-AE73AEB15736}"/>
              </a:ext>
            </a:extLst>
          </p:cNvPr>
          <p:cNvSpPr txBox="1"/>
          <p:nvPr/>
        </p:nvSpPr>
        <p:spPr>
          <a:xfrm>
            <a:off x="4936476" y="5941536"/>
            <a:ext cx="1558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[Varies]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F962CFB-C4BC-4068-A34E-A5174A2E1D6B}"/>
              </a:ext>
            </a:extLst>
          </p:cNvPr>
          <p:cNvSpPr/>
          <p:nvPr/>
        </p:nvSpPr>
        <p:spPr>
          <a:xfrm>
            <a:off x="10191311" y="3796646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F9F0A15-7B68-4374-AB3E-2F06787926A9}"/>
              </a:ext>
            </a:extLst>
          </p:cNvPr>
          <p:cNvCxnSpPr>
            <a:cxnSpLocks/>
            <a:stCxn id="132" idx="2"/>
            <a:endCxn id="65" idx="6"/>
          </p:cNvCxnSpPr>
          <p:nvPr/>
        </p:nvCxnSpPr>
        <p:spPr>
          <a:xfrm flipH="1">
            <a:off x="9029105" y="3982508"/>
            <a:ext cx="1162206" cy="418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666DD5E-0F09-4741-97C2-980087F6D378}"/>
              </a:ext>
            </a:extLst>
          </p:cNvPr>
          <p:cNvCxnSpPr>
            <a:cxnSpLocks/>
            <a:stCxn id="132" idx="2"/>
            <a:endCxn id="66" idx="6"/>
          </p:cNvCxnSpPr>
          <p:nvPr/>
        </p:nvCxnSpPr>
        <p:spPr>
          <a:xfrm flipH="1">
            <a:off x="9029105" y="3982508"/>
            <a:ext cx="1162206" cy="98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C13EEBA-C347-4414-BF70-54FCB961912B}"/>
              </a:ext>
            </a:extLst>
          </p:cNvPr>
          <p:cNvCxnSpPr>
            <a:cxnSpLocks/>
            <a:stCxn id="132" idx="2"/>
            <a:endCxn id="64" idx="6"/>
          </p:cNvCxnSpPr>
          <p:nvPr/>
        </p:nvCxnSpPr>
        <p:spPr>
          <a:xfrm flipH="1" flipV="1">
            <a:off x="9029105" y="3159045"/>
            <a:ext cx="1162206" cy="823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8605DE5-A706-45B8-964A-FC60BF7E651F}"/>
              </a:ext>
            </a:extLst>
          </p:cNvPr>
          <p:cNvCxnSpPr>
            <a:cxnSpLocks/>
            <a:stCxn id="132" idx="2"/>
            <a:endCxn id="67" idx="6"/>
          </p:cNvCxnSpPr>
          <p:nvPr/>
        </p:nvCxnSpPr>
        <p:spPr>
          <a:xfrm flipH="1" flipV="1">
            <a:off x="9029105" y="2592693"/>
            <a:ext cx="1162206" cy="1389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8D3C67E-BF1D-4E86-B848-BADB7C685851}"/>
              </a:ext>
            </a:extLst>
          </p:cNvPr>
          <p:cNvSpPr txBox="1"/>
          <p:nvPr/>
        </p:nvSpPr>
        <p:spPr>
          <a:xfrm>
            <a:off x="10713117" y="3796646"/>
            <a:ext cx="147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Infected </a:t>
            </a:r>
            <a:r>
              <a:rPr lang="en-US" dirty="0" err="1"/>
              <a:t>Imgs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DC338DF-1ECB-4FAB-8847-FC21D8C4C7FC}"/>
              </a:ext>
            </a:extLst>
          </p:cNvPr>
          <p:cNvSpPr txBox="1"/>
          <p:nvPr/>
        </p:nvSpPr>
        <p:spPr>
          <a:xfrm>
            <a:off x="10711685" y="3359963"/>
            <a:ext cx="161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Healthy </a:t>
            </a:r>
            <a:r>
              <a:rPr lang="en-US" dirty="0" err="1"/>
              <a:t>Imgs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F02093F-6BAF-45BC-80D2-875E57C147CB}"/>
              </a:ext>
            </a:extLst>
          </p:cNvPr>
          <p:cNvSpPr txBox="1"/>
          <p:nvPr/>
        </p:nvSpPr>
        <p:spPr>
          <a:xfrm>
            <a:off x="8973512" y="5941536"/>
            <a:ext cx="2135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Note: Biases not shown</a:t>
            </a:r>
          </a:p>
        </p:txBody>
      </p:sp>
    </p:spTree>
    <p:extLst>
      <p:ext uri="{BB962C8B-B14F-4D97-AF65-F5344CB8AC3E}">
        <p14:creationId xmlns:p14="http://schemas.microsoft.com/office/powerpoint/2010/main" val="154358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A5F48D7-AB6D-40F7-A654-FD56C7CFAD76}"/>
              </a:ext>
            </a:extLst>
          </p:cNvPr>
          <p:cNvSpPr/>
          <p:nvPr/>
        </p:nvSpPr>
        <p:spPr>
          <a:xfrm>
            <a:off x="10041404" y="3481034"/>
            <a:ext cx="662621" cy="553439"/>
          </a:xfrm>
          <a:prstGeom prst="roundRect">
            <a:avLst/>
          </a:prstGeom>
          <a:solidFill>
            <a:srgbClr val="FFCBC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E9D8321-6794-486C-BF73-1FE1268DBE5F}"/>
              </a:ext>
            </a:extLst>
          </p:cNvPr>
          <p:cNvSpPr/>
          <p:nvPr/>
        </p:nvSpPr>
        <p:spPr>
          <a:xfrm>
            <a:off x="6963888" y="1690688"/>
            <a:ext cx="662621" cy="42166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04CA46-3FF2-49A6-B70E-4A54C51560F4}"/>
              </a:ext>
            </a:extLst>
          </p:cNvPr>
          <p:cNvSpPr/>
          <p:nvPr/>
        </p:nvSpPr>
        <p:spPr>
          <a:xfrm>
            <a:off x="8533944" y="2321920"/>
            <a:ext cx="662621" cy="28954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C1043-40C7-4D2E-B641-838EB48C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Regressor Network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EA5C99BB-783A-46AA-865E-A6B1B73F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14" y="1633821"/>
            <a:ext cx="4447114" cy="4351338"/>
          </a:xfrm>
        </p:spPr>
        <p:txBody>
          <a:bodyPr>
            <a:normAutofit/>
          </a:bodyPr>
          <a:lstStyle/>
          <a:p>
            <a:r>
              <a:rPr lang="en-US" dirty="0"/>
              <a:t>Input layer</a:t>
            </a:r>
          </a:p>
          <a:p>
            <a:pPr lvl="1"/>
            <a:r>
              <a:rPr lang="en-US" dirty="0"/>
              <a:t>Flattened, processed image</a:t>
            </a:r>
          </a:p>
          <a:p>
            <a:endParaRPr lang="en-US" dirty="0"/>
          </a:p>
          <a:p>
            <a:r>
              <a:rPr lang="en-US" dirty="0"/>
              <a:t>Output layer</a:t>
            </a:r>
          </a:p>
          <a:p>
            <a:pPr lvl="1"/>
            <a:r>
              <a:rPr lang="en-US" dirty="0"/>
              <a:t>Sigmoid activation</a:t>
            </a:r>
          </a:p>
          <a:p>
            <a:pPr lvl="1"/>
            <a:r>
              <a:rPr lang="en-US" dirty="0"/>
              <a:t>Probability of being infected</a:t>
            </a:r>
          </a:p>
          <a:p>
            <a:endParaRPr lang="en-US" dirty="0"/>
          </a:p>
          <a:p>
            <a:r>
              <a:rPr lang="en-US" dirty="0"/>
              <a:t>Loss Type</a:t>
            </a:r>
          </a:p>
          <a:p>
            <a:pPr lvl="1"/>
            <a:r>
              <a:rPr lang="en-US" dirty="0"/>
              <a:t>MSE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4C299E-4967-48A0-8AE9-F85533B26AE6}"/>
              </a:ext>
            </a:extLst>
          </p:cNvPr>
          <p:cNvSpPr/>
          <p:nvPr/>
        </p:nvSpPr>
        <p:spPr>
          <a:xfrm>
            <a:off x="10198112" y="3558982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A989D4-80B6-4A17-87ED-752E5FE4D2F7}"/>
              </a:ext>
            </a:extLst>
          </p:cNvPr>
          <p:cNvSpPr/>
          <p:nvPr/>
        </p:nvSpPr>
        <p:spPr>
          <a:xfrm>
            <a:off x="8679899" y="2973183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90E062-1C02-401B-A8FF-B35DD06C9369}"/>
              </a:ext>
            </a:extLst>
          </p:cNvPr>
          <p:cNvSpPr/>
          <p:nvPr/>
        </p:nvSpPr>
        <p:spPr>
          <a:xfrm>
            <a:off x="8679899" y="4215334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D77B69-1121-4A1B-A52C-58E7975B84C0}"/>
              </a:ext>
            </a:extLst>
          </p:cNvPr>
          <p:cNvSpPr/>
          <p:nvPr/>
        </p:nvSpPr>
        <p:spPr>
          <a:xfrm>
            <a:off x="8679899" y="4781686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7C80C2-FB1B-4BA7-BD5F-E08C0202DC35}"/>
              </a:ext>
            </a:extLst>
          </p:cNvPr>
          <p:cNvSpPr/>
          <p:nvPr/>
        </p:nvSpPr>
        <p:spPr>
          <a:xfrm>
            <a:off x="8679899" y="2406831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F739DC-6E9E-4108-8914-DEE4EB618629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 flipV="1">
            <a:off x="9029105" y="2592693"/>
            <a:ext cx="1169007" cy="1152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22ED2-57D1-4F7F-BFC9-20F011AC2E11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 flipV="1">
            <a:off x="9029105" y="3159045"/>
            <a:ext cx="1169007" cy="585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DC7583-D613-499D-A7D3-323EA1A38CA7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9029105" y="3744844"/>
            <a:ext cx="1169007" cy="65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B43DD7-842A-4101-9CF5-FFA0F16A9EC3}"/>
              </a:ext>
            </a:extLst>
          </p:cNvPr>
          <p:cNvCxnSpPr>
            <a:cxnSpLocks/>
            <a:stCxn id="4" idx="2"/>
            <a:endCxn id="8" idx="6"/>
          </p:cNvCxnSpPr>
          <p:nvPr/>
        </p:nvCxnSpPr>
        <p:spPr>
          <a:xfrm flipH="1">
            <a:off x="9029105" y="3744844"/>
            <a:ext cx="1169007" cy="122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3816B5-26C1-4025-A942-779E2017178C}"/>
              </a:ext>
            </a:extLst>
          </p:cNvPr>
          <p:cNvSpPr txBox="1"/>
          <p:nvPr/>
        </p:nvSpPr>
        <p:spPr>
          <a:xfrm>
            <a:off x="8646003" y="5236610"/>
            <a:ext cx="414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55DD8A-D5AE-4091-8088-36882F12B73A}"/>
              </a:ext>
            </a:extLst>
          </p:cNvPr>
          <p:cNvSpPr/>
          <p:nvPr/>
        </p:nvSpPr>
        <p:spPr>
          <a:xfrm>
            <a:off x="7133520" y="4279332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13D0E0-6157-4D22-815C-0902FADE6C1B}"/>
              </a:ext>
            </a:extLst>
          </p:cNvPr>
          <p:cNvSpPr/>
          <p:nvPr/>
        </p:nvSpPr>
        <p:spPr>
          <a:xfrm>
            <a:off x="7133520" y="4845684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3DF451-632F-446E-8405-45132B33CB9E}"/>
              </a:ext>
            </a:extLst>
          </p:cNvPr>
          <p:cNvSpPr/>
          <p:nvPr/>
        </p:nvSpPr>
        <p:spPr>
          <a:xfrm>
            <a:off x="7133520" y="5412036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E8E46A-62BC-4E6B-B0BD-D92D1F422EBF}"/>
              </a:ext>
            </a:extLst>
          </p:cNvPr>
          <p:cNvSpPr/>
          <p:nvPr/>
        </p:nvSpPr>
        <p:spPr>
          <a:xfrm>
            <a:off x="7120820" y="1754622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66DE84-9693-4F8F-A100-A963D85C0F54}"/>
              </a:ext>
            </a:extLst>
          </p:cNvPr>
          <p:cNvSpPr/>
          <p:nvPr/>
        </p:nvSpPr>
        <p:spPr>
          <a:xfrm>
            <a:off x="7120820" y="2320973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F09FE3-6305-4404-87B5-D6141A1244B6}"/>
              </a:ext>
            </a:extLst>
          </p:cNvPr>
          <p:cNvSpPr/>
          <p:nvPr/>
        </p:nvSpPr>
        <p:spPr>
          <a:xfrm>
            <a:off x="7120820" y="2887325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15CA6-238A-4BB1-828A-1AF394C1CEB0}"/>
              </a:ext>
            </a:extLst>
          </p:cNvPr>
          <p:cNvSpPr txBox="1"/>
          <p:nvPr/>
        </p:nvSpPr>
        <p:spPr>
          <a:xfrm>
            <a:off x="6567627" y="5942045"/>
            <a:ext cx="1558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[Varies]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A4C837-4FBB-46D8-B677-72B4A3034018}"/>
              </a:ext>
            </a:extLst>
          </p:cNvPr>
          <p:cNvCxnSpPr>
            <a:cxnSpLocks/>
            <a:stCxn id="9" idx="2"/>
            <a:endCxn id="23" idx="5"/>
          </p:cNvCxnSpPr>
          <p:nvPr/>
        </p:nvCxnSpPr>
        <p:spPr>
          <a:xfrm flipH="1" flipV="1">
            <a:off x="7418886" y="2071908"/>
            <a:ext cx="1261013" cy="520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41D318-2BF6-44D9-A1AF-21E0663D5597}"/>
              </a:ext>
            </a:extLst>
          </p:cNvPr>
          <p:cNvCxnSpPr>
            <a:cxnSpLocks/>
            <a:stCxn id="9" idx="2"/>
            <a:endCxn id="24" idx="6"/>
          </p:cNvCxnSpPr>
          <p:nvPr/>
        </p:nvCxnSpPr>
        <p:spPr>
          <a:xfrm flipH="1" flipV="1">
            <a:off x="7470026" y="2506835"/>
            <a:ext cx="1209873" cy="8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CBA7FD-13DF-41A0-943D-5A16FB0B2D79}"/>
              </a:ext>
            </a:extLst>
          </p:cNvPr>
          <p:cNvCxnSpPr>
            <a:cxnSpLocks/>
            <a:stCxn id="9" idx="2"/>
            <a:endCxn id="25" idx="6"/>
          </p:cNvCxnSpPr>
          <p:nvPr/>
        </p:nvCxnSpPr>
        <p:spPr>
          <a:xfrm flipH="1">
            <a:off x="7470026" y="2592693"/>
            <a:ext cx="1209873" cy="480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44BB9C-2931-458B-BAE7-0A7561C1B1FE}"/>
              </a:ext>
            </a:extLst>
          </p:cNvPr>
          <p:cNvCxnSpPr>
            <a:cxnSpLocks/>
            <a:stCxn id="6" idx="2"/>
            <a:endCxn id="23" idx="5"/>
          </p:cNvCxnSpPr>
          <p:nvPr/>
        </p:nvCxnSpPr>
        <p:spPr>
          <a:xfrm flipH="1" flipV="1">
            <a:off x="7418886" y="2071908"/>
            <a:ext cx="1261013" cy="108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9D1CE7-1441-4408-B3FB-848FE1FA7288}"/>
              </a:ext>
            </a:extLst>
          </p:cNvPr>
          <p:cNvCxnSpPr>
            <a:cxnSpLocks/>
            <a:stCxn id="6" idx="2"/>
            <a:endCxn id="24" idx="6"/>
          </p:cNvCxnSpPr>
          <p:nvPr/>
        </p:nvCxnSpPr>
        <p:spPr>
          <a:xfrm flipH="1" flipV="1">
            <a:off x="7470026" y="2506835"/>
            <a:ext cx="1209873" cy="652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CCE71-8CEC-4F79-BCC8-04D8CCA2A509}"/>
              </a:ext>
            </a:extLst>
          </p:cNvPr>
          <p:cNvCxnSpPr>
            <a:cxnSpLocks/>
            <a:stCxn id="6" idx="2"/>
            <a:endCxn id="25" idx="6"/>
          </p:cNvCxnSpPr>
          <p:nvPr/>
        </p:nvCxnSpPr>
        <p:spPr>
          <a:xfrm flipH="1" flipV="1">
            <a:off x="7470026" y="3073187"/>
            <a:ext cx="1209873" cy="8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44B909-6F2C-46B8-AEE5-C0312B0BBBAF}"/>
              </a:ext>
            </a:extLst>
          </p:cNvPr>
          <p:cNvGrpSpPr/>
          <p:nvPr/>
        </p:nvGrpSpPr>
        <p:grpSpPr>
          <a:xfrm rot="16200000">
            <a:off x="8795915" y="2707279"/>
            <a:ext cx="667901" cy="2150058"/>
            <a:chOff x="1854201" y="2814082"/>
            <a:chExt cx="1013584" cy="2123658"/>
          </a:xfrm>
        </p:grpSpPr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6AB77D5-3247-4701-BB47-B1E9356BF518}"/>
                </a:ext>
              </a:extLst>
            </p:cNvPr>
            <p:cNvSpPr/>
            <p:nvPr/>
          </p:nvSpPr>
          <p:spPr>
            <a:xfrm>
              <a:off x="1854201" y="3354525"/>
              <a:ext cx="1013584" cy="477451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840AEA2-935C-44F6-B484-6147F13B1559}"/>
                </a:ext>
              </a:extLst>
            </p:cNvPr>
            <p:cNvSpPr txBox="1"/>
            <p:nvPr/>
          </p:nvSpPr>
          <p:spPr>
            <a:xfrm>
              <a:off x="2009017" y="2814082"/>
              <a:ext cx="69366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</a:p>
            <a:p>
              <a:pPr algn="ctr"/>
              <a:endParaRPr lang="en-US" sz="6600" dirty="0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834E1B-15AD-47D1-8CA5-3387C6D543EE}"/>
              </a:ext>
            </a:extLst>
          </p:cNvPr>
          <p:cNvCxnSpPr>
            <a:cxnSpLocks/>
            <a:stCxn id="8" idx="2"/>
            <a:endCxn id="22" idx="6"/>
          </p:cNvCxnSpPr>
          <p:nvPr/>
        </p:nvCxnSpPr>
        <p:spPr>
          <a:xfrm flipH="1">
            <a:off x="7482726" y="4967548"/>
            <a:ext cx="1197173" cy="630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EE378E-254D-4D7A-AE6E-5448F3F92FB8}"/>
              </a:ext>
            </a:extLst>
          </p:cNvPr>
          <p:cNvCxnSpPr>
            <a:cxnSpLocks/>
            <a:stCxn id="7" idx="2"/>
            <a:endCxn id="21" idx="6"/>
          </p:cNvCxnSpPr>
          <p:nvPr/>
        </p:nvCxnSpPr>
        <p:spPr>
          <a:xfrm flipH="1">
            <a:off x="7482726" y="4401196"/>
            <a:ext cx="1197173" cy="630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86C400-C772-4FBB-961C-9002FB76555C}"/>
              </a:ext>
            </a:extLst>
          </p:cNvPr>
          <p:cNvCxnSpPr>
            <a:cxnSpLocks/>
            <a:stCxn id="8" idx="2"/>
            <a:endCxn id="21" idx="6"/>
          </p:cNvCxnSpPr>
          <p:nvPr/>
        </p:nvCxnSpPr>
        <p:spPr>
          <a:xfrm flipH="1">
            <a:off x="7482726" y="4967548"/>
            <a:ext cx="1197173" cy="63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7DCCE48-C7E5-49ED-8445-FA9A63977C97}"/>
              </a:ext>
            </a:extLst>
          </p:cNvPr>
          <p:cNvCxnSpPr>
            <a:cxnSpLocks/>
            <a:stCxn id="7" idx="2"/>
            <a:endCxn id="20" idx="6"/>
          </p:cNvCxnSpPr>
          <p:nvPr/>
        </p:nvCxnSpPr>
        <p:spPr>
          <a:xfrm flipH="1">
            <a:off x="7482726" y="4401196"/>
            <a:ext cx="1197173" cy="63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834C84-C6EF-4E50-B021-950C89CE4935}"/>
              </a:ext>
            </a:extLst>
          </p:cNvPr>
          <p:cNvCxnSpPr>
            <a:cxnSpLocks/>
            <a:stCxn id="7" idx="2"/>
            <a:endCxn id="22" idx="6"/>
          </p:cNvCxnSpPr>
          <p:nvPr/>
        </p:nvCxnSpPr>
        <p:spPr>
          <a:xfrm flipH="1">
            <a:off x="7482726" y="4401196"/>
            <a:ext cx="1197173" cy="1196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53D79C6-8A22-4ECA-B4EF-00185FE90C8F}"/>
              </a:ext>
            </a:extLst>
          </p:cNvPr>
          <p:cNvGrpSpPr/>
          <p:nvPr/>
        </p:nvGrpSpPr>
        <p:grpSpPr>
          <a:xfrm rot="16200000">
            <a:off x="7298973" y="2704676"/>
            <a:ext cx="667901" cy="2150058"/>
            <a:chOff x="1854201" y="2814082"/>
            <a:chExt cx="1013584" cy="2123658"/>
          </a:xfrm>
        </p:grpSpPr>
        <p:sp>
          <p:nvSpPr>
            <p:cNvPr id="59" name="Cloud 58">
              <a:extLst>
                <a:ext uri="{FF2B5EF4-FFF2-40B4-BE49-F238E27FC236}">
                  <a16:creationId xmlns:a16="http://schemas.microsoft.com/office/drawing/2014/main" id="{D523E954-A776-4EE2-BA51-F77AC4E0FEB4}"/>
                </a:ext>
              </a:extLst>
            </p:cNvPr>
            <p:cNvSpPr/>
            <p:nvPr/>
          </p:nvSpPr>
          <p:spPr>
            <a:xfrm>
              <a:off x="1854201" y="3354525"/>
              <a:ext cx="1013584" cy="477451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ED87D86-FA7A-422B-BC80-A80326774447}"/>
                </a:ext>
              </a:extLst>
            </p:cNvPr>
            <p:cNvSpPr txBox="1"/>
            <p:nvPr/>
          </p:nvSpPr>
          <p:spPr>
            <a:xfrm>
              <a:off x="2009017" y="2814082"/>
              <a:ext cx="69366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</a:p>
            <a:p>
              <a:pPr algn="ctr"/>
              <a:endParaRPr lang="en-US" sz="66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C3F80DD-C72F-4C85-A705-07F04E215C27}"/>
              </a:ext>
            </a:extLst>
          </p:cNvPr>
          <p:cNvSpPr txBox="1"/>
          <p:nvPr/>
        </p:nvSpPr>
        <p:spPr>
          <a:xfrm>
            <a:off x="10159291" y="3459781"/>
            <a:ext cx="414788" cy="54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i="1" dirty="0">
                <a:solidFill>
                  <a:schemeClr val="bg1"/>
                </a:solidFill>
              </a:rPr>
              <a:t>σ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9C6099D-8F27-487A-A9D8-33BFBAA4A2C2}"/>
              </a:ext>
            </a:extLst>
          </p:cNvPr>
          <p:cNvSpPr/>
          <p:nvPr/>
        </p:nvSpPr>
        <p:spPr>
          <a:xfrm>
            <a:off x="5388185" y="1690688"/>
            <a:ext cx="662621" cy="4216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8BFA21-9666-4A1D-833B-690F50FA1D58}"/>
              </a:ext>
            </a:extLst>
          </p:cNvPr>
          <p:cNvSpPr/>
          <p:nvPr/>
        </p:nvSpPr>
        <p:spPr>
          <a:xfrm>
            <a:off x="5540995" y="4279332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04917B-FD05-49CA-80E1-01D796005BA1}"/>
              </a:ext>
            </a:extLst>
          </p:cNvPr>
          <p:cNvSpPr/>
          <p:nvPr/>
        </p:nvSpPr>
        <p:spPr>
          <a:xfrm>
            <a:off x="5540995" y="4845684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921BA27-59C4-4FBF-BA76-E64E723B6109}"/>
              </a:ext>
            </a:extLst>
          </p:cNvPr>
          <p:cNvSpPr/>
          <p:nvPr/>
        </p:nvSpPr>
        <p:spPr>
          <a:xfrm>
            <a:off x="5540995" y="5412036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E817789-D881-4CAC-AB62-EB0A096CFC4D}"/>
              </a:ext>
            </a:extLst>
          </p:cNvPr>
          <p:cNvSpPr/>
          <p:nvPr/>
        </p:nvSpPr>
        <p:spPr>
          <a:xfrm>
            <a:off x="5528295" y="1754622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648745-F0AA-415B-81BB-AE49E1E9C446}"/>
              </a:ext>
            </a:extLst>
          </p:cNvPr>
          <p:cNvSpPr/>
          <p:nvPr/>
        </p:nvSpPr>
        <p:spPr>
          <a:xfrm>
            <a:off x="5528295" y="2320973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DD5F2B2-CFA5-4494-9660-B1309AAFA41B}"/>
              </a:ext>
            </a:extLst>
          </p:cNvPr>
          <p:cNvSpPr/>
          <p:nvPr/>
        </p:nvSpPr>
        <p:spPr>
          <a:xfrm>
            <a:off x="5528295" y="2887325"/>
            <a:ext cx="349206" cy="37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AB8E53A0-3023-4307-8DB8-E31043E64A6E}"/>
              </a:ext>
            </a:extLst>
          </p:cNvPr>
          <p:cNvSpPr/>
          <p:nvPr/>
        </p:nvSpPr>
        <p:spPr>
          <a:xfrm rot="16200000">
            <a:off x="5388569" y="3545403"/>
            <a:ext cx="667901" cy="48338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D4B9A3-5476-4CB5-94C6-C40A6D24D9DA}"/>
              </a:ext>
            </a:extLst>
          </p:cNvPr>
          <p:cNvSpPr txBox="1"/>
          <p:nvPr/>
        </p:nvSpPr>
        <p:spPr>
          <a:xfrm rot="16200000">
            <a:off x="5734427" y="2715455"/>
            <a:ext cx="457092" cy="215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 algn="ctr"/>
            <a:endParaRPr lang="en-US" sz="66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B60AC49-B473-46C3-8EA7-10A0D1B8DB0A}"/>
              </a:ext>
            </a:extLst>
          </p:cNvPr>
          <p:cNvCxnSpPr>
            <a:cxnSpLocks/>
            <a:stCxn id="8" idx="2"/>
            <a:endCxn id="20" idx="6"/>
          </p:cNvCxnSpPr>
          <p:nvPr/>
        </p:nvCxnSpPr>
        <p:spPr>
          <a:xfrm flipH="1" flipV="1">
            <a:off x="7482726" y="4465194"/>
            <a:ext cx="1197173" cy="502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FD03AE-4805-47FC-86F9-F80F59F6CC4D}"/>
              </a:ext>
            </a:extLst>
          </p:cNvPr>
          <p:cNvCxnSpPr>
            <a:cxnSpLocks/>
            <a:stCxn id="23" idx="2"/>
            <a:endCxn id="62" idx="6"/>
          </p:cNvCxnSpPr>
          <p:nvPr/>
        </p:nvCxnSpPr>
        <p:spPr>
          <a:xfrm flipH="1">
            <a:off x="5877501" y="1940484"/>
            <a:ext cx="1243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D295D0-7C1F-485A-8AE0-5A6FB130D162}"/>
              </a:ext>
            </a:extLst>
          </p:cNvPr>
          <p:cNvCxnSpPr>
            <a:cxnSpLocks/>
            <a:stCxn id="24" idx="2"/>
            <a:endCxn id="62" idx="6"/>
          </p:cNvCxnSpPr>
          <p:nvPr/>
        </p:nvCxnSpPr>
        <p:spPr>
          <a:xfrm flipH="1" flipV="1">
            <a:off x="5877501" y="1940484"/>
            <a:ext cx="1243319" cy="56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7BC200D-0308-4900-8586-F4EA9052CE8A}"/>
              </a:ext>
            </a:extLst>
          </p:cNvPr>
          <p:cNvCxnSpPr>
            <a:cxnSpLocks/>
            <a:stCxn id="25" idx="2"/>
            <a:endCxn id="62" idx="6"/>
          </p:cNvCxnSpPr>
          <p:nvPr/>
        </p:nvCxnSpPr>
        <p:spPr>
          <a:xfrm flipH="1" flipV="1">
            <a:off x="5877501" y="1940484"/>
            <a:ext cx="1243319" cy="1132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5113ED-8D63-461B-9EFC-C84CC4F23B29}"/>
              </a:ext>
            </a:extLst>
          </p:cNvPr>
          <p:cNvCxnSpPr>
            <a:cxnSpLocks/>
            <a:stCxn id="23" idx="2"/>
            <a:endCxn id="63" idx="6"/>
          </p:cNvCxnSpPr>
          <p:nvPr/>
        </p:nvCxnSpPr>
        <p:spPr>
          <a:xfrm flipH="1">
            <a:off x="5877501" y="1940484"/>
            <a:ext cx="1243319" cy="56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AAD3BFA-6BEA-4995-B1C9-7AD918CFD4C0}"/>
              </a:ext>
            </a:extLst>
          </p:cNvPr>
          <p:cNvCxnSpPr>
            <a:cxnSpLocks/>
            <a:stCxn id="24" idx="2"/>
            <a:endCxn id="63" idx="6"/>
          </p:cNvCxnSpPr>
          <p:nvPr/>
        </p:nvCxnSpPr>
        <p:spPr>
          <a:xfrm flipH="1">
            <a:off x="5877501" y="2506835"/>
            <a:ext cx="1243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2790EC9-51AC-4F65-B1FE-C255819E0B2E}"/>
              </a:ext>
            </a:extLst>
          </p:cNvPr>
          <p:cNvCxnSpPr>
            <a:cxnSpLocks/>
            <a:stCxn id="25" idx="2"/>
            <a:endCxn id="63" idx="6"/>
          </p:cNvCxnSpPr>
          <p:nvPr/>
        </p:nvCxnSpPr>
        <p:spPr>
          <a:xfrm flipH="1" flipV="1">
            <a:off x="5877501" y="2506835"/>
            <a:ext cx="1243319" cy="56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5A02BB6-CF9B-4B52-9A92-B9D40D4DBA7A}"/>
              </a:ext>
            </a:extLst>
          </p:cNvPr>
          <p:cNvCxnSpPr>
            <a:cxnSpLocks/>
            <a:stCxn id="25" idx="2"/>
            <a:endCxn id="64" idx="6"/>
          </p:cNvCxnSpPr>
          <p:nvPr/>
        </p:nvCxnSpPr>
        <p:spPr>
          <a:xfrm flipH="1">
            <a:off x="5877501" y="3073187"/>
            <a:ext cx="1243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420E3BB-FA23-4E07-8A37-2945F6B477DB}"/>
              </a:ext>
            </a:extLst>
          </p:cNvPr>
          <p:cNvCxnSpPr>
            <a:cxnSpLocks/>
            <a:stCxn id="24" idx="2"/>
            <a:endCxn id="64" idx="6"/>
          </p:cNvCxnSpPr>
          <p:nvPr/>
        </p:nvCxnSpPr>
        <p:spPr>
          <a:xfrm flipH="1">
            <a:off x="5877501" y="2506835"/>
            <a:ext cx="1243319" cy="56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E8D27D-343B-49A7-B255-3E8229DBB689}"/>
              </a:ext>
            </a:extLst>
          </p:cNvPr>
          <p:cNvCxnSpPr>
            <a:cxnSpLocks/>
            <a:stCxn id="23" idx="2"/>
            <a:endCxn id="64" idx="6"/>
          </p:cNvCxnSpPr>
          <p:nvPr/>
        </p:nvCxnSpPr>
        <p:spPr>
          <a:xfrm flipH="1">
            <a:off x="5877501" y="1940484"/>
            <a:ext cx="1243319" cy="1132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1BAB98-6D27-4AEF-82EF-213D47E2A4CD}"/>
              </a:ext>
            </a:extLst>
          </p:cNvPr>
          <p:cNvCxnSpPr>
            <a:cxnSpLocks/>
            <a:stCxn id="20" idx="2"/>
            <a:endCxn id="55" idx="6"/>
          </p:cNvCxnSpPr>
          <p:nvPr/>
        </p:nvCxnSpPr>
        <p:spPr>
          <a:xfrm flipH="1">
            <a:off x="5890201" y="4465194"/>
            <a:ext cx="1243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64A6F7F-6872-441B-B370-C5EA2F6C246F}"/>
              </a:ext>
            </a:extLst>
          </p:cNvPr>
          <p:cNvCxnSpPr>
            <a:cxnSpLocks/>
            <a:stCxn id="21" idx="2"/>
            <a:endCxn id="57" idx="6"/>
          </p:cNvCxnSpPr>
          <p:nvPr/>
        </p:nvCxnSpPr>
        <p:spPr>
          <a:xfrm flipH="1">
            <a:off x="5890201" y="5031546"/>
            <a:ext cx="1243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8F8FEB5-30D4-4298-B55A-296CB479CCDF}"/>
              </a:ext>
            </a:extLst>
          </p:cNvPr>
          <p:cNvCxnSpPr>
            <a:cxnSpLocks/>
            <a:stCxn id="22" idx="2"/>
            <a:endCxn id="61" idx="6"/>
          </p:cNvCxnSpPr>
          <p:nvPr/>
        </p:nvCxnSpPr>
        <p:spPr>
          <a:xfrm flipH="1">
            <a:off x="5890201" y="5597898"/>
            <a:ext cx="1243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0321E9-8455-43A4-B3D9-DEAB81B08F2E}"/>
              </a:ext>
            </a:extLst>
          </p:cNvPr>
          <p:cNvCxnSpPr>
            <a:cxnSpLocks/>
            <a:stCxn id="22" idx="2"/>
            <a:endCxn id="55" idx="6"/>
          </p:cNvCxnSpPr>
          <p:nvPr/>
        </p:nvCxnSpPr>
        <p:spPr>
          <a:xfrm flipH="1" flipV="1">
            <a:off x="5890201" y="4465194"/>
            <a:ext cx="1243319" cy="113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A2A9688-64C6-4CA1-998E-C2188A38649A}"/>
              </a:ext>
            </a:extLst>
          </p:cNvPr>
          <p:cNvCxnSpPr>
            <a:cxnSpLocks/>
            <a:stCxn id="21" idx="2"/>
            <a:endCxn id="55" idx="6"/>
          </p:cNvCxnSpPr>
          <p:nvPr/>
        </p:nvCxnSpPr>
        <p:spPr>
          <a:xfrm flipH="1" flipV="1">
            <a:off x="5890201" y="4465194"/>
            <a:ext cx="1243319" cy="56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6F33E1A-EAAC-49F9-B946-C394E31E1B71}"/>
              </a:ext>
            </a:extLst>
          </p:cNvPr>
          <p:cNvCxnSpPr>
            <a:cxnSpLocks/>
            <a:stCxn id="21" idx="2"/>
            <a:endCxn id="61" idx="6"/>
          </p:cNvCxnSpPr>
          <p:nvPr/>
        </p:nvCxnSpPr>
        <p:spPr>
          <a:xfrm flipH="1">
            <a:off x="5890201" y="5031546"/>
            <a:ext cx="1243319" cy="56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975F5D8-3C1F-4842-A4B3-B1C3EF8845B6}"/>
              </a:ext>
            </a:extLst>
          </p:cNvPr>
          <p:cNvCxnSpPr>
            <a:cxnSpLocks/>
            <a:stCxn id="22" idx="2"/>
            <a:endCxn id="57" idx="6"/>
          </p:cNvCxnSpPr>
          <p:nvPr/>
        </p:nvCxnSpPr>
        <p:spPr>
          <a:xfrm flipH="1" flipV="1">
            <a:off x="5890201" y="5031546"/>
            <a:ext cx="1243319" cy="56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4616BEA-1C8F-42C4-99A3-6661EF788C87}"/>
              </a:ext>
            </a:extLst>
          </p:cNvPr>
          <p:cNvCxnSpPr>
            <a:cxnSpLocks/>
            <a:stCxn id="20" idx="2"/>
            <a:endCxn id="57" idx="6"/>
          </p:cNvCxnSpPr>
          <p:nvPr/>
        </p:nvCxnSpPr>
        <p:spPr>
          <a:xfrm flipH="1">
            <a:off x="5890201" y="4465194"/>
            <a:ext cx="1243319" cy="566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5C55A55-5A30-4033-9E12-69B47A16BA97}"/>
              </a:ext>
            </a:extLst>
          </p:cNvPr>
          <p:cNvCxnSpPr>
            <a:cxnSpLocks/>
            <a:stCxn id="20" idx="2"/>
            <a:endCxn id="61" idx="6"/>
          </p:cNvCxnSpPr>
          <p:nvPr/>
        </p:nvCxnSpPr>
        <p:spPr>
          <a:xfrm flipH="1">
            <a:off x="5890201" y="4465194"/>
            <a:ext cx="1243319" cy="113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16F47E7-A122-4FAA-BAFB-BAD30CD53527}"/>
              </a:ext>
            </a:extLst>
          </p:cNvPr>
          <p:cNvSpPr txBox="1"/>
          <p:nvPr/>
        </p:nvSpPr>
        <p:spPr>
          <a:xfrm>
            <a:off x="5058378" y="1289389"/>
            <a:ext cx="12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C7A2D0F-4458-4C77-83EC-7FC3600E47AB}"/>
              </a:ext>
            </a:extLst>
          </p:cNvPr>
          <p:cNvSpPr txBox="1"/>
          <p:nvPr/>
        </p:nvSpPr>
        <p:spPr>
          <a:xfrm>
            <a:off x="9688409" y="2974243"/>
            <a:ext cx="142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3390D9-85EA-42D3-AF62-CBA4DEE71A3E}"/>
              </a:ext>
            </a:extLst>
          </p:cNvPr>
          <p:cNvSpPr txBox="1"/>
          <p:nvPr/>
        </p:nvSpPr>
        <p:spPr>
          <a:xfrm>
            <a:off x="6571124" y="1313912"/>
            <a:ext cx="14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F1C0C03-6415-49D8-B56C-B6823C594299}"/>
              </a:ext>
            </a:extLst>
          </p:cNvPr>
          <p:cNvSpPr txBox="1"/>
          <p:nvPr/>
        </p:nvSpPr>
        <p:spPr>
          <a:xfrm>
            <a:off x="8127762" y="1938559"/>
            <a:ext cx="14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98A59CE-DB3D-43C8-81F6-0E38551DC002}"/>
              </a:ext>
            </a:extLst>
          </p:cNvPr>
          <p:cNvSpPr txBox="1"/>
          <p:nvPr/>
        </p:nvSpPr>
        <p:spPr>
          <a:xfrm>
            <a:off x="4936476" y="5941536"/>
            <a:ext cx="1558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[Varies]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3F03E25-80D3-4C07-BF82-55B80BB18DB7}"/>
              </a:ext>
            </a:extLst>
          </p:cNvPr>
          <p:cNvSpPr txBox="1"/>
          <p:nvPr/>
        </p:nvSpPr>
        <p:spPr>
          <a:xfrm>
            <a:off x="8973512" y="5941536"/>
            <a:ext cx="2135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Note: Biases not shown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5D9589C-467C-4796-8CDC-C8AEB615F1E7}"/>
              </a:ext>
            </a:extLst>
          </p:cNvPr>
          <p:cNvSpPr txBox="1"/>
          <p:nvPr/>
        </p:nvSpPr>
        <p:spPr>
          <a:xfrm>
            <a:off x="10764536" y="3443258"/>
            <a:ext cx="115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Infected? (0… 1)</a:t>
            </a:r>
          </a:p>
        </p:txBody>
      </p:sp>
    </p:spTree>
    <p:extLst>
      <p:ext uri="{BB962C8B-B14F-4D97-AF65-F5344CB8AC3E}">
        <p14:creationId xmlns:p14="http://schemas.microsoft.com/office/powerpoint/2010/main" val="28496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6492-0199-4075-93E2-D3490596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EC5F-AB1D-4B44-9A6E-6DCE7D23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915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Several optimizers exist</a:t>
            </a:r>
          </a:p>
          <a:p>
            <a:pPr lvl="1"/>
            <a:r>
              <a:rPr lang="en-US" dirty="0"/>
              <a:t>Adam, </a:t>
            </a:r>
            <a:r>
              <a:rPr lang="en-US" dirty="0" err="1"/>
              <a:t>Adagrad</a:t>
            </a:r>
            <a:r>
              <a:rPr lang="en-US" dirty="0"/>
              <a:t>, </a:t>
            </a:r>
            <a:r>
              <a:rPr lang="en-US" dirty="0" err="1"/>
              <a:t>Adadelta</a:t>
            </a:r>
            <a:r>
              <a:rPr lang="en-US" dirty="0"/>
              <a:t>, </a:t>
            </a:r>
            <a:r>
              <a:rPr lang="en-US" dirty="0" err="1"/>
              <a:t>Adamax</a:t>
            </a:r>
            <a:r>
              <a:rPr lang="en-US" dirty="0"/>
              <a:t>, </a:t>
            </a:r>
            <a:r>
              <a:rPr lang="en-US" dirty="0" err="1"/>
              <a:t>Nadam</a:t>
            </a:r>
            <a:r>
              <a:rPr lang="en-US" dirty="0"/>
              <a:t>, SGD, </a:t>
            </a:r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 err="1"/>
              <a:t>Adagrad</a:t>
            </a:r>
            <a:r>
              <a:rPr lang="en-US" dirty="0"/>
              <a:t> and </a:t>
            </a:r>
            <a:r>
              <a:rPr lang="en-US" dirty="0" err="1"/>
              <a:t>RMSProp</a:t>
            </a:r>
            <a:r>
              <a:rPr lang="en-US" dirty="0"/>
              <a:t> both worked well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Adagrad</a:t>
            </a:r>
            <a:r>
              <a:rPr lang="en-US" dirty="0"/>
              <a:t> – adaptive learning helps prevent overfitting</a:t>
            </a:r>
          </a:p>
          <a:p>
            <a:endParaRPr lang="en-US" dirty="0"/>
          </a:p>
          <a:p>
            <a:r>
              <a:rPr lang="en-US" dirty="0"/>
              <a:t>Learning Rate is tunable parameter</a:t>
            </a:r>
          </a:p>
          <a:p>
            <a:endParaRPr lang="en-US" dirty="0"/>
          </a:p>
          <a:p>
            <a:r>
              <a:rPr lang="en-US" dirty="0"/>
              <a:t>Several activation functions exist</a:t>
            </a:r>
          </a:p>
          <a:p>
            <a:pPr lvl="1"/>
            <a:r>
              <a:rPr lang="en-US" dirty="0"/>
              <a:t>Sigmoid for Regression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for Classification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Number of epochs?  Depends.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7C9A3-A08F-4C78-AA7D-97FE81A48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5" t="12423" r="3402" b="5355"/>
          <a:stretch/>
        </p:blipFill>
        <p:spPr>
          <a:xfrm>
            <a:off x="5883010" y="3180522"/>
            <a:ext cx="5892209" cy="33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A358-EFC4-47D2-A059-F032C126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Model 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93E7CD-1BE7-4ADF-9F1E-EC0E8222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88" y="1633821"/>
            <a:ext cx="480892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Precision:  TP / (TP + FP)</a:t>
            </a:r>
          </a:p>
          <a:p>
            <a:pPr lvl="1"/>
            <a:r>
              <a:rPr lang="en-US" dirty="0"/>
              <a:t>Recall:        TP / (TP + FN)</a:t>
            </a:r>
          </a:p>
          <a:p>
            <a:endParaRPr lang="en-US" dirty="0"/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AUC</a:t>
            </a:r>
          </a:p>
          <a:p>
            <a:endParaRPr lang="en-US" dirty="0"/>
          </a:p>
          <a:p>
            <a:r>
              <a:rPr lang="en-US" dirty="0"/>
              <a:t>10 models evaluate same validation data (withheld from training)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A42ED-2380-434D-896C-8B53AF9E5D73}"/>
              </a:ext>
            </a:extLst>
          </p:cNvPr>
          <p:cNvSpPr txBox="1"/>
          <p:nvPr/>
        </p:nvSpPr>
        <p:spPr>
          <a:xfrm>
            <a:off x="5549714" y="1661493"/>
            <a:ext cx="199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251AA-2FB8-4C66-8EE2-65CE1F4909FB}"/>
              </a:ext>
            </a:extLst>
          </p:cNvPr>
          <p:cNvSpPr txBox="1"/>
          <p:nvPr/>
        </p:nvSpPr>
        <p:spPr>
          <a:xfrm>
            <a:off x="5549714" y="3636078"/>
            <a:ext cx="199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2F6C1B-6C12-4E1E-9CD1-9BC3C940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0533"/>
              </p:ext>
            </p:extLst>
          </p:nvPr>
        </p:nvGraphicFramePr>
        <p:xfrm>
          <a:off x="5589767" y="2033993"/>
          <a:ext cx="5987330" cy="1426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3430">
                  <a:extLst>
                    <a:ext uri="{9D8B030D-6E8A-4147-A177-3AD203B41FA5}">
                      <a16:colId xmlns:a16="http://schemas.microsoft.com/office/drawing/2014/main" val="2435624734"/>
                    </a:ext>
                  </a:extLst>
                </a:gridCol>
                <a:gridCol w="1230975">
                  <a:extLst>
                    <a:ext uri="{9D8B030D-6E8A-4147-A177-3AD203B41FA5}">
                      <a16:colId xmlns:a16="http://schemas.microsoft.com/office/drawing/2014/main" val="3217647680"/>
                    </a:ext>
                  </a:extLst>
                </a:gridCol>
                <a:gridCol w="1230975">
                  <a:extLst>
                    <a:ext uri="{9D8B030D-6E8A-4147-A177-3AD203B41FA5}">
                      <a16:colId xmlns:a16="http://schemas.microsoft.com/office/drawing/2014/main" val="135950883"/>
                    </a:ext>
                  </a:extLst>
                </a:gridCol>
                <a:gridCol w="1230975">
                  <a:extLst>
                    <a:ext uri="{9D8B030D-6E8A-4147-A177-3AD203B41FA5}">
                      <a16:colId xmlns:a16="http://schemas.microsoft.com/office/drawing/2014/main" val="3566065172"/>
                    </a:ext>
                  </a:extLst>
                </a:gridCol>
                <a:gridCol w="1230975">
                  <a:extLst>
                    <a:ext uri="{9D8B030D-6E8A-4147-A177-3AD203B41FA5}">
                      <a16:colId xmlns:a16="http://schemas.microsoft.com/office/drawing/2014/main" val="1874722954"/>
                    </a:ext>
                  </a:extLst>
                </a:gridCol>
              </a:tblGrid>
              <a:tr h="3567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Model Size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907481"/>
                  </a:ext>
                </a:extLst>
              </a:tr>
              <a:tr h="3567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Small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0.8481 ± 0.08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0.8152 ± 0.13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0.8584 ± 0.08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0.3485 ± 0.13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3138992"/>
                  </a:ext>
                </a:extLst>
              </a:tr>
              <a:tr h="3567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0.9184 ± 0.04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0.8819 ± 0.03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0.9475 ± 0.04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0.2413 ± 0.09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4909444"/>
                  </a:ext>
                </a:extLst>
              </a:tr>
              <a:tr h="3567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Large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0.9451 ± 0.01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0.9190 ± 0.01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0.9657 ± 0.01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0.1752 ± 0.02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20570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391D48-A3D7-4C6F-8863-73776062D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93299"/>
              </p:ext>
            </p:extLst>
          </p:nvPr>
        </p:nvGraphicFramePr>
        <p:xfrm>
          <a:off x="5589768" y="3995531"/>
          <a:ext cx="4808924" cy="1426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556">
                  <a:extLst>
                    <a:ext uri="{9D8B030D-6E8A-4147-A177-3AD203B41FA5}">
                      <a16:colId xmlns:a16="http://schemas.microsoft.com/office/drawing/2014/main" val="4148418455"/>
                    </a:ext>
                  </a:extLst>
                </a:gridCol>
                <a:gridCol w="1236456">
                  <a:extLst>
                    <a:ext uri="{9D8B030D-6E8A-4147-A177-3AD203B41FA5}">
                      <a16:colId xmlns:a16="http://schemas.microsoft.com/office/drawing/2014/main" val="550918639"/>
                    </a:ext>
                  </a:extLst>
                </a:gridCol>
                <a:gridCol w="1236456">
                  <a:extLst>
                    <a:ext uri="{9D8B030D-6E8A-4147-A177-3AD203B41FA5}">
                      <a16:colId xmlns:a16="http://schemas.microsoft.com/office/drawing/2014/main" val="4286053731"/>
                    </a:ext>
                  </a:extLst>
                </a:gridCol>
                <a:gridCol w="1236456">
                  <a:extLst>
                    <a:ext uri="{9D8B030D-6E8A-4147-A177-3AD203B41FA5}">
                      <a16:colId xmlns:a16="http://schemas.microsoft.com/office/drawing/2014/main" val="3464427943"/>
                    </a:ext>
                  </a:extLst>
                </a:gridCol>
              </a:tblGrid>
              <a:tr h="3567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Model Size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4528514"/>
                  </a:ext>
                </a:extLst>
              </a:tr>
              <a:tr h="3567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Small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0.8083 ± 0.09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0.8862 ± 0.08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0.1333 ± 0.05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3535556"/>
                  </a:ext>
                </a:extLst>
              </a:tr>
              <a:tr h="3567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0.9314 ± 0.01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0.9623 ± 0.01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0.0587 ± 0.01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2195372"/>
                  </a:ext>
                </a:extLst>
              </a:tr>
              <a:tr h="3567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Large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0.9519 ± 0.01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0.9826 ± 0.00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0.0406 ± 0.01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279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52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D6BE-938E-46C0-A075-E2EBA452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it ‘sees’…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C646C9-FDED-4B67-8E96-2AD003390934}"/>
              </a:ext>
            </a:extLst>
          </p:cNvPr>
          <p:cNvGrpSpPr>
            <a:grpSpLocks noChangeAspect="1"/>
          </p:cNvGrpSpPr>
          <p:nvPr/>
        </p:nvGrpSpPr>
        <p:grpSpPr>
          <a:xfrm>
            <a:off x="4503794" y="1387479"/>
            <a:ext cx="6880526" cy="5055636"/>
            <a:chOff x="314689" y="890078"/>
            <a:chExt cx="7125931" cy="523595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AEF2-50FF-46A8-AEEB-CE1C056AC4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55" t="1185" r="1684" b="2081"/>
            <a:stretch/>
          </p:blipFill>
          <p:spPr>
            <a:xfrm>
              <a:off x="2063400" y="4403467"/>
              <a:ext cx="1608475" cy="172256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779D921-582F-4A50-A4D0-82CB29E64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20" t="1221" r="1049" b="1546"/>
            <a:stretch/>
          </p:blipFill>
          <p:spPr>
            <a:xfrm>
              <a:off x="3744663" y="4403467"/>
              <a:ext cx="2028468" cy="169304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726F20B-1707-4622-8B37-6F1F272B7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59" t="1951" r="1948" b="2072"/>
            <a:stretch/>
          </p:blipFill>
          <p:spPr>
            <a:xfrm>
              <a:off x="5800000" y="4394269"/>
              <a:ext cx="1623806" cy="170224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C3E4FBC-3C96-4105-A671-BB2367B63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16" t="5033" r="4665" b="4769"/>
            <a:stretch/>
          </p:blipFill>
          <p:spPr>
            <a:xfrm>
              <a:off x="314689" y="4413553"/>
              <a:ext cx="1675923" cy="166367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4D95A4-DC11-4AA8-941C-105F0F766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790" t="1546" r="1900" b="2843"/>
            <a:stretch/>
          </p:blipFill>
          <p:spPr>
            <a:xfrm>
              <a:off x="5800001" y="2633826"/>
              <a:ext cx="1620498" cy="168839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8AE33B-8375-4273-A867-43C8EDC21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284" t="2388" r="3751" b="2430"/>
            <a:stretch/>
          </p:blipFill>
          <p:spPr>
            <a:xfrm>
              <a:off x="2063400" y="2619776"/>
              <a:ext cx="1607325" cy="17225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7EA769-A784-4570-83E9-5AD0BE435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888" t="1607" r="1602" b="2109"/>
            <a:stretch/>
          </p:blipFill>
          <p:spPr>
            <a:xfrm>
              <a:off x="3717154" y="2642064"/>
              <a:ext cx="2055976" cy="168467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E2B4A7-B687-4DC3-8A7D-BF7D7F922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86" t="1696" r="3603" b="3537"/>
            <a:stretch/>
          </p:blipFill>
          <p:spPr>
            <a:xfrm>
              <a:off x="336051" y="2657165"/>
              <a:ext cx="1654995" cy="16417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5FE8C2-ADE8-49EA-9ACB-E36E10DD02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989" r="2656" b="1701"/>
            <a:stretch/>
          </p:blipFill>
          <p:spPr>
            <a:xfrm>
              <a:off x="5820123" y="928029"/>
              <a:ext cx="1620497" cy="16906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58B5F2-76CA-497F-AC39-59F0D840B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681" t="1584" r="1431" b="1807"/>
            <a:stretch/>
          </p:blipFill>
          <p:spPr>
            <a:xfrm>
              <a:off x="2088392" y="890078"/>
              <a:ext cx="1607325" cy="17225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010BA8-9500-4561-9925-DF884BED6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428" t="1240" r="891" b="1316"/>
            <a:stretch/>
          </p:blipFill>
          <p:spPr>
            <a:xfrm>
              <a:off x="3717153" y="929141"/>
              <a:ext cx="2055975" cy="16906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14DB75-9CB2-498B-9A06-CBC1F97C1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146" t="2796" r="3928" b="2514"/>
            <a:stretch/>
          </p:blipFill>
          <p:spPr>
            <a:xfrm>
              <a:off x="353863" y="951230"/>
              <a:ext cx="1619373" cy="1625583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9B08B40-11E3-4126-93CC-82FC20F1D4C3}"/>
              </a:ext>
            </a:extLst>
          </p:cNvPr>
          <p:cNvSpPr txBox="1"/>
          <p:nvPr/>
        </p:nvSpPr>
        <p:spPr>
          <a:xfrm>
            <a:off x="6410838" y="1042420"/>
            <a:ext cx="128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Conv Layer 1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3A0F359-ED41-434C-B58A-A6E46DB03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14" y="1633821"/>
            <a:ext cx="374258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Examples from Medium Classification CNN</a:t>
            </a:r>
          </a:p>
          <a:p>
            <a:endParaRPr lang="en-US" sz="2400" dirty="0"/>
          </a:p>
          <a:p>
            <a:r>
              <a:rPr lang="en-US" sz="2400" dirty="0"/>
              <a:t>First</a:t>
            </a:r>
          </a:p>
          <a:p>
            <a:pPr lvl="1"/>
            <a:r>
              <a:rPr lang="en-US" sz="2000" dirty="0"/>
              <a:t>Shape detection</a:t>
            </a:r>
          </a:p>
          <a:p>
            <a:endParaRPr lang="en-US" sz="2400" dirty="0"/>
          </a:p>
          <a:p>
            <a:r>
              <a:rPr lang="en-US" sz="2400" dirty="0"/>
              <a:t>Second</a:t>
            </a:r>
          </a:p>
          <a:p>
            <a:pPr lvl="1"/>
            <a:r>
              <a:rPr lang="en-US" sz="2000" dirty="0"/>
              <a:t>Feature/Texture detection</a:t>
            </a:r>
          </a:p>
          <a:p>
            <a:endParaRPr lang="en-US" sz="2400" dirty="0"/>
          </a:p>
          <a:p>
            <a:r>
              <a:rPr lang="en-US" sz="2400" dirty="0"/>
              <a:t>Finally</a:t>
            </a:r>
          </a:p>
          <a:p>
            <a:pPr lvl="1"/>
            <a:r>
              <a:rPr lang="en-US" sz="2000" dirty="0"/>
              <a:t>Feature enhancement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EB97DA-F2AB-4AAD-B079-02A74C7E7A67}"/>
              </a:ext>
            </a:extLst>
          </p:cNvPr>
          <p:cNvSpPr txBox="1"/>
          <p:nvPr/>
        </p:nvSpPr>
        <p:spPr>
          <a:xfrm>
            <a:off x="8239488" y="1034182"/>
            <a:ext cx="128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Conv Layer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94E735-236D-4BD6-BAFE-1AD28485588D}"/>
              </a:ext>
            </a:extLst>
          </p:cNvPr>
          <p:cNvSpPr txBox="1"/>
          <p:nvPr/>
        </p:nvSpPr>
        <p:spPr>
          <a:xfrm>
            <a:off x="9988804" y="1025944"/>
            <a:ext cx="128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Conv Layer 3</a:t>
            </a:r>
          </a:p>
        </p:txBody>
      </p:sp>
    </p:spTree>
    <p:extLst>
      <p:ext uri="{BB962C8B-B14F-4D97-AF65-F5344CB8AC3E}">
        <p14:creationId xmlns:p14="http://schemas.microsoft.com/office/powerpoint/2010/main" val="40358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4AA5E94-5E4E-482C-AE1A-D864324AAE27}"/>
              </a:ext>
            </a:extLst>
          </p:cNvPr>
          <p:cNvGrpSpPr>
            <a:grpSpLocks noChangeAspect="1"/>
          </p:cNvGrpSpPr>
          <p:nvPr/>
        </p:nvGrpSpPr>
        <p:grpSpPr>
          <a:xfrm>
            <a:off x="1876755" y="4267549"/>
            <a:ext cx="6556211" cy="2119911"/>
            <a:chOff x="242709" y="-1773569"/>
            <a:chExt cx="14493234" cy="4686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843570-AB32-474A-8854-DFFCC12AA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709" y="-1773569"/>
              <a:ext cx="4371975" cy="4686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CA19D1-1894-4B7F-964B-03ACBCE4F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2234" y="-1773569"/>
              <a:ext cx="5626484" cy="465824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1CA3D7-B270-4D9A-A405-DA9448399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68718" y="-1764044"/>
              <a:ext cx="4467225" cy="467677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AA0C68-BBD0-4203-8C7E-1B1598617E68}"/>
              </a:ext>
            </a:extLst>
          </p:cNvPr>
          <p:cNvGrpSpPr>
            <a:grpSpLocks noChangeAspect="1"/>
          </p:cNvGrpSpPr>
          <p:nvPr/>
        </p:nvGrpSpPr>
        <p:grpSpPr>
          <a:xfrm>
            <a:off x="1876755" y="2062046"/>
            <a:ext cx="6556211" cy="2150014"/>
            <a:chOff x="2900749" y="961534"/>
            <a:chExt cx="8272077" cy="27127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DA36B4-D8CE-4928-9A36-CE16CFFD83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035" b="1033"/>
            <a:stretch/>
          </p:blipFill>
          <p:spPr>
            <a:xfrm>
              <a:off x="2900749" y="980167"/>
              <a:ext cx="2523941" cy="26940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953488-7863-4C3E-A772-6B32809E8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12" r="758" b="-1"/>
            <a:stretch/>
          </p:blipFill>
          <p:spPr>
            <a:xfrm>
              <a:off x="8629342" y="961534"/>
              <a:ext cx="2543484" cy="26829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3695BB0-2D3B-4562-9F82-39F6B10EA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910"/>
            <a:stretch/>
          </p:blipFill>
          <p:spPr>
            <a:xfrm>
              <a:off x="5424690" y="1020630"/>
              <a:ext cx="3243633" cy="264949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8DE5D23-4620-4129-9E0D-7E21C64D99A8}"/>
              </a:ext>
            </a:extLst>
          </p:cNvPr>
          <p:cNvSpPr txBox="1"/>
          <p:nvPr/>
        </p:nvSpPr>
        <p:spPr>
          <a:xfrm>
            <a:off x="635452" y="4997992"/>
            <a:ext cx="111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Medium Regressor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EA824-F7D5-4038-BBFF-8C52EF37441D}"/>
              </a:ext>
            </a:extLst>
          </p:cNvPr>
          <p:cNvSpPr txBox="1"/>
          <p:nvPr/>
        </p:nvSpPr>
        <p:spPr>
          <a:xfrm>
            <a:off x="635454" y="2835674"/>
            <a:ext cx="111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Medium Classifier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A8B17C8-A293-4E7F-A22F-7E17656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it ‘sees’…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A5E4D4-3FE9-425E-B5BF-CD7FF87E17AD}"/>
              </a:ext>
            </a:extLst>
          </p:cNvPr>
          <p:cNvSpPr txBox="1"/>
          <p:nvPr/>
        </p:nvSpPr>
        <p:spPr>
          <a:xfrm>
            <a:off x="2284709" y="1807304"/>
            <a:ext cx="1287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Conv Layer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A1159-27CD-40DA-B4AC-D17155325609}"/>
              </a:ext>
            </a:extLst>
          </p:cNvPr>
          <p:cNvSpPr txBox="1"/>
          <p:nvPr/>
        </p:nvSpPr>
        <p:spPr>
          <a:xfrm>
            <a:off x="4561985" y="1816765"/>
            <a:ext cx="1287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Conv Layer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E6AAD-8153-4FF0-A457-95B9291736AA}"/>
              </a:ext>
            </a:extLst>
          </p:cNvPr>
          <p:cNvSpPr txBox="1"/>
          <p:nvPr/>
        </p:nvSpPr>
        <p:spPr>
          <a:xfrm>
            <a:off x="6797763" y="1816765"/>
            <a:ext cx="1287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Conv Layer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E85C61-6443-46C2-9FCB-3B54182C572B}"/>
              </a:ext>
            </a:extLst>
          </p:cNvPr>
          <p:cNvSpPr txBox="1"/>
          <p:nvPr/>
        </p:nvSpPr>
        <p:spPr>
          <a:xfrm>
            <a:off x="2278207" y="1525178"/>
            <a:ext cx="128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Edges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028C96-AAF2-46C4-A4E7-2EF35E6BFA49}"/>
              </a:ext>
            </a:extLst>
          </p:cNvPr>
          <p:cNvSpPr txBox="1"/>
          <p:nvPr/>
        </p:nvSpPr>
        <p:spPr>
          <a:xfrm>
            <a:off x="4247347" y="1534639"/>
            <a:ext cx="18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Features / Textures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D978D4-8B96-41F7-9470-223DC4EB0CB3}"/>
              </a:ext>
            </a:extLst>
          </p:cNvPr>
          <p:cNvSpPr txBox="1"/>
          <p:nvPr/>
        </p:nvSpPr>
        <p:spPr>
          <a:xfrm>
            <a:off x="6757554" y="1534639"/>
            <a:ext cx="139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Enhancement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BCA4BB-C19E-4847-AA86-FD756B6687BD}"/>
              </a:ext>
            </a:extLst>
          </p:cNvPr>
          <p:cNvSpPr txBox="1"/>
          <p:nvPr/>
        </p:nvSpPr>
        <p:spPr>
          <a:xfrm>
            <a:off x="8496300" y="2146984"/>
            <a:ext cx="29527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Learning Rates (0.0045)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Optimizers (</a:t>
            </a:r>
            <a:r>
              <a:rPr lang="en-US" dirty="0" err="1"/>
              <a:t>Adagrad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starting weights and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problem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loss types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7AA685-BA31-4708-9196-5BF17FFA3976}"/>
              </a:ext>
            </a:extLst>
          </p:cNvPr>
          <p:cNvCxnSpPr/>
          <p:nvPr/>
        </p:nvCxnSpPr>
        <p:spPr>
          <a:xfrm>
            <a:off x="2314575" y="1863732"/>
            <a:ext cx="5852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6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610F-F9D8-4AD8-8AA4-BA296ED4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CNNs…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0D16-BDAC-4118-A75A-7B0C2740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403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Computationally expensive to develop and use</a:t>
            </a:r>
          </a:p>
          <a:p>
            <a:pPr lvl="1"/>
            <a:r>
              <a:rPr lang="en-US" dirty="0"/>
              <a:t>Best-suited for GPU processing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Large Input Data</a:t>
            </a:r>
          </a:p>
          <a:p>
            <a:pPr lvl="1"/>
            <a:r>
              <a:rPr lang="en-US" dirty="0"/>
              <a:t>Image dimensions and colors contain a lot of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Model training is not trivial</a:t>
            </a:r>
          </a:p>
          <a:p>
            <a:pPr lvl="1"/>
            <a:r>
              <a:rPr lang="en-US" dirty="0"/>
              <a:t>Dozens of parameters to choose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Choosing an architecture</a:t>
            </a:r>
          </a:p>
          <a:p>
            <a:pPr lvl="1"/>
            <a:r>
              <a:rPr lang="en-US" dirty="0"/>
              <a:t>Interpreting results</a:t>
            </a:r>
          </a:p>
        </p:txBody>
      </p:sp>
    </p:spTree>
    <p:extLst>
      <p:ext uri="{BB962C8B-B14F-4D97-AF65-F5344CB8AC3E}">
        <p14:creationId xmlns:p14="http://schemas.microsoft.com/office/powerpoint/2010/main" val="134842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00B-55ED-4F4C-96F4-5F9B6A96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A78D-4B61-4C31-A078-2D487B773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86975" cy="4511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Regression and classification have comparable accuracies</a:t>
            </a:r>
          </a:p>
          <a:p>
            <a:endParaRPr lang="en-US" dirty="0"/>
          </a:p>
          <a:p>
            <a:r>
              <a:rPr lang="en-US" dirty="0"/>
              <a:t>Larger models perform better on average</a:t>
            </a:r>
          </a:p>
          <a:p>
            <a:endParaRPr lang="en-US" dirty="0"/>
          </a:p>
          <a:p>
            <a:r>
              <a:rPr lang="en-US" dirty="0"/>
              <a:t>CNNs are huge black boxes</a:t>
            </a:r>
          </a:p>
          <a:p>
            <a:pPr lvl="1"/>
            <a:r>
              <a:rPr lang="en-US" dirty="0"/>
              <a:t>Hundreds of filters</a:t>
            </a:r>
          </a:p>
          <a:p>
            <a:pPr lvl="1"/>
            <a:r>
              <a:rPr lang="en-US" dirty="0"/>
              <a:t>Dozens of parameters</a:t>
            </a:r>
          </a:p>
          <a:p>
            <a:pPr lvl="1"/>
            <a:r>
              <a:rPr lang="en-US" dirty="0"/>
              <a:t>Require further analysis</a:t>
            </a:r>
          </a:p>
          <a:p>
            <a:endParaRPr lang="en-US" dirty="0"/>
          </a:p>
          <a:p>
            <a:r>
              <a:rPr lang="en-US" dirty="0"/>
              <a:t>Given right hardware, CNNs could be practical for automating malaria detection in cell stain images</a:t>
            </a:r>
          </a:p>
        </p:txBody>
      </p:sp>
    </p:spTree>
    <p:extLst>
      <p:ext uri="{BB962C8B-B14F-4D97-AF65-F5344CB8AC3E}">
        <p14:creationId xmlns:p14="http://schemas.microsoft.com/office/powerpoint/2010/main" val="2427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7AA0-63E8-40C9-8667-9FBD027B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982F6F8-FCAC-4ADF-BE91-2FAC90B2042F}"/>
              </a:ext>
            </a:extLst>
          </p:cNvPr>
          <p:cNvGrpSpPr/>
          <p:nvPr/>
        </p:nvGrpSpPr>
        <p:grpSpPr>
          <a:xfrm>
            <a:off x="7969387" y="1956644"/>
            <a:ext cx="2885769" cy="1607590"/>
            <a:chOff x="7940928" y="2184488"/>
            <a:chExt cx="3011395" cy="14334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E05A6C-2E28-4C0F-A4CE-C8A7709AD5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33647" y="2208147"/>
              <a:ext cx="1918676" cy="1409795"/>
              <a:chOff x="314689" y="890078"/>
              <a:chExt cx="7125931" cy="5235953"/>
            </a:xfrm>
            <a:scene3d>
              <a:camera prst="isometricLeftDown"/>
              <a:lightRig rig="threePt" dir="t"/>
            </a:scene3d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C86A41A-7D59-442F-9AAB-0C9C782E54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55" t="1185" r="1684" b="2081"/>
              <a:stretch/>
            </p:blipFill>
            <p:spPr>
              <a:xfrm>
                <a:off x="2063400" y="4403467"/>
                <a:ext cx="1608475" cy="172256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E5F0951-8DCC-487C-B80C-2AD30EE166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0" t="1221" r="1049" b="1546"/>
              <a:stretch/>
            </p:blipFill>
            <p:spPr>
              <a:xfrm>
                <a:off x="3744663" y="4403467"/>
                <a:ext cx="2028468" cy="1693043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8A89885-D7E8-4225-B02F-F5F37D69A9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559" t="1951" r="1948" b="2072"/>
              <a:stretch/>
            </p:blipFill>
            <p:spPr>
              <a:xfrm>
                <a:off x="5800000" y="4394269"/>
                <a:ext cx="1623806" cy="170224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A52B940-37EA-4B5E-A20A-61DB279706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16" t="5033" r="4665" b="4769"/>
              <a:stretch/>
            </p:blipFill>
            <p:spPr>
              <a:xfrm>
                <a:off x="314689" y="4413553"/>
                <a:ext cx="1675923" cy="16636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B321DE5-D7C4-42DF-9796-2309B5FDB7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790" t="1546" r="1900" b="2843"/>
              <a:stretch/>
            </p:blipFill>
            <p:spPr>
              <a:xfrm>
                <a:off x="5800001" y="2633826"/>
                <a:ext cx="1620498" cy="1688393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84F7433-C3B3-4C63-B2A3-389503B1A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284" t="2388" r="3751" b="2430"/>
              <a:stretch/>
            </p:blipFill>
            <p:spPr>
              <a:xfrm>
                <a:off x="2063400" y="2619776"/>
                <a:ext cx="1607325" cy="172256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CFE0D0E-003A-4D9C-A432-B105C47CA6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88" t="1607" r="1602" b="2109"/>
              <a:stretch/>
            </p:blipFill>
            <p:spPr>
              <a:xfrm>
                <a:off x="3717154" y="2642064"/>
                <a:ext cx="2055976" cy="168467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D2DF90D-AA42-4228-B622-F4E6A804F8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986" t="1696" r="3603" b="3537"/>
              <a:stretch/>
            </p:blipFill>
            <p:spPr>
              <a:xfrm>
                <a:off x="336051" y="2657165"/>
                <a:ext cx="1654995" cy="1641714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CBE5109-31B6-4AAE-A5A1-A8E6529DF2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989" r="2656" b="1701"/>
              <a:stretch/>
            </p:blipFill>
            <p:spPr>
              <a:xfrm>
                <a:off x="5820123" y="928029"/>
                <a:ext cx="1620497" cy="169063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B5A9D7C-0035-4D11-A420-23188E8858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681" t="1584" r="1431" b="1807"/>
              <a:stretch/>
            </p:blipFill>
            <p:spPr>
              <a:xfrm>
                <a:off x="2088392" y="890078"/>
                <a:ext cx="1607325" cy="172256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355CAC7-B9A7-40AC-87CC-58CF2CE7F6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28" t="1240" r="891" b="1316"/>
              <a:stretch/>
            </p:blipFill>
            <p:spPr>
              <a:xfrm>
                <a:off x="3717153" y="929141"/>
                <a:ext cx="2055975" cy="169063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2FEB932-1D24-4F76-8A77-5591631A97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3146" t="2796" r="3928" b="2514"/>
              <a:stretch/>
            </p:blipFill>
            <p:spPr>
              <a:xfrm>
                <a:off x="353863" y="951230"/>
                <a:ext cx="1619373" cy="1625583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6F4E85-F4E1-4F49-9A4E-9F4E5C5B99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6997" y="2192437"/>
              <a:ext cx="1918676" cy="1409795"/>
              <a:chOff x="314689" y="890078"/>
              <a:chExt cx="7125931" cy="5235953"/>
            </a:xfrm>
            <a:scene3d>
              <a:camera prst="isometricLeftDown"/>
              <a:lightRig rig="threePt" dir="t"/>
            </a:scene3d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0B6AAF14-24F0-4018-9908-FD4521CB9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55" t="1185" r="1684" b="2081"/>
              <a:stretch/>
            </p:blipFill>
            <p:spPr>
              <a:xfrm>
                <a:off x="2063400" y="4403467"/>
                <a:ext cx="1608475" cy="1722564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C4C9C32-18F2-46EF-9A1C-4A0087C76E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0" t="1221" r="1049" b="1546"/>
              <a:stretch/>
            </p:blipFill>
            <p:spPr>
              <a:xfrm>
                <a:off x="3744663" y="4403467"/>
                <a:ext cx="2028468" cy="1693043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37BC30-52A4-4E1C-A776-B82C552EE6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559" t="1951" r="1948" b="2072"/>
              <a:stretch/>
            </p:blipFill>
            <p:spPr>
              <a:xfrm>
                <a:off x="5800000" y="4394269"/>
                <a:ext cx="1623806" cy="170224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3DC2515-80FD-4005-A92A-4408D984E4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16" t="5033" r="4665" b="4769"/>
              <a:stretch/>
            </p:blipFill>
            <p:spPr>
              <a:xfrm>
                <a:off x="314689" y="4413553"/>
                <a:ext cx="1675923" cy="1663671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A7F7CBA-0207-4073-8736-DF7AD9E24A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790" t="1546" r="1900" b="2843"/>
              <a:stretch/>
            </p:blipFill>
            <p:spPr>
              <a:xfrm>
                <a:off x="5800001" y="2633826"/>
                <a:ext cx="1620498" cy="1688393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2553067-7F73-42FB-935C-CECCDC5716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284" t="2388" r="3751" b="2430"/>
              <a:stretch/>
            </p:blipFill>
            <p:spPr>
              <a:xfrm>
                <a:off x="2063400" y="2619776"/>
                <a:ext cx="1607325" cy="1722563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B943F3F-1E61-43C7-A0F6-C7373D614C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88" t="1607" r="1602" b="2109"/>
              <a:stretch/>
            </p:blipFill>
            <p:spPr>
              <a:xfrm>
                <a:off x="3717154" y="2642064"/>
                <a:ext cx="2055976" cy="1684673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0F6DF52B-A072-4F83-8F86-DDD5E77878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986" t="1696" r="3603" b="3537"/>
              <a:stretch/>
            </p:blipFill>
            <p:spPr>
              <a:xfrm>
                <a:off x="336051" y="2657165"/>
                <a:ext cx="1654995" cy="1641714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5FE230D-2BDE-4C47-A63D-68997773B4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989" r="2656" b="1701"/>
              <a:stretch/>
            </p:blipFill>
            <p:spPr>
              <a:xfrm>
                <a:off x="5820123" y="928029"/>
                <a:ext cx="1620497" cy="1690637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151420F3-3A08-48C7-8763-A881372DB6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681" t="1584" r="1431" b="1807"/>
              <a:stretch/>
            </p:blipFill>
            <p:spPr>
              <a:xfrm>
                <a:off x="2088392" y="890078"/>
                <a:ext cx="1607325" cy="172256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8024841-96BE-48FA-9816-8469F17696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28" t="1240" r="891" b="1316"/>
              <a:stretch/>
            </p:blipFill>
            <p:spPr>
              <a:xfrm>
                <a:off x="3717153" y="929141"/>
                <a:ext cx="2055975" cy="169063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BD6EF95-9625-4AB4-A2D3-8B20A427F3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3146" t="2796" r="3928" b="2514"/>
              <a:stretch/>
            </p:blipFill>
            <p:spPr>
              <a:xfrm>
                <a:off x="353863" y="951230"/>
                <a:ext cx="1619373" cy="1625583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E16AF0D-CD83-49BB-BD62-BE0638DC54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01036" y="2184488"/>
              <a:ext cx="1918676" cy="1409795"/>
              <a:chOff x="314689" y="890078"/>
              <a:chExt cx="7125931" cy="5235953"/>
            </a:xfrm>
            <a:scene3d>
              <a:camera prst="isometricLeftDown"/>
              <a:lightRig rig="threePt" dir="t"/>
            </a:scene3d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931FC14-FC80-4FF7-9091-867FB0434A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55" t="1185" r="1684" b="2081"/>
              <a:stretch/>
            </p:blipFill>
            <p:spPr>
              <a:xfrm>
                <a:off x="2063400" y="4403467"/>
                <a:ext cx="1608475" cy="1722564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7002997-2132-443D-975A-D2DED606A0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0" t="1221" r="1049" b="1546"/>
              <a:stretch/>
            </p:blipFill>
            <p:spPr>
              <a:xfrm>
                <a:off x="3744663" y="4403467"/>
                <a:ext cx="2028468" cy="1693043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73420A8-67B8-443F-9D20-CC79811B57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559" t="1951" r="1948" b="2072"/>
              <a:stretch/>
            </p:blipFill>
            <p:spPr>
              <a:xfrm>
                <a:off x="5800000" y="4394269"/>
                <a:ext cx="1623806" cy="1702241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27C66B44-3510-499D-BB40-869AF1B268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16" t="5033" r="4665" b="4769"/>
              <a:stretch/>
            </p:blipFill>
            <p:spPr>
              <a:xfrm>
                <a:off x="314689" y="4413553"/>
                <a:ext cx="1675923" cy="1663671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685E30A-B325-4D47-9200-6D2612D4FF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790" t="1546" r="1900" b="2843"/>
              <a:stretch/>
            </p:blipFill>
            <p:spPr>
              <a:xfrm>
                <a:off x="5800001" y="2633826"/>
                <a:ext cx="1620498" cy="1688393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86B49DC-D682-4A2A-8205-1130EDD3E3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284" t="2388" r="3751" b="2430"/>
              <a:stretch/>
            </p:blipFill>
            <p:spPr>
              <a:xfrm>
                <a:off x="2063400" y="2619776"/>
                <a:ext cx="1607325" cy="1722563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0F229DEA-44D3-430D-A8C4-3A316FE4B9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88" t="1607" r="1602" b="2109"/>
              <a:stretch/>
            </p:blipFill>
            <p:spPr>
              <a:xfrm>
                <a:off x="3717154" y="2642064"/>
                <a:ext cx="2055976" cy="1684673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5449ED2-8F06-43D6-AA80-C61CAD6825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986" t="1696" r="3603" b="3537"/>
              <a:stretch/>
            </p:blipFill>
            <p:spPr>
              <a:xfrm>
                <a:off x="336051" y="2657165"/>
                <a:ext cx="1654995" cy="1641714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1A580540-7FCF-4921-8CF9-F81FB9272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989" r="2656" b="1701"/>
              <a:stretch/>
            </p:blipFill>
            <p:spPr>
              <a:xfrm>
                <a:off x="5820123" y="928029"/>
                <a:ext cx="1620497" cy="1690637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5286B531-E77A-413E-9CB9-BE0D18C61A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681" t="1584" r="1431" b="1807"/>
              <a:stretch/>
            </p:blipFill>
            <p:spPr>
              <a:xfrm>
                <a:off x="2088392" y="890078"/>
                <a:ext cx="1607325" cy="1722564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1A443EF5-82A6-48DE-B383-7D976DD9F2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28" t="1240" r="891" b="1316"/>
              <a:stretch/>
            </p:blipFill>
            <p:spPr>
              <a:xfrm>
                <a:off x="3717153" y="929141"/>
                <a:ext cx="2055975" cy="169063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8E33D6A-9708-429A-86B4-935A993CBD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3146" t="2796" r="3928" b="2514"/>
              <a:stretch/>
            </p:blipFill>
            <p:spPr>
              <a:xfrm>
                <a:off x="353863" y="951230"/>
                <a:ext cx="1619373" cy="1625583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743D69-EF52-47A4-BB5F-2339563984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19785" y="2197629"/>
              <a:ext cx="1918676" cy="1409795"/>
              <a:chOff x="314689" y="890078"/>
              <a:chExt cx="7125931" cy="5235953"/>
            </a:xfrm>
            <a:scene3d>
              <a:camera prst="isometricLeftDown"/>
              <a:lightRig rig="threePt" dir="t"/>
            </a:scene3d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0C024CB1-288D-46D0-8F5C-0572AED315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55" t="1185" r="1684" b="2081"/>
              <a:stretch/>
            </p:blipFill>
            <p:spPr>
              <a:xfrm>
                <a:off x="2063400" y="4403467"/>
                <a:ext cx="1608475" cy="172256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423C2110-EB24-46D8-B5CE-07EF06611E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0" t="1221" r="1049" b="1546"/>
              <a:stretch/>
            </p:blipFill>
            <p:spPr>
              <a:xfrm>
                <a:off x="3744663" y="4403467"/>
                <a:ext cx="2028468" cy="1693043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BDF387C4-91B8-4B02-A890-4AB248AD4A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559" t="1951" r="1948" b="2072"/>
              <a:stretch/>
            </p:blipFill>
            <p:spPr>
              <a:xfrm>
                <a:off x="5800000" y="4394269"/>
                <a:ext cx="1623806" cy="1702241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22B4809A-B139-47F7-8675-8BE340117B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16" t="5033" r="4665" b="4769"/>
              <a:stretch/>
            </p:blipFill>
            <p:spPr>
              <a:xfrm>
                <a:off x="314689" y="4413553"/>
                <a:ext cx="1675923" cy="1663671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9D33095-FFCC-44E7-96F4-621E6B66DA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790" t="1546" r="1900" b="2843"/>
              <a:stretch/>
            </p:blipFill>
            <p:spPr>
              <a:xfrm>
                <a:off x="5800001" y="2633826"/>
                <a:ext cx="1620498" cy="1688393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FB1585B-4EA0-4CE6-9A07-97356446C9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284" t="2388" r="3751" b="2430"/>
              <a:stretch/>
            </p:blipFill>
            <p:spPr>
              <a:xfrm>
                <a:off x="2063400" y="2619776"/>
                <a:ext cx="1607325" cy="1722563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01499538-7A43-4DB1-8819-0C7BCA9C6F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88" t="1607" r="1602" b="2109"/>
              <a:stretch/>
            </p:blipFill>
            <p:spPr>
              <a:xfrm>
                <a:off x="3717154" y="2642064"/>
                <a:ext cx="2055976" cy="1684673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D8688BB6-E2C1-4F82-B4E2-C947650642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986" t="1696" r="3603" b="3537"/>
              <a:stretch/>
            </p:blipFill>
            <p:spPr>
              <a:xfrm>
                <a:off x="336051" y="2657165"/>
                <a:ext cx="1654995" cy="1641714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C34718AF-0323-47D9-9620-572116A10C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989" r="2656" b="1701"/>
              <a:stretch/>
            </p:blipFill>
            <p:spPr>
              <a:xfrm>
                <a:off x="5820123" y="928029"/>
                <a:ext cx="1620497" cy="1690637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27446F15-F718-4C1B-AA27-894EB20CF6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681" t="1584" r="1431" b="1807"/>
              <a:stretch/>
            </p:blipFill>
            <p:spPr>
              <a:xfrm>
                <a:off x="2088392" y="890078"/>
                <a:ext cx="1607325" cy="172256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962D6BDC-FDAC-47C5-8130-B07F89159A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28" t="1240" r="891" b="1316"/>
              <a:stretch/>
            </p:blipFill>
            <p:spPr>
              <a:xfrm>
                <a:off x="3717153" y="929141"/>
                <a:ext cx="2055975" cy="1690636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5A9AA6B3-9213-436B-B9F8-9CD3B1C1CE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3146" t="2796" r="3928" b="2514"/>
              <a:stretch/>
            </p:blipFill>
            <p:spPr>
              <a:xfrm>
                <a:off x="353863" y="951230"/>
                <a:ext cx="1619373" cy="1625583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28FF2A-F2D4-4A80-84D5-DDBC59C174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35536" y="2203320"/>
              <a:ext cx="1918676" cy="1409795"/>
              <a:chOff x="314689" y="890078"/>
              <a:chExt cx="7125931" cy="5235953"/>
            </a:xfrm>
            <a:scene3d>
              <a:camera prst="isometricLeftDown"/>
              <a:lightRig rig="threePt" dir="t"/>
            </a:scene3d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0127B666-82D9-4FD5-8416-AE4787EB96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55" t="1185" r="1684" b="2081"/>
              <a:stretch/>
            </p:blipFill>
            <p:spPr>
              <a:xfrm>
                <a:off x="2063400" y="4403467"/>
                <a:ext cx="1608475" cy="1722564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DB265C07-DB48-4A06-8AE0-9033C72CA5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0" t="1221" r="1049" b="1546"/>
              <a:stretch/>
            </p:blipFill>
            <p:spPr>
              <a:xfrm>
                <a:off x="3744663" y="4403467"/>
                <a:ext cx="2028468" cy="1693043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A141C40C-C29B-4C8F-8B6A-FC66C88EC3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559" t="1951" r="1948" b="2072"/>
              <a:stretch/>
            </p:blipFill>
            <p:spPr>
              <a:xfrm>
                <a:off x="5800000" y="4394269"/>
                <a:ext cx="1623806" cy="1702241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FD292E46-0B01-4FDA-AF43-9A196F0F2C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16" t="5033" r="4665" b="4769"/>
              <a:stretch/>
            </p:blipFill>
            <p:spPr>
              <a:xfrm>
                <a:off x="314689" y="4413553"/>
                <a:ext cx="1675923" cy="1663671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26896C9D-A8FE-4D46-A6E1-DA1D5506F0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790" t="1546" r="1900" b="2843"/>
              <a:stretch/>
            </p:blipFill>
            <p:spPr>
              <a:xfrm>
                <a:off x="5800001" y="2633826"/>
                <a:ext cx="1620498" cy="1688393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9075EA7F-02F5-4EA5-9D23-B78309478B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284" t="2388" r="3751" b="2430"/>
              <a:stretch/>
            </p:blipFill>
            <p:spPr>
              <a:xfrm>
                <a:off x="2063400" y="2619776"/>
                <a:ext cx="1607325" cy="1722563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9E011339-EAC4-4BF9-9068-76A35348D4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88" t="1607" r="1602" b="2109"/>
              <a:stretch/>
            </p:blipFill>
            <p:spPr>
              <a:xfrm>
                <a:off x="3717154" y="2642064"/>
                <a:ext cx="2055976" cy="1684673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72F5CF21-160D-4DBF-86EC-F1A3A89C64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986" t="1696" r="3603" b="3537"/>
              <a:stretch/>
            </p:blipFill>
            <p:spPr>
              <a:xfrm>
                <a:off x="336051" y="2657165"/>
                <a:ext cx="1654995" cy="1641714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3F2B2EF3-CD05-4350-A1C5-E24054CD75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989" r="2656" b="1701"/>
              <a:stretch/>
            </p:blipFill>
            <p:spPr>
              <a:xfrm>
                <a:off x="5820123" y="928029"/>
                <a:ext cx="1620497" cy="1690637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1FC1C73A-94AD-4008-B29E-742DDC687B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681" t="1584" r="1431" b="1807"/>
              <a:stretch/>
            </p:blipFill>
            <p:spPr>
              <a:xfrm>
                <a:off x="2088392" y="890078"/>
                <a:ext cx="1607325" cy="1722564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5DB5869-AD6E-4F86-8DC3-5D0A4A9E51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28" t="1240" r="891" b="1316"/>
              <a:stretch/>
            </p:blipFill>
            <p:spPr>
              <a:xfrm>
                <a:off x="3717153" y="929141"/>
                <a:ext cx="2055975" cy="1690636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36AEC895-EBD0-4E60-B287-5020311035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3146" t="2796" r="3928" b="2514"/>
              <a:stretch/>
            </p:blipFill>
            <p:spPr>
              <a:xfrm>
                <a:off x="353863" y="951230"/>
                <a:ext cx="1619373" cy="1625583"/>
              </a:xfrm>
              <a:prstGeom prst="rect">
                <a:avLst/>
              </a:pr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A57EECC-09BE-43C7-89F0-CA44D17DE4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90674" y="2205578"/>
              <a:ext cx="1918676" cy="1409795"/>
              <a:chOff x="314689" y="890078"/>
              <a:chExt cx="7125931" cy="5235953"/>
            </a:xfrm>
            <a:scene3d>
              <a:camera prst="isometricLeftDown"/>
              <a:lightRig rig="threePt" dir="t"/>
            </a:scene3d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33AC138A-1733-4720-BC82-416FAD32CF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55" t="1185" r="1684" b="2081"/>
              <a:stretch/>
            </p:blipFill>
            <p:spPr>
              <a:xfrm>
                <a:off x="2063400" y="4403467"/>
                <a:ext cx="1608475" cy="1722564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02DB1E5A-48BA-4DE4-B5AC-AD62418463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0" t="1221" r="1049" b="1546"/>
              <a:stretch/>
            </p:blipFill>
            <p:spPr>
              <a:xfrm>
                <a:off x="3744663" y="4403467"/>
                <a:ext cx="2028468" cy="1693043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BC153991-CCFB-4077-B80C-505BD71DE1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559" t="1951" r="1948" b="2072"/>
              <a:stretch/>
            </p:blipFill>
            <p:spPr>
              <a:xfrm>
                <a:off x="5800000" y="4394269"/>
                <a:ext cx="1623806" cy="1702241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EED93897-3BE3-4A6E-976A-48A4EB5AA7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16" t="5033" r="4665" b="4769"/>
              <a:stretch/>
            </p:blipFill>
            <p:spPr>
              <a:xfrm>
                <a:off x="314689" y="4413553"/>
                <a:ext cx="1675923" cy="1663671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98CA3DDB-6BE5-4DD0-982C-CECF691FED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790" t="1546" r="1900" b="2843"/>
              <a:stretch/>
            </p:blipFill>
            <p:spPr>
              <a:xfrm>
                <a:off x="5800001" y="2633826"/>
                <a:ext cx="1620498" cy="1688393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E57BFA84-2E54-40CD-BF64-72A6334CDB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284" t="2388" r="3751" b="2430"/>
              <a:stretch/>
            </p:blipFill>
            <p:spPr>
              <a:xfrm>
                <a:off x="2063400" y="2619776"/>
                <a:ext cx="1607325" cy="1722563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1D16CEC-D329-4E91-B1A6-A2C3340F6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88" t="1607" r="1602" b="2109"/>
              <a:stretch/>
            </p:blipFill>
            <p:spPr>
              <a:xfrm>
                <a:off x="3717154" y="2642064"/>
                <a:ext cx="2055976" cy="1684673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BD88024-5606-4336-8235-F17EB1150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986" t="1696" r="3603" b="3537"/>
              <a:stretch/>
            </p:blipFill>
            <p:spPr>
              <a:xfrm>
                <a:off x="336051" y="2657165"/>
                <a:ext cx="1654995" cy="1641714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6D9FA860-E671-4016-9A20-89E0095E0D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989" r="2656" b="1701"/>
              <a:stretch/>
            </p:blipFill>
            <p:spPr>
              <a:xfrm>
                <a:off x="5820123" y="928029"/>
                <a:ext cx="1620497" cy="1690637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8C61FB19-FD73-4093-A78A-60D8DF8EC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681" t="1584" r="1431" b="1807"/>
              <a:stretch/>
            </p:blipFill>
            <p:spPr>
              <a:xfrm>
                <a:off x="2088392" y="890078"/>
                <a:ext cx="1607325" cy="1722564"/>
              </a:xfrm>
              <a:prstGeom prst="rect">
                <a:avLst/>
              </a:prstGeom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9A62ADC-9240-425E-9ACC-2675EB2250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28" t="1240" r="891" b="1316"/>
              <a:stretch/>
            </p:blipFill>
            <p:spPr>
              <a:xfrm>
                <a:off x="3717153" y="929141"/>
                <a:ext cx="2055975" cy="1690636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0EE8C0E0-89F8-4542-9617-301883AFB2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3146" t="2796" r="3928" b="2514"/>
              <a:stretch/>
            </p:blipFill>
            <p:spPr>
              <a:xfrm>
                <a:off x="353863" y="951230"/>
                <a:ext cx="1619373" cy="1625583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F13D843-1D50-4FCB-9C58-0CD7580362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40928" y="2205578"/>
              <a:ext cx="1918676" cy="1409795"/>
              <a:chOff x="314689" y="890078"/>
              <a:chExt cx="7125931" cy="5235953"/>
            </a:xfrm>
            <a:scene3d>
              <a:camera prst="isometricLeftDown"/>
              <a:lightRig rig="threePt" dir="t"/>
            </a:scene3d>
          </p:grpSpPr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D2E4DE30-1A17-4F17-A0B8-F672999A6C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55" t="1185" r="1684" b="2081"/>
              <a:stretch/>
            </p:blipFill>
            <p:spPr>
              <a:xfrm>
                <a:off x="2063400" y="4403467"/>
                <a:ext cx="1608475" cy="1722564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038037CD-14A1-4A7B-B8DF-994568CFDD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0" t="1221" r="1049" b="1546"/>
              <a:stretch/>
            </p:blipFill>
            <p:spPr>
              <a:xfrm>
                <a:off x="3744663" y="4403467"/>
                <a:ext cx="2028468" cy="1693043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79411679-9AE2-4C16-AB79-B3CDD5D5A7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559" t="1951" r="1948" b="2072"/>
              <a:stretch/>
            </p:blipFill>
            <p:spPr>
              <a:xfrm>
                <a:off x="5800000" y="4394269"/>
                <a:ext cx="1623806" cy="1702241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BCDF23C-C1DC-43EC-AFA2-9BEC2AA9A4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16" t="5033" r="4665" b="4769"/>
              <a:stretch/>
            </p:blipFill>
            <p:spPr>
              <a:xfrm>
                <a:off x="314689" y="4413553"/>
                <a:ext cx="1675923" cy="1663671"/>
              </a:xfrm>
              <a:prstGeom prst="rect">
                <a:avLst/>
              </a:prstGeom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0FCFB1A1-6F9C-4045-9809-46A1039D45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790" t="1546" r="1900" b="2843"/>
              <a:stretch/>
            </p:blipFill>
            <p:spPr>
              <a:xfrm>
                <a:off x="5800001" y="2633826"/>
                <a:ext cx="1620498" cy="1688393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7E78285-0E3C-44E8-B49F-7D4835B3F4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284" t="2388" r="3751" b="2430"/>
              <a:stretch/>
            </p:blipFill>
            <p:spPr>
              <a:xfrm>
                <a:off x="2063400" y="2619776"/>
                <a:ext cx="1607325" cy="1722563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7F1A388-1473-4CE5-A713-983F972266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88" t="1607" r="1602" b="2109"/>
              <a:stretch/>
            </p:blipFill>
            <p:spPr>
              <a:xfrm>
                <a:off x="3717154" y="2642064"/>
                <a:ext cx="2055976" cy="1684673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AAF24048-7B90-42EC-AF28-0C6E5EF6DA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986" t="1696" r="3603" b="3537"/>
              <a:stretch/>
            </p:blipFill>
            <p:spPr>
              <a:xfrm>
                <a:off x="336051" y="2657165"/>
                <a:ext cx="1654995" cy="1641714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C0ED6F6-F03E-4097-A25E-A3558E83EB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989" r="2656" b="1701"/>
              <a:stretch/>
            </p:blipFill>
            <p:spPr>
              <a:xfrm>
                <a:off x="5820123" y="928029"/>
                <a:ext cx="1620497" cy="1690637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ED17614-6CA9-416C-9A86-AA850A7B9D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681" t="1584" r="1431" b="1807"/>
              <a:stretch/>
            </p:blipFill>
            <p:spPr>
              <a:xfrm>
                <a:off x="2088392" y="890078"/>
                <a:ext cx="1607325" cy="1722564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9D0B7CE5-7D02-4562-9817-9EDAD62030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28" t="1240" r="891" b="1316"/>
              <a:stretch/>
            </p:blipFill>
            <p:spPr>
              <a:xfrm>
                <a:off x="3717153" y="929141"/>
                <a:ext cx="2055975" cy="1690636"/>
              </a:xfrm>
              <a:prstGeom prst="rect">
                <a:avLst/>
              </a:prstGeom>
            </p:spPr>
          </p:pic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1CECBAF9-6A82-4889-A11E-E8AFBD19C5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3146" t="2796" r="3928" b="2514"/>
              <a:stretch/>
            </p:blipFill>
            <p:spPr>
              <a:xfrm>
                <a:off x="353863" y="951230"/>
                <a:ext cx="1619373" cy="1625583"/>
              </a:xfrm>
              <a:prstGeom prst="rect">
                <a:avLst/>
              </a:prstGeom>
            </p:spPr>
          </p:pic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8A657E4-CF50-49D3-A864-C388ADC2D4A5}"/>
              </a:ext>
            </a:extLst>
          </p:cNvPr>
          <p:cNvSpPr txBox="1"/>
          <p:nvPr/>
        </p:nvSpPr>
        <p:spPr>
          <a:xfrm>
            <a:off x="7733318" y="1355895"/>
            <a:ext cx="298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Animate the Learning Process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0DF9D9-3998-4BB8-BC23-57C520BB1F5D}"/>
              </a:ext>
            </a:extLst>
          </p:cNvPr>
          <p:cNvSpPr txBox="1"/>
          <p:nvPr/>
        </p:nvSpPr>
        <p:spPr>
          <a:xfrm>
            <a:off x="929075" y="3917105"/>
            <a:ext cx="32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Investigate other Architectures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A1F1F7-257C-4D2E-91CF-48B19F2150EE}"/>
              </a:ext>
            </a:extLst>
          </p:cNvPr>
          <p:cNvSpPr txBox="1"/>
          <p:nvPr/>
        </p:nvSpPr>
        <p:spPr>
          <a:xfrm>
            <a:off x="5522058" y="4932085"/>
            <a:ext cx="159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Identify Useful Filters and Combinations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28C79709-2E21-4C09-888E-626EA8CA7F2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146" t="2796" r="3928" b="2514"/>
          <a:stretch/>
        </p:blipFill>
        <p:spPr>
          <a:xfrm>
            <a:off x="2649491" y="2390094"/>
            <a:ext cx="862080" cy="865386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182932A-49E5-4A38-B850-AC72799918E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WatercolorSponge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3146" t="2796" r="3928" b="2514"/>
          <a:stretch/>
        </p:blipFill>
        <p:spPr>
          <a:xfrm rot="10800000">
            <a:off x="5528720" y="2068240"/>
            <a:ext cx="841738" cy="84496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96E31DE7-ECAE-475E-BA66-ABA238B5AAD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Blur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146" t="2796" r="3928" b="2514"/>
          <a:stretch/>
        </p:blipFill>
        <p:spPr>
          <a:xfrm rot="16200000">
            <a:off x="5146172" y="2914249"/>
            <a:ext cx="876371" cy="8797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2EC7A37-1256-4002-843B-F02E1904D1C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3146" t="2796" r="3928" b="2514"/>
          <a:stretch/>
        </p:blipFill>
        <p:spPr>
          <a:xfrm rot="5400000">
            <a:off x="4684014" y="2055389"/>
            <a:ext cx="836440" cy="839647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96118421-8114-466D-A1D2-2A06231EB14F}"/>
              </a:ext>
            </a:extLst>
          </p:cNvPr>
          <p:cNvSpPr txBox="1"/>
          <p:nvPr/>
        </p:nvSpPr>
        <p:spPr>
          <a:xfrm>
            <a:off x="3025299" y="1567869"/>
            <a:ext cx="24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Synthetic Data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53CADF8-4D65-4CE9-A9F8-92B5EC52454E}"/>
              </a:ext>
            </a:extLst>
          </p:cNvPr>
          <p:cNvCxnSpPr>
            <a:cxnSpLocks/>
          </p:cNvCxnSpPr>
          <p:nvPr/>
        </p:nvCxnSpPr>
        <p:spPr>
          <a:xfrm flipV="1">
            <a:off x="3643082" y="2487474"/>
            <a:ext cx="879683" cy="31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C5E348D-5DC5-4398-9043-D4600D5F68BF}"/>
              </a:ext>
            </a:extLst>
          </p:cNvPr>
          <p:cNvCxnSpPr>
            <a:cxnSpLocks/>
          </p:cNvCxnSpPr>
          <p:nvPr/>
        </p:nvCxnSpPr>
        <p:spPr>
          <a:xfrm flipV="1">
            <a:off x="3649660" y="2797536"/>
            <a:ext cx="898388" cy="2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ADBC2BB-6E80-458F-A7A7-3C04EAFFFAC7}"/>
              </a:ext>
            </a:extLst>
          </p:cNvPr>
          <p:cNvCxnSpPr>
            <a:cxnSpLocks/>
          </p:cNvCxnSpPr>
          <p:nvPr/>
        </p:nvCxnSpPr>
        <p:spPr>
          <a:xfrm>
            <a:off x="3659962" y="2869768"/>
            <a:ext cx="764115" cy="43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83969AD-21D8-4346-B671-0B5D7DF40125}"/>
              </a:ext>
            </a:extLst>
          </p:cNvPr>
          <p:cNvGrpSpPr/>
          <p:nvPr/>
        </p:nvGrpSpPr>
        <p:grpSpPr>
          <a:xfrm>
            <a:off x="7229565" y="4277315"/>
            <a:ext cx="1080460" cy="2154975"/>
            <a:chOff x="7324290" y="1930539"/>
            <a:chExt cx="2082116" cy="4125061"/>
          </a:xfrm>
        </p:grpSpPr>
        <p:sp>
          <p:nvSpPr>
            <p:cNvPr id="132" name="Cube 131">
              <a:extLst>
                <a:ext uri="{FF2B5EF4-FFF2-40B4-BE49-F238E27FC236}">
                  <a16:creationId xmlns:a16="http://schemas.microsoft.com/office/drawing/2014/main" id="{07D0FF04-A72E-4E8E-B258-5C04818FD22E}"/>
                </a:ext>
              </a:extLst>
            </p:cNvPr>
            <p:cNvSpPr/>
            <p:nvPr/>
          </p:nvSpPr>
          <p:spPr>
            <a:xfrm>
              <a:off x="8755979" y="1930539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34DCA290-DC82-47ED-A62A-A9FA8C04E421}"/>
                </a:ext>
              </a:extLst>
            </p:cNvPr>
            <p:cNvSpPr/>
            <p:nvPr/>
          </p:nvSpPr>
          <p:spPr>
            <a:xfrm>
              <a:off x="8755979" y="3034797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chemeClr val="accent6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ube 142">
              <a:extLst>
                <a:ext uri="{FF2B5EF4-FFF2-40B4-BE49-F238E27FC236}">
                  <a16:creationId xmlns:a16="http://schemas.microsoft.com/office/drawing/2014/main" id="{D72F0555-2535-4834-8009-7DA321B53AB7}"/>
                </a:ext>
              </a:extLst>
            </p:cNvPr>
            <p:cNvSpPr/>
            <p:nvPr/>
          </p:nvSpPr>
          <p:spPr>
            <a:xfrm>
              <a:off x="7324290" y="3353067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ube 143">
              <a:extLst>
                <a:ext uri="{FF2B5EF4-FFF2-40B4-BE49-F238E27FC236}">
                  <a16:creationId xmlns:a16="http://schemas.microsoft.com/office/drawing/2014/main" id="{1D955073-63C3-4E80-9DAF-125AD27C6E81}"/>
                </a:ext>
              </a:extLst>
            </p:cNvPr>
            <p:cNvSpPr/>
            <p:nvPr/>
          </p:nvSpPr>
          <p:spPr>
            <a:xfrm>
              <a:off x="7324290" y="4457325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chemeClr val="accent6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Cube 145">
              <a:extLst>
                <a:ext uri="{FF2B5EF4-FFF2-40B4-BE49-F238E27FC236}">
                  <a16:creationId xmlns:a16="http://schemas.microsoft.com/office/drawing/2014/main" id="{A55618F8-EF6A-4F29-9F0F-76F4F844A917}"/>
                </a:ext>
              </a:extLst>
            </p:cNvPr>
            <p:cNvSpPr/>
            <p:nvPr/>
          </p:nvSpPr>
          <p:spPr>
            <a:xfrm>
              <a:off x="8037243" y="2617924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rgbClr val="7030A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Cube 146">
              <a:extLst>
                <a:ext uri="{FF2B5EF4-FFF2-40B4-BE49-F238E27FC236}">
                  <a16:creationId xmlns:a16="http://schemas.microsoft.com/office/drawing/2014/main" id="{7011DDBD-C4CD-415C-8994-B2DB0944246E}"/>
                </a:ext>
              </a:extLst>
            </p:cNvPr>
            <p:cNvSpPr/>
            <p:nvPr/>
          </p:nvSpPr>
          <p:spPr>
            <a:xfrm>
              <a:off x="8037243" y="3722182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rgbClr val="00B0F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4" name="Picture 223">
            <a:extLst>
              <a:ext uri="{FF2B5EF4-FFF2-40B4-BE49-F238E27FC236}">
                <a16:creationId xmlns:a16="http://schemas.microsoft.com/office/drawing/2014/main" id="{E87DA908-694D-48A5-9B93-36239CE8FFB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9349" y="4324115"/>
            <a:ext cx="4156559" cy="1807200"/>
          </a:xfrm>
          <a:prstGeom prst="rect">
            <a:avLst/>
          </a:prstGeom>
        </p:spPr>
      </p:pic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F993FC4-E0DE-4B43-A8D6-9B35B6009EEB}"/>
              </a:ext>
            </a:extLst>
          </p:cNvPr>
          <p:cNvCxnSpPr>
            <a:cxnSpLocks/>
          </p:cNvCxnSpPr>
          <p:nvPr/>
        </p:nvCxnSpPr>
        <p:spPr>
          <a:xfrm flipV="1">
            <a:off x="7393657" y="5103357"/>
            <a:ext cx="1111352" cy="3680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85F7F3C-88E0-4BA7-8B26-9E4EB11B64B1}"/>
              </a:ext>
            </a:extLst>
          </p:cNvPr>
          <p:cNvCxnSpPr>
            <a:cxnSpLocks/>
          </p:cNvCxnSpPr>
          <p:nvPr/>
        </p:nvCxnSpPr>
        <p:spPr>
          <a:xfrm flipH="1" flipV="1">
            <a:off x="8505009" y="5103357"/>
            <a:ext cx="789185" cy="5749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F47A5D8-5DBF-4ADC-A103-EDD146AA5FB1}"/>
              </a:ext>
            </a:extLst>
          </p:cNvPr>
          <p:cNvGrpSpPr/>
          <p:nvPr/>
        </p:nvGrpSpPr>
        <p:grpSpPr>
          <a:xfrm>
            <a:off x="7947535" y="4277315"/>
            <a:ext cx="1080460" cy="2154975"/>
            <a:chOff x="7324290" y="1930539"/>
            <a:chExt cx="2082116" cy="4125061"/>
          </a:xfrm>
        </p:grpSpPr>
        <p:sp>
          <p:nvSpPr>
            <p:cNvPr id="152" name="Cube 151">
              <a:extLst>
                <a:ext uri="{FF2B5EF4-FFF2-40B4-BE49-F238E27FC236}">
                  <a16:creationId xmlns:a16="http://schemas.microsoft.com/office/drawing/2014/main" id="{8619E99D-D1A5-4795-8903-C6EB2F5EA366}"/>
                </a:ext>
              </a:extLst>
            </p:cNvPr>
            <p:cNvSpPr/>
            <p:nvPr/>
          </p:nvSpPr>
          <p:spPr>
            <a:xfrm>
              <a:off x="8755979" y="1930539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Cube 152">
              <a:extLst>
                <a:ext uri="{FF2B5EF4-FFF2-40B4-BE49-F238E27FC236}">
                  <a16:creationId xmlns:a16="http://schemas.microsoft.com/office/drawing/2014/main" id="{0FE28BE5-DDB8-45E1-8EA9-E76B1B302E0D}"/>
                </a:ext>
              </a:extLst>
            </p:cNvPr>
            <p:cNvSpPr/>
            <p:nvPr/>
          </p:nvSpPr>
          <p:spPr>
            <a:xfrm>
              <a:off x="8755979" y="3034797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chemeClr val="accent6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Cube 153">
              <a:extLst>
                <a:ext uri="{FF2B5EF4-FFF2-40B4-BE49-F238E27FC236}">
                  <a16:creationId xmlns:a16="http://schemas.microsoft.com/office/drawing/2014/main" id="{A7065DFF-8665-4854-BF3D-DE4F767103C8}"/>
                </a:ext>
              </a:extLst>
            </p:cNvPr>
            <p:cNvSpPr/>
            <p:nvPr/>
          </p:nvSpPr>
          <p:spPr>
            <a:xfrm>
              <a:off x="7324290" y="3353067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Cube 154">
              <a:extLst>
                <a:ext uri="{FF2B5EF4-FFF2-40B4-BE49-F238E27FC236}">
                  <a16:creationId xmlns:a16="http://schemas.microsoft.com/office/drawing/2014/main" id="{634CF88C-4679-4FF0-8D05-1832F6E5FD9A}"/>
                </a:ext>
              </a:extLst>
            </p:cNvPr>
            <p:cNvSpPr/>
            <p:nvPr/>
          </p:nvSpPr>
          <p:spPr>
            <a:xfrm>
              <a:off x="7324290" y="4457325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chemeClr val="accent6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Cube 155">
              <a:extLst>
                <a:ext uri="{FF2B5EF4-FFF2-40B4-BE49-F238E27FC236}">
                  <a16:creationId xmlns:a16="http://schemas.microsoft.com/office/drawing/2014/main" id="{4373346A-1D5E-4FB0-9763-26DCB28DE38C}"/>
                </a:ext>
              </a:extLst>
            </p:cNvPr>
            <p:cNvSpPr/>
            <p:nvPr/>
          </p:nvSpPr>
          <p:spPr>
            <a:xfrm>
              <a:off x="8037243" y="2617924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Cube 156">
              <a:extLst>
                <a:ext uri="{FF2B5EF4-FFF2-40B4-BE49-F238E27FC236}">
                  <a16:creationId xmlns:a16="http://schemas.microsoft.com/office/drawing/2014/main" id="{BBA657C7-7B68-4FCF-AC60-165F743FD16F}"/>
                </a:ext>
              </a:extLst>
            </p:cNvPr>
            <p:cNvSpPr/>
            <p:nvPr/>
          </p:nvSpPr>
          <p:spPr>
            <a:xfrm>
              <a:off x="8037243" y="3722182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rgbClr val="00B0F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F23288A-D80B-45D8-AEA3-994D1963D27A}"/>
              </a:ext>
            </a:extLst>
          </p:cNvPr>
          <p:cNvGrpSpPr/>
          <p:nvPr/>
        </p:nvGrpSpPr>
        <p:grpSpPr>
          <a:xfrm>
            <a:off x="8729256" y="4277315"/>
            <a:ext cx="1080460" cy="2154975"/>
            <a:chOff x="7324290" y="1930539"/>
            <a:chExt cx="2082116" cy="4125061"/>
          </a:xfrm>
        </p:grpSpPr>
        <p:sp>
          <p:nvSpPr>
            <p:cNvPr id="159" name="Cube 158">
              <a:extLst>
                <a:ext uri="{FF2B5EF4-FFF2-40B4-BE49-F238E27FC236}">
                  <a16:creationId xmlns:a16="http://schemas.microsoft.com/office/drawing/2014/main" id="{7D040AF4-F62C-4A55-B981-DA0186041637}"/>
                </a:ext>
              </a:extLst>
            </p:cNvPr>
            <p:cNvSpPr/>
            <p:nvPr/>
          </p:nvSpPr>
          <p:spPr>
            <a:xfrm>
              <a:off x="8755979" y="1930539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ube 159">
              <a:extLst>
                <a:ext uri="{FF2B5EF4-FFF2-40B4-BE49-F238E27FC236}">
                  <a16:creationId xmlns:a16="http://schemas.microsoft.com/office/drawing/2014/main" id="{58B31131-B1BC-4502-9EB0-7F553BE3EF5E}"/>
                </a:ext>
              </a:extLst>
            </p:cNvPr>
            <p:cNvSpPr/>
            <p:nvPr/>
          </p:nvSpPr>
          <p:spPr>
            <a:xfrm>
              <a:off x="8755979" y="3034797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chemeClr val="accent6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ube 160">
              <a:extLst>
                <a:ext uri="{FF2B5EF4-FFF2-40B4-BE49-F238E27FC236}">
                  <a16:creationId xmlns:a16="http://schemas.microsoft.com/office/drawing/2014/main" id="{951189A1-A172-494B-8754-A9449780C5AE}"/>
                </a:ext>
              </a:extLst>
            </p:cNvPr>
            <p:cNvSpPr/>
            <p:nvPr/>
          </p:nvSpPr>
          <p:spPr>
            <a:xfrm>
              <a:off x="7324290" y="3353067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ube 161">
              <a:extLst>
                <a:ext uri="{FF2B5EF4-FFF2-40B4-BE49-F238E27FC236}">
                  <a16:creationId xmlns:a16="http://schemas.microsoft.com/office/drawing/2014/main" id="{4ECDCD49-C17B-44CB-966F-5FF91767B216}"/>
                </a:ext>
              </a:extLst>
            </p:cNvPr>
            <p:cNvSpPr/>
            <p:nvPr/>
          </p:nvSpPr>
          <p:spPr>
            <a:xfrm>
              <a:off x="7324290" y="4457325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chemeClr val="accent6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ube 162">
              <a:extLst>
                <a:ext uri="{FF2B5EF4-FFF2-40B4-BE49-F238E27FC236}">
                  <a16:creationId xmlns:a16="http://schemas.microsoft.com/office/drawing/2014/main" id="{69D105A3-7001-4652-B8E2-8F72982F9611}"/>
                </a:ext>
              </a:extLst>
            </p:cNvPr>
            <p:cNvSpPr/>
            <p:nvPr/>
          </p:nvSpPr>
          <p:spPr>
            <a:xfrm>
              <a:off x="8037243" y="2617924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rgbClr val="7030A0">
                <a:alpha val="2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ube 163">
              <a:extLst>
                <a:ext uri="{FF2B5EF4-FFF2-40B4-BE49-F238E27FC236}">
                  <a16:creationId xmlns:a16="http://schemas.microsoft.com/office/drawing/2014/main" id="{CD4EC59D-6FE0-4C6A-936F-8B3613A48B72}"/>
                </a:ext>
              </a:extLst>
            </p:cNvPr>
            <p:cNvSpPr/>
            <p:nvPr/>
          </p:nvSpPr>
          <p:spPr>
            <a:xfrm>
              <a:off x="8037243" y="3722182"/>
              <a:ext cx="650427" cy="1598275"/>
            </a:xfrm>
            <a:prstGeom prst="cube">
              <a:avLst>
                <a:gd name="adj" fmla="val 93615"/>
              </a:avLst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2A4BC61-7D57-40FF-A0B7-218A60B82354}"/>
              </a:ext>
            </a:extLst>
          </p:cNvPr>
          <p:cNvSpPr/>
          <p:nvPr/>
        </p:nvSpPr>
        <p:spPr>
          <a:xfrm>
            <a:off x="888117" y="6304836"/>
            <a:ext cx="34804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https://skymind.ai/wiki/generative-adversarial-network-gan</a:t>
            </a:r>
          </a:p>
        </p:txBody>
      </p:sp>
    </p:spTree>
    <p:extLst>
      <p:ext uri="{BB962C8B-B14F-4D97-AF65-F5344CB8AC3E}">
        <p14:creationId xmlns:p14="http://schemas.microsoft.com/office/powerpoint/2010/main" val="343329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1E74-A2CC-49F7-BD68-FF715BC5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Machine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FEE8-F829-4953-BAE1-0A50D492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6"/>
            <a:ext cx="10515600" cy="519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are we trying to do?</a:t>
            </a:r>
          </a:p>
          <a:p>
            <a:endParaRPr lang="en-US" dirty="0"/>
          </a:p>
          <a:p>
            <a:r>
              <a:rPr lang="en-US" dirty="0"/>
              <a:t>What is the data?</a:t>
            </a:r>
          </a:p>
          <a:p>
            <a:endParaRPr lang="en-US" dirty="0"/>
          </a:p>
          <a:p>
            <a:r>
              <a:rPr lang="en-US" dirty="0"/>
              <a:t>How are we going to approach the problem?</a:t>
            </a:r>
          </a:p>
          <a:p>
            <a:pPr lvl="1"/>
            <a:r>
              <a:rPr lang="en-US" dirty="0"/>
              <a:t>Has it been done before?</a:t>
            </a:r>
          </a:p>
          <a:p>
            <a:endParaRPr lang="en-US" dirty="0"/>
          </a:p>
          <a:p>
            <a:r>
              <a:rPr lang="en-US" dirty="0"/>
              <a:t>What kind of model is suited for it?</a:t>
            </a:r>
          </a:p>
          <a:p>
            <a:pPr lvl="1"/>
            <a:r>
              <a:rPr lang="en-US" dirty="0"/>
              <a:t>What are the parameters? </a:t>
            </a:r>
          </a:p>
          <a:p>
            <a:pPr lvl="1"/>
            <a:r>
              <a:rPr lang="en-US" dirty="0"/>
              <a:t>How do we choose them?</a:t>
            </a:r>
          </a:p>
          <a:p>
            <a:endParaRPr lang="en-US" dirty="0"/>
          </a:p>
          <a:p>
            <a:r>
              <a:rPr lang="en-US" dirty="0"/>
              <a:t>How well does it work?  Is it </a:t>
            </a:r>
            <a:r>
              <a:rPr lang="en-US" i="1" dirty="0"/>
              <a:t>practical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310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1CCA-0809-45DE-839F-DA3E8675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Development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8E453-0132-46F9-A7BB-01A8E8E31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9" t="27914" b="3795"/>
          <a:stretch/>
        </p:blipFill>
        <p:spPr>
          <a:xfrm>
            <a:off x="2970098" y="3806342"/>
            <a:ext cx="3663496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6E2D7-BE9F-4C72-96EF-BEF66ED60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48" y="2491892"/>
            <a:ext cx="2076450" cy="2343150"/>
          </a:xfrm>
          <a:prstGeom prst="rect">
            <a:avLst/>
          </a:prstGeom>
        </p:spPr>
      </p:pic>
      <p:pic>
        <p:nvPicPr>
          <p:cNvPr id="1026" name="Picture 2" descr="https://upload.wikimedia.org/wikipedia/commons/7/7c/Kaggle_logo.png">
            <a:extLst>
              <a:ext uri="{FF2B5EF4-FFF2-40B4-BE49-F238E27FC236}">
                <a16:creationId xmlns:a16="http://schemas.microsoft.com/office/drawing/2014/main" id="{B8398D35-4564-48BD-A902-559B60E2F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115" y="2508726"/>
            <a:ext cx="2811461" cy="10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9DD14E-5735-4D1E-B393-E134EF7BD2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019" b="14463"/>
          <a:stretch/>
        </p:blipFill>
        <p:spPr>
          <a:xfrm>
            <a:off x="6631102" y="2894095"/>
            <a:ext cx="4667250" cy="1085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2063D-3F37-47BF-9927-38ADCDF4321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40" b="91740" l="17172" r="91414"/>
                    </a14:imgEffect>
                  </a14:imgLayer>
                </a14:imgProps>
              </a:ext>
            </a:extLst>
          </a:blip>
          <a:srcRect l="19715" t="5859" r="11352" b="9924"/>
          <a:stretch/>
        </p:blipFill>
        <p:spPr>
          <a:xfrm>
            <a:off x="5988915" y="4494853"/>
            <a:ext cx="792039" cy="8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640A-D14F-43E2-937E-BBBB43F5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D36F-6682-4DAF-BE6E-723EF995A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model that can successfully discriminate between healthy cells and those infected with malaria</a:t>
            </a:r>
          </a:p>
          <a:p>
            <a:r>
              <a:rPr lang="en-US" dirty="0"/>
              <a:t>Acc to CDC, 216 million malaria cases reported worldwide (2016)</a:t>
            </a:r>
          </a:p>
          <a:p>
            <a:r>
              <a:rPr lang="en-US" dirty="0"/>
              <a:t>Diagnoses could benefit from automated techniques</a:t>
            </a:r>
          </a:p>
          <a:p>
            <a:endParaRPr lang="en-US" dirty="0"/>
          </a:p>
          <a:p>
            <a:r>
              <a:rPr lang="en-US" dirty="0"/>
              <a:t>Regression: 	(0… 1)</a:t>
            </a:r>
          </a:p>
          <a:p>
            <a:pPr lvl="1"/>
            <a:r>
              <a:rPr lang="en-US" dirty="0"/>
              <a:t>Odds of being infected?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Classification: 	[0,   1]</a:t>
            </a:r>
          </a:p>
          <a:p>
            <a:pPr lvl="1"/>
            <a:r>
              <a:rPr lang="en-US" dirty="0"/>
              <a:t>Infected or healthy?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BE9B3-3D36-4EB0-AD2D-F76D816FE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58" y="4250654"/>
            <a:ext cx="1373435" cy="1373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5D577-DF92-497F-9022-DF3D6D957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598" y="4250654"/>
            <a:ext cx="1373435" cy="137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7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C87E5D-BF88-4102-AE4A-B660C37AF97B}"/>
              </a:ext>
            </a:extLst>
          </p:cNvPr>
          <p:cNvSpPr/>
          <p:nvPr/>
        </p:nvSpPr>
        <p:spPr>
          <a:xfrm>
            <a:off x="7744180" y="2578048"/>
            <a:ext cx="3115749" cy="1071273"/>
          </a:xfrm>
          <a:prstGeom prst="roundRect">
            <a:avLst/>
          </a:prstGeom>
          <a:solidFill>
            <a:srgbClr val="FFCBC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1DA606-E0A3-4A65-A4AA-9373092FD725}"/>
              </a:ext>
            </a:extLst>
          </p:cNvPr>
          <p:cNvSpPr/>
          <p:nvPr/>
        </p:nvSpPr>
        <p:spPr>
          <a:xfrm>
            <a:off x="7759219" y="3922139"/>
            <a:ext cx="3115749" cy="10712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F6E19-A4CF-4114-928B-92287CC9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 Malaria Cell Stain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C997-E7E4-4BD4-A3EB-BBD1236E2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03894" cy="4351338"/>
          </a:xfrm>
        </p:spPr>
        <p:txBody>
          <a:bodyPr>
            <a:normAutofit/>
          </a:bodyPr>
          <a:lstStyle/>
          <a:p>
            <a:r>
              <a:rPr lang="en-US" dirty="0"/>
              <a:t>Sourced for free from Kaggle*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400" dirty="0"/>
              <a:t>*originally from: </a:t>
            </a:r>
            <a:r>
              <a:rPr lang="en-US" sz="1400" dirty="0">
                <a:hlinkClick r:id="rId3"/>
              </a:rPr>
              <a:t>https://ceb.nlm.nih.gov/repositories/malaria-datasets/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27,558 Stained Cell Images</a:t>
            </a:r>
          </a:p>
          <a:p>
            <a:pPr lvl="1"/>
            <a:r>
              <a:rPr lang="en-US" dirty="0"/>
              <a:t>Half infected / half healthy</a:t>
            </a:r>
          </a:p>
          <a:p>
            <a:pPr lvl="1"/>
            <a:r>
              <a:rPr lang="en-US" dirty="0"/>
              <a:t>Variable height and width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DA2DF-C35A-4884-AAF1-1C3A0350618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94" y="2657812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C460E1-7857-47CB-BF34-12A073CDBF4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94" y="3985821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5E1469-AAE3-4AAC-92A0-F4248D59B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894" y="3985821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12D4A1-C21C-4161-B284-725B1655F8CF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494" y="3985821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467DD2-7C25-46CC-82C5-7029D3FB50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894" y="2657812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66E4B0-7C4A-4146-8D80-6905B0CB96F6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79" y="2657812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22DAA2-3592-4DB6-9B4D-CB85CBE34216}"/>
              </a:ext>
            </a:extLst>
          </p:cNvPr>
          <p:cNvSpPr/>
          <p:nvPr/>
        </p:nvSpPr>
        <p:spPr>
          <a:xfrm>
            <a:off x="1489527" y="2325469"/>
            <a:ext cx="3577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https://www.kaggle.com/iarunava/</a:t>
            </a:r>
          </a:p>
          <a:p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cell-images-for-detecting-malaria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7AC372-250C-450F-BAF4-C67320E81990}"/>
              </a:ext>
            </a:extLst>
          </p:cNvPr>
          <p:cNvSpPr/>
          <p:nvPr/>
        </p:nvSpPr>
        <p:spPr>
          <a:xfrm>
            <a:off x="6701526" y="2950398"/>
            <a:ext cx="970642" cy="32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Infected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151252-5084-4CCE-802A-0B46037ED459}"/>
              </a:ext>
            </a:extLst>
          </p:cNvPr>
          <p:cNvSpPr/>
          <p:nvPr/>
        </p:nvSpPr>
        <p:spPr>
          <a:xfrm>
            <a:off x="6725666" y="4278407"/>
            <a:ext cx="970642" cy="32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Healthy</a:t>
            </a:r>
          </a:p>
        </p:txBody>
      </p:sp>
    </p:spTree>
    <p:extLst>
      <p:ext uri="{BB962C8B-B14F-4D97-AF65-F5344CB8AC3E}">
        <p14:creationId xmlns:p14="http://schemas.microsoft.com/office/powerpoint/2010/main" val="21411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CD4B-0F62-4CA3-B7EC-A44300BF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Model: 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B64A-4304-4399-8C0D-A1DB0891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728200" cy="4270375"/>
          </a:xfrm>
        </p:spPr>
        <p:txBody>
          <a:bodyPr>
            <a:normAutofit/>
          </a:bodyPr>
          <a:lstStyle/>
          <a:p>
            <a:r>
              <a:rPr lang="en-US" sz="3200" dirty="0"/>
              <a:t>Specialize in image recognition / classification</a:t>
            </a:r>
          </a:p>
          <a:p>
            <a:endParaRPr lang="en-US" sz="3200" dirty="0"/>
          </a:p>
          <a:p>
            <a:r>
              <a:rPr lang="en-US" sz="3200" dirty="0"/>
              <a:t>Images pass through a set of filters to expose features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Images are </a:t>
            </a:r>
            <a:r>
              <a:rPr lang="en-US" sz="3200" dirty="0" err="1"/>
              <a:t>downsampled</a:t>
            </a:r>
            <a:r>
              <a:rPr lang="en-US" sz="3200" dirty="0"/>
              <a:t> repeatedly to condense data</a:t>
            </a:r>
          </a:p>
          <a:p>
            <a:endParaRPr lang="en-US" sz="3200" dirty="0"/>
          </a:p>
          <a:p>
            <a:r>
              <a:rPr lang="en-US" sz="3200" dirty="0"/>
              <a:t>Meant to automate the feature selection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30982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41C7-84FD-4E42-8327-E8326DFD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Process: Building an Image Classifier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AB6CF95E-6372-466D-AA59-A456BB0D5642}"/>
              </a:ext>
            </a:extLst>
          </p:cNvPr>
          <p:cNvSpPr/>
          <p:nvPr/>
        </p:nvSpPr>
        <p:spPr>
          <a:xfrm rot="10800000">
            <a:off x="2235747" y="2992404"/>
            <a:ext cx="813980" cy="1780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2A5656-0CDE-458E-83AA-9C92B5F65079}"/>
              </a:ext>
            </a:extLst>
          </p:cNvPr>
          <p:cNvCxnSpPr>
            <a:cxnSpLocks/>
          </p:cNvCxnSpPr>
          <p:nvPr/>
        </p:nvCxnSpPr>
        <p:spPr>
          <a:xfrm flipV="1">
            <a:off x="4498705" y="3881157"/>
            <a:ext cx="2699265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4810C87-974F-4015-B284-51937F66B09B}"/>
              </a:ext>
            </a:extLst>
          </p:cNvPr>
          <p:cNvSpPr/>
          <p:nvPr/>
        </p:nvSpPr>
        <p:spPr>
          <a:xfrm>
            <a:off x="9806612" y="3422974"/>
            <a:ext cx="928065" cy="5429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B07612C-933D-4A09-954E-757324E251B2}"/>
              </a:ext>
            </a:extLst>
          </p:cNvPr>
          <p:cNvGrpSpPr/>
          <p:nvPr/>
        </p:nvGrpSpPr>
        <p:grpSpPr>
          <a:xfrm>
            <a:off x="3316887" y="3417441"/>
            <a:ext cx="1350591" cy="1318821"/>
            <a:chOff x="3034169" y="2488566"/>
            <a:chExt cx="1350591" cy="131882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A0CA1F7-5ACF-4AD1-B742-70B588766889}"/>
                </a:ext>
              </a:extLst>
            </p:cNvPr>
            <p:cNvSpPr/>
            <p:nvPr/>
          </p:nvSpPr>
          <p:spPr>
            <a:xfrm>
              <a:off x="3034169" y="2488566"/>
              <a:ext cx="690121" cy="7261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96A1AC-E1CE-43BA-AD69-D69C17B75913}"/>
                </a:ext>
              </a:extLst>
            </p:cNvPr>
            <p:cNvSpPr/>
            <p:nvPr/>
          </p:nvSpPr>
          <p:spPr>
            <a:xfrm>
              <a:off x="3106048" y="2542986"/>
              <a:ext cx="690121" cy="7261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47EFD0-B6F0-4D43-B402-E5BCF3C91848}"/>
                </a:ext>
              </a:extLst>
            </p:cNvPr>
            <p:cNvSpPr/>
            <p:nvPr/>
          </p:nvSpPr>
          <p:spPr>
            <a:xfrm>
              <a:off x="3169240" y="2595395"/>
              <a:ext cx="690121" cy="7261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9271A7A-763C-4061-9134-1479113D2996}"/>
                </a:ext>
              </a:extLst>
            </p:cNvPr>
            <p:cNvSpPr/>
            <p:nvPr/>
          </p:nvSpPr>
          <p:spPr>
            <a:xfrm>
              <a:off x="3229413" y="2649859"/>
              <a:ext cx="690121" cy="7261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F4C3AA9-74BC-4F04-92A6-084D0B92B61E}"/>
                </a:ext>
              </a:extLst>
            </p:cNvPr>
            <p:cNvSpPr/>
            <p:nvPr/>
          </p:nvSpPr>
          <p:spPr>
            <a:xfrm>
              <a:off x="3295800" y="2704323"/>
              <a:ext cx="690121" cy="7261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12C580E-7CD3-4212-ACF3-C2C5292C1C29}"/>
                </a:ext>
              </a:extLst>
            </p:cNvPr>
            <p:cNvSpPr/>
            <p:nvPr/>
          </p:nvSpPr>
          <p:spPr>
            <a:xfrm>
              <a:off x="3351909" y="2758787"/>
              <a:ext cx="690121" cy="7261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BB38AF6-4E21-47B5-B0A5-8863A4367DDC}"/>
                </a:ext>
              </a:extLst>
            </p:cNvPr>
            <p:cNvSpPr/>
            <p:nvPr/>
          </p:nvSpPr>
          <p:spPr>
            <a:xfrm>
              <a:off x="3403370" y="2809408"/>
              <a:ext cx="690121" cy="726141"/>
            </a:xfrm>
            <a:prstGeom prst="rect">
              <a:avLst/>
            </a:prstGeom>
            <a:solidFill>
              <a:srgbClr val="FFC5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F0FFEF-B4D7-4141-BDA6-B458437B2A2A}"/>
                </a:ext>
              </a:extLst>
            </p:cNvPr>
            <p:cNvSpPr/>
            <p:nvPr/>
          </p:nvSpPr>
          <p:spPr>
            <a:xfrm>
              <a:off x="3469757" y="2863872"/>
              <a:ext cx="690121" cy="726141"/>
            </a:xfrm>
            <a:prstGeom prst="rect">
              <a:avLst/>
            </a:prstGeom>
            <a:solidFill>
              <a:srgbClr val="FFC5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EBBE10-5891-42BF-8140-258B4BE9C5E6}"/>
                </a:ext>
              </a:extLst>
            </p:cNvPr>
            <p:cNvSpPr/>
            <p:nvPr/>
          </p:nvSpPr>
          <p:spPr>
            <a:xfrm>
              <a:off x="3525866" y="2918336"/>
              <a:ext cx="690121" cy="726141"/>
            </a:xfrm>
            <a:prstGeom prst="rect">
              <a:avLst/>
            </a:prstGeom>
            <a:solidFill>
              <a:srgbClr val="FFC5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675DCA0-1D89-4728-87B8-7E9057E12589}"/>
                </a:ext>
              </a:extLst>
            </p:cNvPr>
            <p:cNvSpPr/>
            <p:nvPr/>
          </p:nvSpPr>
          <p:spPr>
            <a:xfrm>
              <a:off x="3581975" y="2972800"/>
              <a:ext cx="690121" cy="726141"/>
            </a:xfrm>
            <a:prstGeom prst="rect">
              <a:avLst/>
            </a:prstGeom>
            <a:solidFill>
              <a:srgbClr val="FFC5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57CCBF-062B-42DD-9F07-8A1E7434F13F}"/>
                </a:ext>
              </a:extLst>
            </p:cNvPr>
            <p:cNvSpPr/>
            <p:nvPr/>
          </p:nvSpPr>
          <p:spPr>
            <a:xfrm>
              <a:off x="3638530" y="3026782"/>
              <a:ext cx="690121" cy="7261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B58C41-1327-408E-9DFB-E94BBC2F84B5}"/>
                </a:ext>
              </a:extLst>
            </p:cNvPr>
            <p:cNvSpPr/>
            <p:nvPr/>
          </p:nvSpPr>
          <p:spPr>
            <a:xfrm>
              <a:off x="3694639" y="3081246"/>
              <a:ext cx="690121" cy="7261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310607-CD4D-4BBC-A755-9C0441B7985A}"/>
              </a:ext>
            </a:extLst>
          </p:cNvPr>
          <p:cNvCxnSpPr>
            <a:cxnSpLocks/>
            <a:stCxn id="44" idx="2"/>
            <a:endCxn id="61" idx="2"/>
          </p:cNvCxnSpPr>
          <p:nvPr/>
        </p:nvCxnSpPr>
        <p:spPr>
          <a:xfrm rot="5400000" flipH="1" flipV="1">
            <a:off x="6305329" y="2054332"/>
            <a:ext cx="699019" cy="4664842"/>
          </a:xfrm>
          <a:prstGeom prst="bentConnector3">
            <a:avLst>
              <a:gd name="adj1" fmla="val -3270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D88846-646C-4356-AFEF-888979C38EBB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8126035" y="3701797"/>
            <a:ext cx="366325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01DFC6-3CE3-4E21-B323-086ED3A11FA4}"/>
              </a:ext>
            </a:extLst>
          </p:cNvPr>
          <p:cNvCxnSpPr>
            <a:cxnSpLocks/>
          </p:cNvCxnSpPr>
          <p:nvPr/>
        </p:nvCxnSpPr>
        <p:spPr>
          <a:xfrm>
            <a:off x="4142079" y="3504799"/>
            <a:ext cx="30558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7B0595B-1E1D-41F6-969B-595173ECA071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9482160" y="3694437"/>
            <a:ext cx="324452" cy="736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24B613-9E6A-47FF-8052-0D1E8D8AF961}"/>
              </a:ext>
            </a:extLst>
          </p:cNvPr>
          <p:cNvSpPr/>
          <p:nvPr/>
        </p:nvSpPr>
        <p:spPr>
          <a:xfrm>
            <a:off x="5482405" y="4713744"/>
            <a:ext cx="2197904" cy="229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Validation Data (1,377)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1B5B52-F8EA-4350-9029-E467521EE9EB}"/>
              </a:ext>
            </a:extLst>
          </p:cNvPr>
          <p:cNvGrpSpPr/>
          <p:nvPr/>
        </p:nvGrpSpPr>
        <p:grpSpPr>
          <a:xfrm>
            <a:off x="1050803" y="2605598"/>
            <a:ext cx="1361112" cy="2138319"/>
            <a:chOff x="936433" y="2349277"/>
            <a:chExt cx="1361112" cy="21383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2793C8-BD1D-457D-99B2-B7E1C1818A70}"/>
                </a:ext>
              </a:extLst>
            </p:cNvPr>
            <p:cNvGrpSpPr/>
            <p:nvPr/>
          </p:nvGrpSpPr>
          <p:grpSpPr>
            <a:xfrm>
              <a:off x="1199444" y="2708964"/>
              <a:ext cx="784771" cy="788032"/>
              <a:chOff x="1549400" y="2171700"/>
              <a:chExt cx="2044700" cy="224790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ACF6C12-9DED-49A5-957A-A9ABA4FA13D1}"/>
                  </a:ext>
                </a:extLst>
              </p:cNvPr>
              <p:cNvSpPr/>
              <p:nvPr/>
            </p:nvSpPr>
            <p:spPr>
              <a:xfrm>
                <a:off x="1549400" y="2463800"/>
                <a:ext cx="2044700" cy="1955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535DFE-FB7C-473C-B159-5CADCF738F80}"/>
                  </a:ext>
                </a:extLst>
              </p:cNvPr>
              <p:cNvSpPr/>
              <p:nvPr/>
            </p:nvSpPr>
            <p:spPr>
              <a:xfrm>
                <a:off x="1549400" y="2171700"/>
                <a:ext cx="793750" cy="2921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637273-EEFE-429F-B0FF-8565273D9BCD}"/>
                </a:ext>
              </a:extLst>
            </p:cNvPr>
            <p:cNvGrpSpPr/>
            <p:nvPr/>
          </p:nvGrpSpPr>
          <p:grpSpPr>
            <a:xfrm>
              <a:off x="1224604" y="3699564"/>
              <a:ext cx="784771" cy="788032"/>
              <a:chOff x="1549400" y="2171700"/>
              <a:chExt cx="2044700" cy="224790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EF7E87-483B-467E-B37C-3A45DFF836E3}"/>
                  </a:ext>
                </a:extLst>
              </p:cNvPr>
              <p:cNvSpPr/>
              <p:nvPr/>
            </p:nvSpPr>
            <p:spPr>
              <a:xfrm>
                <a:off x="1549400" y="2463800"/>
                <a:ext cx="2044700" cy="1955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B164E4-2134-488D-B60A-AA2DDAEC13FC}"/>
                  </a:ext>
                </a:extLst>
              </p:cNvPr>
              <p:cNvSpPr/>
              <p:nvPr/>
            </p:nvSpPr>
            <p:spPr>
              <a:xfrm>
                <a:off x="1549400" y="2171700"/>
                <a:ext cx="793750" cy="2921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0F84DDE-0D4C-466A-8458-C7A2392E0517}"/>
                </a:ext>
              </a:extLst>
            </p:cNvPr>
            <p:cNvSpPr/>
            <p:nvPr/>
          </p:nvSpPr>
          <p:spPr>
            <a:xfrm>
              <a:off x="936433" y="2349277"/>
              <a:ext cx="1361112" cy="308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Raw Images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5C567BAB-9ABE-4D09-908A-18B6E630E3DA}"/>
              </a:ext>
            </a:extLst>
          </p:cNvPr>
          <p:cNvSpPr/>
          <p:nvPr/>
        </p:nvSpPr>
        <p:spPr>
          <a:xfrm>
            <a:off x="4956559" y="3613769"/>
            <a:ext cx="1609961" cy="25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Test Data (2,617)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825E701-1044-4EF8-A0EE-3793F23A3860}"/>
              </a:ext>
            </a:extLst>
          </p:cNvPr>
          <p:cNvSpPr/>
          <p:nvPr/>
        </p:nvSpPr>
        <p:spPr>
          <a:xfrm>
            <a:off x="4549573" y="3237084"/>
            <a:ext cx="2096217" cy="245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Training Data (23,545)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2C1791B-2A97-468E-8EFE-0EC1ECA6B316}"/>
              </a:ext>
            </a:extLst>
          </p:cNvPr>
          <p:cNvSpPr/>
          <p:nvPr/>
        </p:nvSpPr>
        <p:spPr>
          <a:xfrm>
            <a:off x="6895559" y="3121370"/>
            <a:ext cx="4124865" cy="118259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5703011-5F17-42DB-BB97-7F757BACED86}"/>
              </a:ext>
            </a:extLst>
          </p:cNvPr>
          <p:cNvSpPr/>
          <p:nvPr/>
        </p:nvSpPr>
        <p:spPr>
          <a:xfrm>
            <a:off x="3025439" y="2907914"/>
            <a:ext cx="1356690" cy="32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Stack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7FA72AD-DCD5-469A-8EC0-9AE59AEE758A}"/>
              </a:ext>
            </a:extLst>
          </p:cNvPr>
          <p:cNvSpPr/>
          <p:nvPr/>
        </p:nvSpPr>
        <p:spPr>
          <a:xfrm>
            <a:off x="7254992" y="2683608"/>
            <a:ext cx="3402799" cy="32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Evaluation (10x)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47B587-CE9C-4266-80EF-FC103B393028}"/>
              </a:ext>
            </a:extLst>
          </p:cNvPr>
          <p:cNvSpPr/>
          <p:nvPr/>
        </p:nvSpPr>
        <p:spPr>
          <a:xfrm>
            <a:off x="7197970" y="3366350"/>
            <a:ext cx="928065" cy="67089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D01B486-9DD4-4FD5-8ED3-B384454985DB}"/>
              </a:ext>
            </a:extLst>
          </p:cNvPr>
          <p:cNvSpPr/>
          <p:nvPr/>
        </p:nvSpPr>
        <p:spPr>
          <a:xfrm>
            <a:off x="8492360" y="3366350"/>
            <a:ext cx="989800" cy="67089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Model</a:t>
            </a:r>
          </a:p>
        </p:txBody>
      </p:sp>
    </p:spTree>
    <p:extLst>
      <p:ext uri="{BB962C8B-B14F-4D97-AF65-F5344CB8AC3E}">
        <p14:creationId xmlns:p14="http://schemas.microsoft.com/office/powerpoint/2010/main" val="9146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9444-D62B-4152-BF29-7C1BFBE9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6FF7B3F-4FDE-4A60-B457-B851BFA70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29649" cy="4351338"/>
          </a:xfrm>
        </p:spPr>
        <p:txBody>
          <a:bodyPr/>
          <a:lstStyle/>
          <a:p>
            <a:r>
              <a:rPr lang="en-US" dirty="0"/>
              <a:t>Selecting image size</a:t>
            </a:r>
          </a:p>
          <a:p>
            <a:pPr lvl="1"/>
            <a:r>
              <a:rPr lang="en-US" dirty="0"/>
              <a:t>Information Preservation</a:t>
            </a:r>
          </a:p>
          <a:p>
            <a:pPr lvl="1"/>
            <a:r>
              <a:rPr lang="en-US" dirty="0"/>
              <a:t>Data Reduction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Images reshaped to 64 x 64 pixels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C9385-DC15-4EC0-A785-8AAF48FCF6CC}"/>
              </a:ext>
            </a:extLst>
          </p:cNvPr>
          <p:cNvSpPr txBox="1"/>
          <p:nvPr/>
        </p:nvSpPr>
        <p:spPr>
          <a:xfrm>
            <a:off x="9411090" y="4961485"/>
            <a:ext cx="1184417" cy="307777"/>
          </a:xfrm>
          <a:prstGeom prst="rect">
            <a:avLst/>
          </a:prstGeom>
          <a:gradFill flip="none" rotWithShape="1">
            <a:gsLst>
              <a:gs pos="0">
                <a:srgbClr val="FF967D">
                  <a:tint val="66000"/>
                  <a:satMod val="160000"/>
                </a:srgbClr>
              </a:gs>
              <a:gs pos="50000">
                <a:srgbClr val="FF967D">
                  <a:tint val="44500"/>
                  <a:satMod val="160000"/>
                </a:srgbClr>
              </a:gs>
              <a:gs pos="100000">
                <a:srgbClr val="FF967D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19 too small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54981B-442C-4E31-8DBB-4EF86001DA9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947347" y="5115374"/>
            <a:ext cx="463743" cy="264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B6813C7-099E-4849-85E3-DD6FA1CF2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726" y="1641216"/>
            <a:ext cx="1438275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36A76-6A6D-4493-982D-9F19DA107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822" y="2715074"/>
            <a:ext cx="1238250" cy="1238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22D3B6-3A48-46EA-ACB5-F4CC2664F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446" y="2025552"/>
            <a:ext cx="1642426" cy="1479271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9D89A26-2088-4C3D-A817-270087168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908808"/>
              </p:ext>
            </p:extLst>
          </p:nvPr>
        </p:nvGraphicFramePr>
        <p:xfrm>
          <a:off x="1433512" y="4212346"/>
          <a:ext cx="8010525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8297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606C-0D4B-4EFE-B7DF-76AACC84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Architectures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1D487E5-4443-419D-B624-179125CE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14" y="1633821"/>
            <a:ext cx="4877586" cy="48590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Different architectures were implemented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Small model</a:t>
            </a:r>
          </a:p>
          <a:p>
            <a:pPr lvl="1"/>
            <a:r>
              <a:rPr lang="en-US" dirty="0"/>
              <a:t>Very few filters</a:t>
            </a:r>
          </a:p>
          <a:p>
            <a:pPr lvl="1"/>
            <a:r>
              <a:rPr lang="en-US" dirty="0"/>
              <a:t>Large NN</a:t>
            </a:r>
          </a:p>
          <a:p>
            <a:endParaRPr lang="en-US" dirty="0"/>
          </a:p>
          <a:p>
            <a:r>
              <a:rPr lang="en-US" dirty="0"/>
              <a:t>Medium model</a:t>
            </a:r>
          </a:p>
          <a:p>
            <a:pPr lvl="1"/>
            <a:r>
              <a:rPr lang="en-US" dirty="0"/>
              <a:t>Additional filter layer</a:t>
            </a:r>
          </a:p>
          <a:p>
            <a:pPr lvl="1"/>
            <a:r>
              <a:rPr lang="en-US" dirty="0"/>
              <a:t>More filters/layer</a:t>
            </a:r>
          </a:p>
          <a:p>
            <a:endParaRPr lang="en-US" dirty="0"/>
          </a:p>
          <a:p>
            <a:r>
              <a:rPr lang="en-US" dirty="0"/>
              <a:t>Large model</a:t>
            </a:r>
          </a:p>
          <a:p>
            <a:pPr lvl="1"/>
            <a:r>
              <a:rPr lang="en-US" dirty="0"/>
              <a:t>Filters are stacked</a:t>
            </a:r>
          </a:p>
          <a:p>
            <a:pPr lvl="1"/>
            <a:r>
              <a:rPr lang="en-US" dirty="0"/>
              <a:t>Even more filters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3E94D7-FE92-45C1-BBC1-57D80FED9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63879"/>
              </p:ext>
            </p:extLst>
          </p:nvPr>
        </p:nvGraphicFramePr>
        <p:xfrm>
          <a:off x="5894914" y="1027906"/>
          <a:ext cx="5486400" cy="5172489"/>
        </p:xfrm>
        <a:graphic>
          <a:graphicData uri="http://schemas.openxmlformats.org/drawingml/2006/table">
            <a:tbl>
              <a:tblPr firstRow="1" firstCol="1" band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15847238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5784741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64084044"/>
                    </a:ext>
                  </a:extLst>
                </a:gridCol>
              </a:tblGrid>
              <a:tr h="463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60530"/>
                  </a:ext>
                </a:extLst>
              </a:tr>
              <a:tr h="555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Conv2D(16)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MaxPool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Conv2D(64)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MaxPool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00395"/>
                  </a:ext>
                </a:extLst>
              </a:tr>
              <a:tr h="732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Conv2D(6)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MaxPool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Conv2D(48)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MaxPool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Conv2D(128)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Conv2D(128)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MaxPool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37823"/>
                  </a:ext>
                </a:extLst>
              </a:tr>
              <a:tr h="945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Conv2D(12)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MaxPool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Conv2D(16)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MaxPool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Conv2D(64)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Conv2D(64)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Conv2D(64)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MaxPool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668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9148C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Dense(2352)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9148C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Dense(576)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9148C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Dense(4,096)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7739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9148C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Dense(64)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9148C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Dense(64)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9148C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Dense(64)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618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9148C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Dense(1)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9148C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Dense(1)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9148C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Dense(1)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06166"/>
                  </a:ext>
                </a:extLst>
              </a:tr>
              <a:tr h="440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5,685,806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383,746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2,996,545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47918"/>
                  </a:ext>
                </a:extLst>
              </a:tr>
              <a:tr h="937140"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Small number of layers and filters</a:t>
                      </a:r>
                    </a:p>
                    <a:p>
                      <a:pPr marL="171450" marR="0" indent="-1714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Large neural network input layer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 convolution and pooling layer</a:t>
                      </a:r>
                    </a:p>
                    <a:p>
                      <a:pPr marL="171450" marR="0" indent="-1714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More filters</a:t>
                      </a:r>
                    </a:p>
                    <a:p>
                      <a:pPr marL="171450" marR="0" indent="-1714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Decreased neural network input layer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Increased number of filters</a:t>
                      </a:r>
                    </a:p>
                    <a:p>
                      <a:pPr marL="171450" marR="0" indent="-1714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Stacked filter layers</a:t>
                      </a:r>
                    </a:p>
                    <a:p>
                      <a:pPr marL="171450" marR="0" indent="-1714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Increased neural network input layer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7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853B42-20BB-482B-B122-242CD190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6" y="676889"/>
            <a:ext cx="5570302" cy="5346540"/>
          </a:xfrm>
        </p:spPr>
        <p:txBody>
          <a:bodyPr>
            <a:normAutofit/>
          </a:bodyPr>
          <a:lstStyle/>
          <a:p>
            <a:r>
              <a:rPr lang="en-US" dirty="0"/>
              <a:t>Convolutions</a:t>
            </a:r>
          </a:p>
          <a:p>
            <a:pPr lvl="1"/>
            <a:r>
              <a:rPr lang="en-US" dirty="0"/>
              <a:t>Transforms each pixel based on neighboring pixels</a:t>
            </a:r>
          </a:p>
          <a:p>
            <a:pPr lvl="1"/>
            <a:r>
              <a:rPr lang="en-US" dirty="0"/>
              <a:t>Filter values are updated and learned during training</a:t>
            </a:r>
          </a:p>
        </p:txBody>
      </p:sp>
      <p:pic>
        <p:nvPicPr>
          <p:cNvPr id="1030" name="Picture 6" descr="Image result for max pooling">
            <a:extLst>
              <a:ext uri="{FF2B5EF4-FFF2-40B4-BE49-F238E27FC236}">
                <a16:creationId xmlns:a16="http://schemas.microsoft.com/office/drawing/2014/main" id="{A8949274-9610-4595-9E68-6A1929405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" t="14606" r="4104" b="5152"/>
          <a:stretch/>
        </p:blipFill>
        <p:spPr bwMode="auto">
          <a:xfrm>
            <a:off x="6852461" y="3762574"/>
            <a:ext cx="375003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B6FB60-C444-4F86-B58A-BB37E125E2DF}"/>
              </a:ext>
            </a:extLst>
          </p:cNvPr>
          <p:cNvSpPr/>
          <p:nvPr/>
        </p:nvSpPr>
        <p:spPr>
          <a:xfrm>
            <a:off x="8196824" y="5927196"/>
            <a:ext cx="1510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https://en.wikipedia.org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42967A-0611-4FBB-829C-9994CED796AC}"/>
              </a:ext>
            </a:extLst>
          </p:cNvPr>
          <p:cNvSpPr txBox="1">
            <a:spLocks/>
          </p:cNvSpPr>
          <p:nvPr/>
        </p:nvSpPr>
        <p:spPr>
          <a:xfrm>
            <a:off x="6408502" y="676889"/>
            <a:ext cx="4637954" cy="361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Pooling</a:t>
            </a:r>
          </a:p>
          <a:p>
            <a:pPr lvl="1"/>
            <a:r>
              <a:rPr lang="en-US" dirty="0"/>
              <a:t>Reduces image size</a:t>
            </a:r>
          </a:p>
          <a:p>
            <a:pPr lvl="1"/>
            <a:r>
              <a:rPr lang="en-US" dirty="0"/>
              <a:t>Assigns a single value to a patch of pixels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64238D-6081-46C9-AF3A-3907887FCB56}"/>
              </a:ext>
            </a:extLst>
          </p:cNvPr>
          <p:cNvCxnSpPr/>
          <p:nvPr/>
        </p:nvCxnSpPr>
        <p:spPr>
          <a:xfrm>
            <a:off x="6248400" y="328612"/>
            <a:ext cx="0" cy="62179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AC4D5CB-0408-4332-B318-E9D8487D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81" y="3496686"/>
            <a:ext cx="5543449" cy="26844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CBC0FC-51CD-4383-BEC0-10477B8CF937}"/>
              </a:ext>
            </a:extLst>
          </p:cNvPr>
          <p:cNvSpPr/>
          <p:nvPr/>
        </p:nvSpPr>
        <p:spPr>
          <a:xfrm>
            <a:off x="2303844" y="6158578"/>
            <a:ext cx="1510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https://en.wikipedia.org</a:t>
            </a:r>
          </a:p>
        </p:txBody>
      </p:sp>
    </p:spTree>
    <p:extLst>
      <p:ext uri="{BB962C8B-B14F-4D97-AF65-F5344CB8AC3E}">
        <p14:creationId xmlns:p14="http://schemas.microsoft.com/office/powerpoint/2010/main" val="256398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1586</Words>
  <Application>Microsoft Office PowerPoint</Application>
  <PresentationFormat>Widescreen</PresentationFormat>
  <Paragraphs>415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 Comparison of Convolutional Neural Networks for Automated Malaria Detection in Cell Images</vt:lpstr>
      <vt:lpstr>A Machine Learning Approach</vt:lpstr>
      <vt:lpstr>What are we trying to do?</vt:lpstr>
      <vt:lpstr>The Data: Malaria Cell Stain Images</vt:lpstr>
      <vt:lpstr>The Model: Convolutional Neural Network</vt:lpstr>
      <vt:lpstr>The Process: Building an Image Classifier</vt:lpstr>
      <vt:lpstr>Data Preprocessing</vt:lpstr>
      <vt:lpstr>Model Architectures</vt:lpstr>
      <vt:lpstr>PowerPoint Presentation</vt:lpstr>
      <vt:lpstr>Filters &amp; Feature Extraction</vt:lpstr>
      <vt:lpstr>Classifier Network</vt:lpstr>
      <vt:lpstr>Regressor Network</vt:lpstr>
      <vt:lpstr>Learning Parameters</vt:lpstr>
      <vt:lpstr>Average Model Results</vt:lpstr>
      <vt:lpstr>What it ‘sees’…</vt:lpstr>
      <vt:lpstr>What it ‘sees’…</vt:lpstr>
      <vt:lpstr>Drawbacks of CNNs…</vt:lpstr>
      <vt:lpstr>Early Conclusions</vt:lpstr>
      <vt:lpstr>Future Work</vt:lpstr>
      <vt:lpstr>Development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</dc:creator>
  <cp:lastModifiedBy>Chris S</cp:lastModifiedBy>
  <cp:revision>1096</cp:revision>
  <dcterms:created xsi:type="dcterms:W3CDTF">2019-02-27T04:30:23Z</dcterms:created>
  <dcterms:modified xsi:type="dcterms:W3CDTF">2019-03-18T01:13:47Z</dcterms:modified>
</cp:coreProperties>
</file>