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2022. 04. 27.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Clique_probl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DEF-3FC4-48EC-A28B-96A5FD34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S3: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DCA7-8DF2-44D6-BF44-C837E96C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Sam, Ben, Chris, Gavin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Max Clique?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decision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Given an undirected, unweighted graph G, and an integer k, is there a clique of size k within G?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optimization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What is the maximum clique within a given undirected and unweighted graph G?</a:t>
            </a:r>
            <a:endParaRPr lang="hu-H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A53C93-BDC0-4C0D-960E-7DE306E342E4}"/>
              </a:ext>
            </a:extLst>
          </p:cNvPr>
          <p:cNvGrpSpPr/>
          <p:nvPr/>
        </p:nvGrpSpPr>
        <p:grpSpPr>
          <a:xfrm>
            <a:off x="7798781" y="1071162"/>
            <a:ext cx="3886200" cy="5331125"/>
            <a:chOff x="7838346" y="952465"/>
            <a:chExt cx="3886200" cy="53311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1F63F8-451A-4F6C-96F3-7CFB2BD81AAD}"/>
                </a:ext>
              </a:extLst>
            </p:cNvPr>
            <p:cNvSpPr/>
            <p:nvPr/>
          </p:nvSpPr>
          <p:spPr>
            <a:xfrm>
              <a:off x="9287611" y="14987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1A0206-6D5D-4DE8-83B0-4E17BD83C03D}"/>
                </a:ext>
              </a:extLst>
            </p:cNvPr>
            <p:cNvSpPr/>
            <p:nvPr/>
          </p:nvSpPr>
          <p:spPr>
            <a:xfrm>
              <a:off x="10311916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965DA8-05EE-476F-A99A-497AB407FE3E}"/>
                </a:ext>
              </a:extLst>
            </p:cNvPr>
            <p:cNvSpPr/>
            <p:nvPr/>
          </p:nvSpPr>
          <p:spPr>
            <a:xfrm>
              <a:off x="8301408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3548DC-B53C-472A-828A-DD2C20CE3305}"/>
                </a:ext>
              </a:extLst>
            </p:cNvPr>
            <p:cNvSpPr/>
            <p:nvPr/>
          </p:nvSpPr>
          <p:spPr>
            <a:xfrm>
              <a:off x="8301408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4D5D4-85C9-40F7-8FD8-9B583773C367}"/>
                </a:ext>
              </a:extLst>
            </p:cNvPr>
            <p:cNvSpPr/>
            <p:nvPr/>
          </p:nvSpPr>
          <p:spPr>
            <a:xfrm>
              <a:off x="10314847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599AE2-E88C-457E-88BD-14989C818AD4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9081897" y="2279269"/>
              <a:ext cx="339625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3B5DB6-FBFD-49A9-B5E4-B09D345F2550}"/>
                </a:ext>
              </a:extLst>
            </p:cNvPr>
            <p:cNvCxnSpPr>
              <a:stCxn id="6" idx="1"/>
              <a:endCxn id="5" idx="5"/>
            </p:cNvCxnSpPr>
            <p:nvPr/>
          </p:nvCxnSpPr>
          <p:spPr>
            <a:xfrm flipH="1" flipV="1">
              <a:off x="10068100" y="2279269"/>
              <a:ext cx="377727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06C8C-EE0C-40C8-AC30-526DD1F1E4F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9215808" y="5113028"/>
              <a:ext cx="10990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9D1B53-D40E-4C8F-AFB1-A0A9CC56D081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flipH="1" flipV="1">
              <a:off x="10769116" y="3777513"/>
              <a:ext cx="2931" cy="878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35AB6A-F844-4E37-BF1D-7CE2B7890115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9215808" y="3320313"/>
              <a:ext cx="1096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247441-B80E-4158-8B95-701271EBA363}"/>
                </a:ext>
              </a:extLst>
            </p:cNvPr>
            <p:cNvSpPr/>
            <p:nvPr/>
          </p:nvSpPr>
          <p:spPr>
            <a:xfrm>
              <a:off x="7838346" y="1384633"/>
              <a:ext cx="3886200" cy="2825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A9D251-89D2-4342-ABBB-095B2C874EA8}"/>
                </a:ext>
              </a:extLst>
            </p:cNvPr>
            <p:cNvSpPr txBox="1"/>
            <p:nvPr/>
          </p:nvSpPr>
          <p:spPr>
            <a:xfrm>
              <a:off x="8850193" y="952465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B2CBC8-962A-44CD-9FD7-9E1B9ADC2FE4}"/>
                </a:ext>
              </a:extLst>
            </p:cNvPr>
            <p:cNvSpPr/>
            <p:nvPr/>
          </p:nvSpPr>
          <p:spPr>
            <a:xfrm>
              <a:off x="7921873" y="4426923"/>
              <a:ext cx="3666393" cy="13979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57DF65-9533-42DB-A5F3-7C7D3E517841}"/>
                </a:ext>
              </a:extLst>
            </p:cNvPr>
            <p:cNvSpPr txBox="1"/>
            <p:nvPr/>
          </p:nvSpPr>
          <p:spPr>
            <a:xfrm>
              <a:off x="8886828" y="5914258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2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5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Input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input is formatted in the same way as lab 9: acyclic detection: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first line is an integer n representing the number of vertices in the graph.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next n lines begin with an integer representing the source vertex, followed by up to n – 1 integers (which range from 0 to n) representing destination nodes for the graph’s edges.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F40761-52AE-4954-B562-2630B3AC4F7A}"/>
              </a:ext>
            </a:extLst>
          </p:cNvPr>
          <p:cNvGrpSpPr/>
          <p:nvPr/>
        </p:nvGrpSpPr>
        <p:grpSpPr>
          <a:xfrm>
            <a:off x="8598875" y="1206308"/>
            <a:ext cx="2343152" cy="5259037"/>
            <a:chOff x="7829548" y="1009529"/>
            <a:chExt cx="2343152" cy="5259037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99ECFF-FED0-4740-BEEB-D3EE8FE57598}"/>
                </a:ext>
              </a:extLst>
            </p:cNvPr>
            <p:cNvSpPr txBox="1">
              <a:spLocks/>
            </p:cNvSpPr>
            <p:nvPr/>
          </p:nvSpPr>
          <p:spPr>
            <a:xfrm>
              <a:off x="7829548" y="100952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0 3 4 6 7 8 1 6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1 5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2 3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3 0 4 6 7 8 8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4 0 3 6 7 8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5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6 0 3 4 7 8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7 0 3 4 6 8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8 0 3 4 6 7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9 </a:t>
              </a:r>
              <a:endParaRPr lang="hu-HU" sz="2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A5A6C-9B86-486B-86D7-0F4643749A09}"/>
                </a:ext>
              </a:extLst>
            </p:cNvPr>
            <p:cNvSpPr txBox="1"/>
            <p:nvPr/>
          </p:nvSpPr>
          <p:spPr>
            <a:xfrm>
              <a:off x="7829548" y="5345236"/>
              <a:ext cx="2343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Sample input containing a clique of size 6.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3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 reduce Independent Set to the clique decision problem given a graph G = (V, E), the first step is to construct a complementary graph G’ such that: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V’ = V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E’ = all edges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present in G.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If there is a clique of size k within G, it means that all vertices in the clique are connected to each other. Since E’ contains all edges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G, the vertices of the clique form an independent set in G’ of size k.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0B2EB6-4BEF-4850-8505-9DEB0098C408}"/>
              </a:ext>
            </a:extLst>
          </p:cNvPr>
          <p:cNvSpPr txBox="1">
            <a:spLocks/>
          </p:cNvSpPr>
          <p:nvPr/>
        </p:nvSpPr>
        <p:spPr>
          <a:xfrm>
            <a:off x="7379676" y="1592689"/>
            <a:ext cx="4481146" cy="448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Since G’ can be constructed in polynomial time…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Independent Set ≤</a:t>
            </a:r>
            <a:r>
              <a:rPr lang="en-US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Max Clique</a:t>
            </a:r>
          </a:p>
        </p:txBody>
      </p:sp>
    </p:spTree>
    <p:extLst>
      <p:ext uri="{BB962C8B-B14F-4D97-AF65-F5344CB8AC3E}">
        <p14:creationId xmlns:p14="http://schemas.microsoft.com/office/powerpoint/2010/main" val="22588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4457CAC1-F202-46CC-8899-D651232B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6" y="1499836"/>
            <a:ext cx="85229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FC6F31-CA8F-4C14-B22C-855486E20529}"/>
              </a:ext>
            </a:extLst>
          </p:cNvPr>
          <p:cNvGrpSpPr/>
          <p:nvPr/>
        </p:nvGrpSpPr>
        <p:grpSpPr>
          <a:xfrm>
            <a:off x="7090261" y="2758444"/>
            <a:ext cx="3072351" cy="2844812"/>
            <a:chOff x="901217" y="1483566"/>
            <a:chExt cx="3072351" cy="28448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4B44CD-C6DF-4875-828B-7B0C9E8DB053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32BC66-3FDD-4D80-A609-54411250E4A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72FF20-CC8E-48DA-AA04-E3DF5AA23B63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270C8FA-CF44-4A4A-BADE-6F5321F7A1F3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D8EF98-E1F6-4B38-A8C0-495FB398E1C9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6C8E1D-2E88-4500-9741-1E3D16312CD4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60E8CC-5436-4422-B186-349911A589B6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558A8A-8E8F-4443-A523-1806262B6238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C09586-CC42-48C5-B981-58BE6CAD448C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03141C3-0118-4F6B-AF07-FA85B79E6370}"/>
              </a:ext>
            </a:extLst>
          </p:cNvPr>
          <p:cNvSpPr txBox="1"/>
          <p:nvPr/>
        </p:nvSpPr>
        <p:spPr>
          <a:xfrm>
            <a:off x="7731818" y="5833882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3CCCFC-6290-4C60-ADF6-C0D9740AAB3C}"/>
              </a:ext>
            </a:extLst>
          </p:cNvPr>
          <p:cNvGrpSpPr/>
          <p:nvPr/>
        </p:nvGrpSpPr>
        <p:grpSpPr>
          <a:xfrm>
            <a:off x="1737042" y="1441991"/>
            <a:ext cx="3072351" cy="4703379"/>
            <a:chOff x="7157216" y="1499836"/>
            <a:chExt cx="3072351" cy="47033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7BBBF0-B4CD-42AE-AA9C-E539EE3D6694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ECC40-BC9B-44D0-8D28-7703975AF75C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E639B1B-FD63-4FAA-999B-76EA1C74EB86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15CD48-1046-4A9C-B556-1373D9CDF6B5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D0A987D-991A-4253-A62A-9C736E3C3882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D548C4F-C0D6-41ED-8E6C-0842DA7564B6}"/>
                </a:ext>
              </a:extLst>
            </p:cNvPr>
            <p:cNvSpPr txBox="1">
              <a:spLocks/>
            </p:cNvSpPr>
            <p:nvPr/>
          </p:nvSpPr>
          <p:spPr>
            <a:xfrm>
              <a:off x="8267242" y="1499836"/>
              <a:ext cx="85229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DE3B12-E622-410B-AA8E-BDB6D352AACA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E40938-A72F-4B06-8004-D06EDF753498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2517531" y="3481089"/>
            <a:ext cx="1511373" cy="1278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E94EE9-B646-48B7-A0E2-2BACA374A6D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2651442" y="5083315"/>
            <a:ext cx="1243551" cy="4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01537E7E-5393-48CC-93CE-167DE0E00E97}"/>
              </a:ext>
            </a:extLst>
          </p:cNvPr>
          <p:cNvSpPr txBox="1">
            <a:spLocks/>
          </p:cNvSpPr>
          <p:nvPr/>
        </p:nvSpPr>
        <p:spPr>
          <a:xfrm>
            <a:off x="829408" y="365125"/>
            <a:ext cx="11256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F8EE60-0174-4F8A-88DB-7205946ACD15}"/>
              </a:ext>
            </a:extLst>
          </p:cNvPr>
          <p:cNvSpPr txBox="1"/>
          <p:nvPr/>
        </p:nvSpPr>
        <p:spPr>
          <a:xfrm>
            <a:off x="5723793" y="3793681"/>
            <a:ext cx="901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≤</a:t>
            </a:r>
            <a:r>
              <a:rPr lang="en-US" sz="4400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15337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70CF-BF3D-45C2-841E-505E7672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59FE4712-79E6-4708-99C3-B512D190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14538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01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349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Semibold</vt:lpstr>
      <vt:lpstr>Office Theme</vt:lpstr>
      <vt:lpstr>S3: Max Clique</vt:lpstr>
      <vt:lpstr>What is Max Clique?</vt:lpstr>
      <vt:lpstr>Sample Input</vt:lpstr>
      <vt:lpstr>Reduction – Independent Set to Max Clique</vt:lpstr>
      <vt:lpstr>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Sam Schafft</cp:lastModifiedBy>
  <cp:revision>9</cp:revision>
  <dcterms:created xsi:type="dcterms:W3CDTF">2022-04-25T17:47:45Z</dcterms:created>
  <dcterms:modified xsi:type="dcterms:W3CDTF">2022-04-27T19:42:53Z</dcterms:modified>
</cp:coreProperties>
</file>