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0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B73BF-EDA9-41A5-AE98-B12AEB6C2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36568-B375-4C70-9ECC-37DA354AB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787CD-42A5-4095-BD1A-D1831A6F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069AF-B853-4E12-94EF-22F44F1A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9C024-3861-4536-9C4A-FA243FB4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314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D5FB-A87E-4D8B-B9FC-CA97C043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6F6FE-7161-47C0-87A4-53B248954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525EF-787D-45F6-A425-CB576698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DCAE2-994A-473F-A892-F1FD21DB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E1D2-940D-4E3F-97BA-2CA43931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410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226FBE-29D7-4020-BF22-BA1A81745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25A8E-FF37-490F-9C04-F6920687A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E3991-9C62-41EB-AA52-82FA39EA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50E0A-0F40-415E-A00A-9AD1AB54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31CDD-F178-4069-AC51-3AF55298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672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6D52-E7EC-4E70-B9FC-3B2F85EA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32CB7-9C00-4CD6-ADA6-63845F076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47385-E9B5-476A-902D-30F89D22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0F75D-571B-4F97-947F-B08BE5A4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CBEDE-3E6D-4AEA-8B5D-F1DA89CB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421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40C8-A041-4A28-8949-2D5E37E7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E08D8-E2E2-41F4-8752-A3C07E4D0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E9773-B427-4922-B2F5-F9302832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B0525-4AC0-4DF6-BF65-1BE3E41E6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8894E-5A33-45A5-A572-777A2AC6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497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5E99-9A5F-48E7-947A-84324777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B0D15-EA9A-4374-ABFC-6CE78F67F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7DD0A-AAC1-43F3-8E73-0805F18DA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D2B81-D8B0-4CB5-B0C5-4866EED6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19427-F414-40A5-A81D-FB1A461B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7CEC3-70AA-48CF-A77F-BBAEC1BC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296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F995-0BD9-4718-A3DB-FFE981598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61BCA-769E-4870-AC9F-582E579B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71F80-D4F2-4B6D-8CCE-C76F727BF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C2EC87-AFE5-4954-A002-56F8874CF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EF33D7-C704-4D36-9504-81FFD5826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B86443-8D38-4A34-BD1C-1C566BD3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9B55D-E9BA-44C7-A214-986AA9D8A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834DC-9C07-439D-9AD3-E3A02005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051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337B-8E12-48AA-A5C2-019E8AE7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B7BB3-9A6D-4A5E-8DFF-EBD00347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68536-992D-41F9-88CF-91B3E94C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C2CCA-8739-4284-87DC-DA6A814A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545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3787F6-30D6-480B-8698-571011D0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909E5-DCFD-4D3F-8B50-000CE1A88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62793-82E1-4BE0-A980-16840D26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617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04F3-B10F-4741-8B1B-D3CD6AB7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87B3D-B3F6-4AD1-B86F-086957F87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77781-C2A4-4FA2-9876-78D525977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E90E0-B89D-458A-AB16-A815368BE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78EF5-F823-4373-B086-28A6B801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30CC5-6259-41B0-8BF4-75D073A0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109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0A35-69A1-4737-B27A-D04FB6C40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3068EA-5670-4DB6-950F-C0364B8E7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BE51C-4843-4645-A5F2-8B73E8860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CEC90-B7E2-49EE-ABAE-8B5B7670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4089E-7A49-48F0-9657-8715BC98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6B240-3FE2-4CC4-9507-1255B12F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836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255D8-322A-47EC-A153-02EA4F7A4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76E70-D5A0-43BF-9CB7-D0DF1C36B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010A9-3B39-4FD3-A3F4-FD120BA6D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36A6-AF8C-4D74-B4ED-EE1D5753B021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49EF6-08F3-48FF-8372-60C4ABEF0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1E891-F4D8-4854-9DB0-DA80D0055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174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Clique_proble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0DEF-3FC4-48EC-A28B-96A5FD34C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S3: Max Clique</a:t>
            </a:r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0DCA7-8DF2-44D6-BF44-C837E96CB9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Sam, Ben, Chris, Gavin</a:t>
            </a:r>
            <a:endParaRPr lang="hu-H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26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6CC432-DEDD-478C-8289-64F4545C5DDF}"/>
              </a:ext>
            </a:extLst>
          </p:cNvPr>
          <p:cNvSpPr/>
          <p:nvPr/>
        </p:nvSpPr>
        <p:spPr>
          <a:xfrm>
            <a:off x="628650" y="1494692"/>
            <a:ext cx="6541476" cy="46822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08B4B-FACF-42E2-8E36-496ABB6F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31926" cy="1325563"/>
          </a:xfrm>
        </p:spPr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What is Max Clique?</a:t>
            </a:r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EB100-A0AE-4D03-8FF5-296623074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33192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decision problem: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Given an undirected, unweighted graph G, and an integer k, is there a clique of size k within G?</a:t>
            </a:r>
          </a:p>
          <a:p>
            <a:pPr marL="0" indent="0"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optimization problem: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What is the maximum clique within a given undirected and unweighted graph G?</a:t>
            </a:r>
            <a:endParaRPr lang="hu-H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DA53C93-BDC0-4C0D-960E-7DE306E342E4}"/>
              </a:ext>
            </a:extLst>
          </p:cNvPr>
          <p:cNvGrpSpPr/>
          <p:nvPr/>
        </p:nvGrpSpPr>
        <p:grpSpPr>
          <a:xfrm>
            <a:off x="7798781" y="1071162"/>
            <a:ext cx="3886200" cy="5331125"/>
            <a:chOff x="7838346" y="952465"/>
            <a:chExt cx="3886200" cy="533112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81F63F8-451A-4F6C-96F3-7CFB2BD81AAD}"/>
                </a:ext>
              </a:extLst>
            </p:cNvPr>
            <p:cNvSpPr/>
            <p:nvPr/>
          </p:nvSpPr>
          <p:spPr>
            <a:xfrm>
              <a:off x="9287611" y="149878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8409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</a:t>
              </a:r>
              <a:endParaRPr lang="hu-HU" sz="4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91A0206-6D5D-4DE8-83B0-4E17BD83C03D}"/>
                </a:ext>
              </a:extLst>
            </p:cNvPr>
            <p:cNvSpPr/>
            <p:nvPr/>
          </p:nvSpPr>
          <p:spPr>
            <a:xfrm>
              <a:off x="10311916" y="2863113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8409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</a:t>
              </a:r>
              <a:endParaRPr lang="hu-HU" sz="4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965DA8-05EE-476F-A99A-497AB407FE3E}"/>
                </a:ext>
              </a:extLst>
            </p:cNvPr>
            <p:cNvSpPr/>
            <p:nvPr/>
          </p:nvSpPr>
          <p:spPr>
            <a:xfrm>
              <a:off x="8301408" y="2863113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8409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</a:t>
              </a:r>
              <a:endParaRPr lang="hu-HU" sz="4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93548DC-B53C-472A-828A-DD2C20CE3305}"/>
                </a:ext>
              </a:extLst>
            </p:cNvPr>
            <p:cNvSpPr/>
            <p:nvPr/>
          </p:nvSpPr>
          <p:spPr>
            <a:xfrm>
              <a:off x="8301408" y="4655828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8409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E</a:t>
              </a:r>
              <a:endParaRPr lang="hu-HU" sz="4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0F4D5D4-85C9-40F7-8FD8-9B583773C367}"/>
                </a:ext>
              </a:extLst>
            </p:cNvPr>
            <p:cNvSpPr/>
            <p:nvPr/>
          </p:nvSpPr>
          <p:spPr>
            <a:xfrm>
              <a:off x="10314847" y="4655828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8409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</a:t>
              </a:r>
              <a:endParaRPr lang="hu-HU" sz="4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599AE2-E88C-457E-88BD-14989C818AD4}"/>
                </a:ext>
              </a:extLst>
            </p:cNvPr>
            <p:cNvCxnSpPr>
              <a:stCxn id="7" idx="7"/>
              <a:endCxn id="5" idx="3"/>
            </p:cNvCxnSpPr>
            <p:nvPr/>
          </p:nvCxnSpPr>
          <p:spPr>
            <a:xfrm flipV="1">
              <a:off x="9081897" y="2279269"/>
              <a:ext cx="339625" cy="7177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3B5DB6-FBFD-49A9-B5E4-B09D345F2550}"/>
                </a:ext>
              </a:extLst>
            </p:cNvPr>
            <p:cNvCxnSpPr>
              <a:stCxn id="6" idx="1"/>
              <a:endCxn id="5" idx="5"/>
            </p:cNvCxnSpPr>
            <p:nvPr/>
          </p:nvCxnSpPr>
          <p:spPr>
            <a:xfrm flipH="1" flipV="1">
              <a:off x="10068100" y="2279269"/>
              <a:ext cx="377727" cy="7177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406C8C-EE0C-40C8-AC30-526DD1F1E4F1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9215808" y="5113028"/>
              <a:ext cx="109903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9D1B53-D40E-4C8F-AFB1-A0A9CC56D081}"/>
                </a:ext>
              </a:extLst>
            </p:cNvPr>
            <p:cNvCxnSpPr>
              <a:stCxn id="9" idx="0"/>
              <a:endCxn id="6" idx="4"/>
            </p:cNvCxnSpPr>
            <p:nvPr/>
          </p:nvCxnSpPr>
          <p:spPr>
            <a:xfrm flipH="1" flipV="1">
              <a:off x="10769116" y="3777513"/>
              <a:ext cx="2931" cy="8783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635AB6A-F844-4E37-BF1D-7CE2B7890115}"/>
                </a:ext>
              </a:extLst>
            </p:cNvPr>
            <p:cNvCxnSpPr>
              <a:stCxn id="7" idx="6"/>
              <a:endCxn id="6" idx="2"/>
            </p:cNvCxnSpPr>
            <p:nvPr/>
          </p:nvCxnSpPr>
          <p:spPr>
            <a:xfrm>
              <a:off x="9215808" y="3320313"/>
              <a:ext cx="109610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B247441-B80E-4158-8B95-701271EBA363}"/>
                </a:ext>
              </a:extLst>
            </p:cNvPr>
            <p:cNvSpPr/>
            <p:nvPr/>
          </p:nvSpPr>
          <p:spPr>
            <a:xfrm>
              <a:off x="7838346" y="1384633"/>
              <a:ext cx="3886200" cy="28250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5A9D251-89D2-4342-ABBB-095B2C874EA8}"/>
                </a:ext>
              </a:extLst>
            </p:cNvPr>
            <p:cNvSpPr txBox="1"/>
            <p:nvPr/>
          </p:nvSpPr>
          <p:spPr>
            <a:xfrm>
              <a:off x="8850193" y="952465"/>
              <a:ext cx="1789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Clique of size 3</a:t>
              </a:r>
              <a:endParaRPr lang="hu-H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DB2CBC8-962A-44CD-9FD7-9E1B9ADC2FE4}"/>
                </a:ext>
              </a:extLst>
            </p:cNvPr>
            <p:cNvSpPr/>
            <p:nvPr/>
          </p:nvSpPr>
          <p:spPr>
            <a:xfrm>
              <a:off x="7921873" y="4426923"/>
              <a:ext cx="3666393" cy="13979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C57DF65-9533-42DB-A5F3-7C7D3E517841}"/>
                </a:ext>
              </a:extLst>
            </p:cNvPr>
            <p:cNvSpPr txBox="1"/>
            <p:nvPr/>
          </p:nvSpPr>
          <p:spPr>
            <a:xfrm>
              <a:off x="8886828" y="5914258"/>
              <a:ext cx="1789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Clique of size 2</a:t>
              </a:r>
              <a:endParaRPr lang="hu-H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656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6CC432-DEDD-478C-8289-64F4545C5DDF}"/>
              </a:ext>
            </a:extLst>
          </p:cNvPr>
          <p:cNvSpPr/>
          <p:nvPr/>
        </p:nvSpPr>
        <p:spPr>
          <a:xfrm>
            <a:off x="628650" y="1494692"/>
            <a:ext cx="6541476" cy="46822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08B4B-FACF-42E2-8E36-496ABB6F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31926" cy="1325563"/>
          </a:xfrm>
        </p:spPr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Sample Input</a:t>
            </a:r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EB100-A0AE-4D03-8FF5-296623074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33192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input is formatted in the same way as lab 9: acyclic detection: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The first line is an integer n representing the number of vertices in the </a:t>
            </a:r>
            <a:r>
              <a:rPr lang="en-US" sz="2200">
                <a:latin typeface="Segoe UI" panose="020B0502040204020203" pitchFamily="34" charset="0"/>
                <a:cs typeface="Segoe UI" panose="020B0502040204020203" pitchFamily="34" charset="0"/>
              </a:rPr>
              <a:t>graph.</a:t>
            </a:r>
          </a:p>
          <a:p>
            <a:pPr marL="0" indent="0"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The next n lines begin with an integer representing the source vertex, followed by up to n – 1 integers (which range from 0 to n) representing destination nodes for the graph’s edges.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5F40761-52AE-4954-B562-2630B3AC4F7A}"/>
              </a:ext>
            </a:extLst>
          </p:cNvPr>
          <p:cNvGrpSpPr/>
          <p:nvPr/>
        </p:nvGrpSpPr>
        <p:grpSpPr>
          <a:xfrm>
            <a:off x="8598875" y="1206308"/>
            <a:ext cx="2343152" cy="5259037"/>
            <a:chOff x="7829548" y="1009529"/>
            <a:chExt cx="2343152" cy="5259037"/>
          </a:xfrm>
        </p:grpSpPr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AD99ECFF-FED0-4740-BEEB-D3EE8FE57598}"/>
                </a:ext>
              </a:extLst>
            </p:cNvPr>
            <p:cNvSpPr txBox="1">
              <a:spLocks/>
            </p:cNvSpPr>
            <p:nvPr/>
          </p:nvSpPr>
          <p:spPr>
            <a:xfrm>
              <a:off x="7829548" y="1009529"/>
              <a:ext cx="2343152" cy="43513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10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0 3 4 6 7 8 1 6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1 5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2 3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3 0 4 6 7 8 8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4 0 3 6 7 8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5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6 0 3 4 7 8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7 0 3 4 6 8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8 0 3 4 6 7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9 </a:t>
              </a:r>
              <a:endParaRPr lang="hu-HU" sz="2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AA5A6C-9B86-486B-86D7-0F4643749A09}"/>
                </a:ext>
              </a:extLst>
            </p:cNvPr>
            <p:cNvSpPr txBox="1"/>
            <p:nvPr/>
          </p:nvSpPr>
          <p:spPr>
            <a:xfrm>
              <a:off x="7829548" y="5345236"/>
              <a:ext cx="23431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Sample input containing a clique of size 6.</a:t>
              </a:r>
              <a:endParaRPr lang="hu-H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634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6CC432-DEDD-478C-8289-64F4545C5DDF}"/>
              </a:ext>
            </a:extLst>
          </p:cNvPr>
          <p:cNvSpPr/>
          <p:nvPr/>
        </p:nvSpPr>
        <p:spPr>
          <a:xfrm>
            <a:off x="628650" y="1494692"/>
            <a:ext cx="6541476" cy="46822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08B4B-FACF-42E2-8E36-496ABB6F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408" y="365125"/>
            <a:ext cx="1125639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Reduction – Independent Set to Max Clique</a:t>
            </a:r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EB100-A0AE-4D03-8FF5-296623074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331926" cy="4486275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To reduce Independent Set to the clique decision problem given a graph G = (V, E), the first step is to construct a complementary graph G’ such that:</a:t>
            </a:r>
          </a:p>
          <a:p>
            <a:pPr marL="0" indent="0"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V’ = V 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E’ = all edges 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not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present in G.</a:t>
            </a:r>
          </a:p>
          <a:p>
            <a:pPr marL="0" indent="0"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If there is a clique of size k within G, it means that all vertices in the clique are connected to each other. Since E’ contains all edges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not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in G, the vertices of the clique form an independent set in G’ of size k.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E0B2EB6-4BEF-4850-8505-9DEB0098C408}"/>
              </a:ext>
            </a:extLst>
          </p:cNvPr>
          <p:cNvSpPr txBox="1">
            <a:spLocks/>
          </p:cNvSpPr>
          <p:nvPr/>
        </p:nvSpPr>
        <p:spPr>
          <a:xfrm>
            <a:off x="7379676" y="1592689"/>
            <a:ext cx="4481146" cy="448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Since G’ can be constructed in polynomial time…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Independent Set ≤</a:t>
            </a:r>
            <a:r>
              <a:rPr lang="en-US" baseline="-25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Max Clique</a:t>
            </a:r>
          </a:p>
        </p:txBody>
      </p:sp>
    </p:spTree>
    <p:extLst>
      <p:ext uri="{BB962C8B-B14F-4D97-AF65-F5344CB8AC3E}">
        <p14:creationId xmlns:p14="http://schemas.microsoft.com/office/powerpoint/2010/main" val="225889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4457CAC1-F202-46CC-8899-D651232B4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86" y="1499836"/>
            <a:ext cx="852298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</a:t>
            </a:r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8FC6F31-CA8F-4C14-B22C-855486E20529}"/>
              </a:ext>
            </a:extLst>
          </p:cNvPr>
          <p:cNvGrpSpPr/>
          <p:nvPr/>
        </p:nvGrpSpPr>
        <p:grpSpPr>
          <a:xfrm>
            <a:off x="7090261" y="2758444"/>
            <a:ext cx="3072351" cy="2844812"/>
            <a:chOff x="901217" y="1483566"/>
            <a:chExt cx="3072351" cy="284481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B4B44CD-C6DF-4875-828B-7B0C9E8DB053}"/>
                </a:ext>
              </a:extLst>
            </p:cNvPr>
            <p:cNvGrpSpPr/>
            <p:nvPr/>
          </p:nvGrpSpPr>
          <p:grpSpPr>
            <a:xfrm>
              <a:off x="901217" y="1483566"/>
              <a:ext cx="3072351" cy="2844812"/>
              <a:chOff x="901217" y="1483566"/>
              <a:chExt cx="3072351" cy="2844812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332BC66-3FDD-4D80-A609-54411250E4A7}"/>
                  </a:ext>
                </a:extLst>
              </p:cNvPr>
              <p:cNvSpPr/>
              <p:nvPr/>
            </p:nvSpPr>
            <p:spPr>
              <a:xfrm>
                <a:off x="901217" y="148356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A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E72FF20-CC8E-48DA-AA04-E3DF5AA23B63}"/>
                  </a:ext>
                </a:extLst>
              </p:cNvPr>
              <p:cNvSpPr/>
              <p:nvPr/>
            </p:nvSpPr>
            <p:spPr>
              <a:xfrm>
                <a:off x="3059168" y="148356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B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270C8FA-CF44-4A4A-BADE-6F5321F7A1F3}"/>
                  </a:ext>
                </a:extLst>
              </p:cNvPr>
              <p:cNvSpPr/>
              <p:nvPr/>
            </p:nvSpPr>
            <p:spPr>
              <a:xfrm>
                <a:off x="901217" y="3413978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C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2D8EF98-E1F6-4B38-A8C0-495FB398E1C9}"/>
                  </a:ext>
                </a:extLst>
              </p:cNvPr>
              <p:cNvSpPr/>
              <p:nvPr/>
            </p:nvSpPr>
            <p:spPr>
              <a:xfrm>
                <a:off x="3059168" y="3409081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D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26C8E1D-2E88-4500-9741-1E3D16312CD4}"/>
                </a:ext>
              </a:extLst>
            </p:cNvPr>
            <p:cNvCxnSpPr>
              <a:stCxn id="19" idx="6"/>
              <a:endCxn id="20" idx="2"/>
            </p:cNvCxnSpPr>
            <p:nvPr/>
          </p:nvCxnSpPr>
          <p:spPr>
            <a:xfrm>
              <a:off x="1815617" y="1940766"/>
              <a:ext cx="124355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F60E8CC-5436-4422-B186-349911A589B6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>
              <a:off x="3516368" y="2397966"/>
              <a:ext cx="0" cy="10111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2558A8A-8E8F-4443-A523-1806262B6238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>
              <a:off x="1358417" y="2397966"/>
              <a:ext cx="0" cy="10160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CC09586-CC42-48C5-B981-58BE6CAD448C}"/>
                </a:ext>
              </a:extLst>
            </p:cNvPr>
            <p:cNvCxnSpPr>
              <a:cxnSpLocks/>
              <a:stCxn id="20" idx="3"/>
              <a:endCxn id="21" idx="7"/>
            </p:cNvCxnSpPr>
            <p:nvPr/>
          </p:nvCxnSpPr>
          <p:spPr>
            <a:xfrm flipH="1">
              <a:off x="1681706" y="2264055"/>
              <a:ext cx="1511373" cy="1283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03141C3-0118-4F6B-AF07-FA85B79E6370}"/>
              </a:ext>
            </a:extLst>
          </p:cNvPr>
          <p:cNvSpPr txBox="1"/>
          <p:nvPr/>
        </p:nvSpPr>
        <p:spPr>
          <a:xfrm>
            <a:off x="7731818" y="5833882"/>
            <a:ext cx="178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Clique of size 3</a:t>
            </a:r>
            <a:endParaRPr lang="hu-H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3CCCFC-6290-4C60-ADF6-C0D9740AAB3C}"/>
              </a:ext>
            </a:extLst>
          </p:cNvPr>
          <p:cNvGrpSpPr/>
          <p:nvPr/>
        </p:nvGrpSpPr>
        <p:grpSpPr>
          <a:xfrm>
            <a:off x="1737042" y="1441991"/>
            <a:ext cx="3072351" cy="4703379"/>
            <a:chOff x="7157216" y="1499836"/>
            <a:chExt cx="3072351" cy="470337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97BBBF0-B4CD-42AE-AA9C-E539EE3D6694}"/>
                </a:ext>
              </a:extLst>
            </p:cNvPr>
            <p:cNvGrpSpPr/>
            <p:nvPr/>
          </p:nvGrpSpPr>
          <p:grpSpPr>
            <a:xfrm>
              <a:off x="7157216" y="2758445"/>
              <a:ext cx="3072351" cy="2844812"/>
              <a:chOff x="901217" y="1483566"/>
              <a:chExt cx="3072351" cy="2844812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40ECC40-BC9B-44D0-8D28-7703975AF75C}"/>
                  </a:ext>
                </a:extLst>
              </p:cNvPr>
              <p:cNvSpPr/>
              <p:nvPr/>
            </p:nvSpPr>
            <p:spPr>
              <a:xfrm>
                <a:off x="901217" y="148356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A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E639B1B-FD63-4FAA-999B-76EA1C74EB86}"/>
                  </a:ext>
                </a:extLst>
              </p:cNvPr>
              <p:cNvSpPr/>
              <p:nvPr/>
            </p:nvSpPr>
            <p:spPr>
              <a:xfrm>
                <a:off x="3059168" y="148356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B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615CD48-1046-4A9C-B556-1373D9CDF6B5}"/>
                  </a:ext>
                </a:extLst>
              </p:cNvPr>
              <p:cNvSpPr/>
              <p:nvPr/>
            </p:nvSpPr>
            <p:spPr>
              <a:xfrm>
                <a:off x="901217" y="3413978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C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5D0A987D-991A-4253-A62A-9C736E3C3882}"/>
                  </a:ext>
                </a:extLst>
              </p:cNvPr>
              <p:cNvSpPr/>
              <p:nvPr/>
            </p:nvSpPr>
            <p:spPr>
              <a:xfrm>
                <a:off x="3059168" y="3409081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D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sp>
          <p:nvSpPr>
            <p:cNvPr id="44" name="Title 1">
              <a:extLst>
                <a:ext uri="{FF2B5EF4-FFF2-40B4-BE49-F238E27FC236}">
                  <a16:creationId xmlns:a16="http://schemas.microsoft.com/office/drawing/2014/main" id="{3D548C4F-C0D6-41ED-8E6C-0842DA7564B6}"/>
                </a:ext>
              </a:extLst>
            </p:cNvPr>
            <p:cNvSpPr txBox="1">
              <a:spLocks/>
            </p:cNvSpPr>
            <p:nvPr/>
          </p:nvSpPr>
          <p:spPr>
            <a:xfrm>
              <a:off x="8267242" y="1499836"/>
              <a:ext cx="852298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G’</a:t>
              </a:r>
              <a:endParaRPr lang="hu-HU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DE3B12-E622-410B-AA8E-BDB6D352AACA}"/>
                </a:ext>
              </a:extLst>
            </p:cNvPr>
            <p:cNvSpPr txBox="1"/>
            <p:nvPr/>
          </p:nvSpPr>
          <p:spPr>
            <a:xfrm>
              <a:off x="7242660" y="5833883"/>
              <a:ext cx="2901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Independent Set of size 3</a:t>
              </a:r>
              <a:endParaRPr lang="hu-H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DE40938-A72F-4B06-8004-D06EDF753498}"/>
              </a:ext>
            </a:extLst>
          </p:cNvPr>
          <p:cNvCxnSpPr>
            <a:cxnSpLocks/>
            <a:stCxn id="37" idx="5"/>
            <a:endCxn id="40" idx="1"/>
          </p:cNvCxnSpPr>
          <p:nvPr/>
        </p:nvCxnSpPr>
        <p:spPr>
          <a:xfrm>
            <a:off x="2517531" y="3481089"/>
            <a:ext cx="1511373" cy="12789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6E94EE9-B646-48B7-A0E2-2BACA374A6DA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 flipV="1">
            <a:off x="2651442" y="5083315"/>
            <a:ext cx="1243551" cy="48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itle 1">
            <a:extLst>
              <a:ext uri="{FF2B5EF4-FFF2-40B4-BE49-F238E27FC236}">
                <a16:creationId xmlns:a16="http://schemas.microsoft.com/office/drawing/2014/main" id="{01537E7E-5393-48CC-93CE-167DE0E00E97}"/>
              </a:ext>
            </a:extLst>
          </p:cNvPr>
          <p:cNvSpPr txBox="1">
            <a:spLocks/>
          </p:cNvSpPr>
          <p:nvPr/>
        </p:nvSpPr>
        <p:spPr>
          <a:xfrm>
            <a:off x="829408" y="365125"/>
            <a:ext cx="112563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Reduction – Independent Set to Max Clique</a:t>
            </a:r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F8EE60-0174-4F8A-88DB-7205946ACD15}"/>
              </a:ext>
            </a:extLst>
          </p:cNvPr>
          <p:cNvSpPr txBox="1"/>
          <p:nvPr/>
        </p:nvSpPr>
        <p:spPr>
          <a:xfrm>
            <a:off x="5723793" y="3793681"/>
            <a:ext cx="9012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≤</a:t>
            </a:r>
            <a:r>
              <a:rPr lang="en-US" sz="4400" baseline="-25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</a:t>
            </a:r>
            <a:endParaRPr lang="hu-HU" sz="4400" dirty="0"/>
          </a:p>
        </p:txBody>
      </p:sp>
    </p:spTree>
    <p:extLst>
      <p:ext uri="{BB962C8B-B14F-4D97-AF65-F5344CB8AC3E}">
        <p14:creationId xmlns:p14="http://schemas.microsoft.com/office/powerpoint/2010/main" val="15337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6CC432-DEDD-478C-8289-64F4545C5DDF}"/>
              </a:ext>
            </a:extLst>
          </p:cNvPr>
          <p:cNvSpPr/>
          <p:nvPr/>
        </p:nvSpPr>
        <p:spPr>
          <a:xfrm>
            <a:off x="628650" y="1494692"/>
            <a:ext cx="6541476" cy="46822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08B4B-FACF-42E2-8E36-496ABB6F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408" y="365125"/>
            <a:ext cx="1125639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Exact Solution in Pseudocode</a:t>
            </a:r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EB100-A0AE-4D03-8FF5-296623074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331926" cy="44862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Given graph G and int n representing the number of vertices: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in range(2, n):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   create combinations of v ⋲ V of sizes 2…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   for each generated combination: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       if combination is a clique: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          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clique_size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len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(clique)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          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max_clique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= max(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clique_size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max_clique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return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max_clique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2">
            <a:hlinkClick r:id="rId2"/>
            <a:extLst>
              <a:ext uri="{FF2B5EF4-FFF2-40B4-BE49-F238E27FC236}">
                <a16:creationId xmlns:a16="http://schemas.microsoft.com/office/drawing/2014/main" id="{2B859745-5218-48ED-97BC-712925997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630" y="1579651"/>
            <a:ext cx="3925454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7D35A7-EBEC-4889-8AD5-E03D3AADD36D}"/>
              </a:ext>
            </a:extLst>
          </p:cNvPr>
          <p:cNvSpPr txBox="1"/>
          <p:nvPr/>
        </p:nvSpPr>
        <p:spPr>
          <a:xfrm>
            <a:off x="7868630" y="5465851"/>
            <a:ext cx="3961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All possible combinations of four vertices in a given graph.</a:t>
            </a:r>
            <a:endParaRPr lang="hu-H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999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8B4B-FACF-42E2-8E36-496ABB6F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408" y="365125"/>
            <a:ext cx="1125639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There is No Worst-Case.</a:t>
            </a:r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48BE21-3D9B-4E81-AC72-A027E1C38D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" r="15849"/>
          <a:stretch/>
        </p:blipFill>
        <p:spPr bwMode="auto">
          <a:xfrm>
            <a:off x="2334165" y="1257006"/>
            <a:ext cx="7523670" cy="434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6B5C9B-1A16-4757-9C94-4F0BECEC203A}"/>
              </a:ext>
            </a:extLst>
          </p:cNvPr>
          <p:cNvSpPr txBox="1"/>
          <p:nvPr/>
        </p:nvSpPr>
        <p:spPr>
          <a:xfrm>
            <a:off x="2334164" y="5600994"/>
            <a:ext cx="752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exact solution must check every possible combination of vertices giving it a runtime of </a:t>
            </a:r>
            <a:r>
              <a:rPr lang="el-G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Θ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(n!)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hu-H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6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6CC432-DEDD-478C-8289-64F4545C5DDF}"/>
              </a:ext>
            </a:extLst>
          </p:cNvPr>
          <p:cNvSpPr/>
          <p:nvPr/>
        </p:nvSpPr>
        <p:spPr>
          <a:xfrm>
            <a:off x="628649" y="1494692"/>
            <a:ext cx="7627327" cy="46822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08B4B-FACF-42E2-8E36-496ABB6F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408" y="365125"/>
            <a:ext cx="1125639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Test Case Generation</a:t>
            </a:r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EB100-A0AE-4D03-8FF5-296623074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7189177" cy="44862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Test cases were generated by a python script that takes in:</a:t>
            </a:r>
          </a:p>
          <a:p>
            <a:pPr marL="0" indent="0"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int n representing number of vertices.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int c representing the size of the clique.</a:t>
            </a:r>
          </a:p>
          <a:p>
            <a:pPr marL="0" indent="0"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The clique is generated first, then random edges are added to the graph such that the degree of any added edge is less than the size of the max clique.</a:t>
            </a:r>
          </a:p>
          <a:p>
            <a:pPr marL="0" indent="0"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output is formatted as an adjacency list and is paired with an expected max clique size.</a:t>
            </a:r>
          </a:p>
          <a:p>
            <a:pPr marL="0" indent="0"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CBD9E4-5576-4E86-9F79-937437E31ABF}"/>
              </a:ext>
            </a:extLst>
          </p:cNvPr>
          <p:cNvGrpSpPr/>
          <p:nvPr/>
        </p:nvGrpSpPr>
        <p:grpSpPr>
          <a:xfrm>
            <a:off x="8286022" y="1690688"/>
            <a:ext cx="3961420" cy="4351338"/>
            <a:chOff x="8299210" y="1193119"/>
            <a:chExt cx="3961420" cy="435133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47D35A7-EBEC-4889-8AD5-E03D3AADD36D}"/>
                </a:ext>
              </a:extLst>
            </p:cNvPr>
            <p:cNvSpPr txBox="1"/>
            <p:nvPr/>
          </p:nvSpPr>
          <p:spPr>
            <a:xfrm>
              <a:off x="8299210" y="4969085"/>
              <a:ext cx="3961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Example test case.</a:t>
              </a:r>
              <a:endParaRPr lang="hu-H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62C22815-41CF-44D9-B902-7A0A7241BD3B}"/>
                </a:ext>
              </a:extLst>
            </p:cNvPr>
            <p:cNvSpPr txBox="1">
              <a:spLocks/>
            </p:cNvSpPr>
            <p:nvPr/>
          </p:nvSpPr>
          <p:spPr>
            <a:xfrm>
              <a:off x="9108344" y="1193119"/>
              <a:ext cx="2343152" cy="43513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22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  <a:endParaRPr lang="hu-HU" sz="22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22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0 2 8 1</a:t>
              </a:r>
              <a:endParaRPr lang="hu-HU" sz="22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22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1 6 1 2</a:t>
              </a:r>
              <a:endParaRPr lang="hu-HU" sz="22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22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2 1 2</a:t>
              </a:r>
              <a:endParaRPr lang="hu-HU" sz="22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22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hu-HU" sz="22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22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4 5 6 7 8</a:t>
              </a:r>
              <a:endParaRPr lang="hu-HU" sz="22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22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5 4 6 7 8</a:t>
              </a:r>
              <a:endParaRPr lang="hu-HU" sz="22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22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6 4 5 7 8</a:t>
              </a:r>
              <a:endParaRPr lang="hu-HU" sz="22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22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7 4 5 6 8</a:t>
              </a:r>
              <a:endParaRPr lang="hu-HU" sz="22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22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8 4 5 6 7</a:t>
              </a:r>
              <a:endParaRPr lang="en-US" sz="22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i="0" dirty="0">
                  <a:solidFill>
                    <a:srgbClr val="222222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Max clique size: 5</a:t>
              </a:r>
              <a:endParaRPr lang="hu-HU" sz="22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003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45223-524E-48B9-BD6D-0AC5864AC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slide… 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E70CF-BF3D-45C2-841E-505E76726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75013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593</Words>
  <Application>Microsoft Office PowerPoint</Application>
  <PresentationFormat>Widescreen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Segoe UI Semibold</vt:lpstr>
      <vt:lpstr>Office Theme</vt:lpstr>
      <vt:lpstr>S3: Max Clique</vt:lpstr>
      <vt:lpstr>What is Max Clique?</vt:lpstr>
      <vt:lpstr>Sample Input</vt:lpstr>
      <vt:lpstr>Reduction – Independent Set to Max Clique</vt:lpstr>
      <vt:lpstr>G</vt:lpstr>
      <vt:lpstr>Exact Solution in Pseudocode</vt:lpstr>
      <vt:lpstr>There is No Worst-Case.</vt:lpstr>
      <vt:lpstr>Test Case Generation</vt:lpstr>
      <vt:lpstr>Approximation slide…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Schafft</dc:creator>
  <cp:lastModifiedBy>Sam Schafft</cp:lastModifiedBy>
  <cp:revision>12</cp:revision>
  <dcterms:created xsi:type="dcterms:W3CDTF">2022-04-25T17:47:45Z</dcterms:created>
  <dcterms:modified xsi:type="dcterms:W3CDTF">2022-04-29T18:37:24Z</dcterms:modified>
</cp:coreProperties>
</file>