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Questrial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Questrial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d9a567f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d9a567f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en-US"/>
              <a:t>FORECASTING EQUITY PRICE MOVEMENTS</a:t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ADAM SCHAFFROTH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WHY ARIMA?</a:t>
            </a:r>
            <a:endParaRPr/>
          </a:p>
        </p:txBody>
      </p:sp>
      <p:sp>
        <p:nvSpPr>
          <p:cNvPr id="309" name="Google Shape;309;p2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n-US"/>
              <a:t>p</a:t>
            </a:r>
            <a:r>
              <a:rPr lang="en-US"/>
              <a:t>: The number of lag observations included in the model, also called the lag order.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n-US"/>
              <a:t>d</a:t>
            </a:r>
            <a:r>
              <a:rPr lang="en-US"/>
              <a:t>: The number of times that the raw observations are differenced, also called the degree of differencing.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n-US"/>
              <a:t>q</a:t>
            </a:r>
            <a:r>
              <a:rPr lang="en-US"/>
              <a:t>: The size of the moving average window, also called the order of moving average.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auto.arima()</a:t>
            </a:r>
            <a:endParaRPr/>
          </a:p>
          <a:p>
            <a:pPr indent="-381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BUILDING MY MODEL: ARIMA LIST</a:t>
            </a:r>
            <a:endParaRPr/>
          </a:p>
        </p:txBody>
      </p:sp>
      <p:grpSp>
        <p:nvGrpSpPr>
          <p:cNvPr id="315" name="Google Shape;315;p29"/>
          <p:cNvGrpSpPr/>
          <p:nvPr/>
        </p:nvGrpSpPr>
        <p:grpSpPr>
          <a:xfrm>
            <a:off x="1539415" y="2701689"/>
            <a:ext cx="1215000" cy="3616247"/>
            <a:chOff x="190120" y="1767"/>
            <a:chExt cx="1215000" cy="3616247"/>
          </a:xfrm>
        </p:grpSpPr>
        <p:sp>
          <p:nvSpPr>
            <p:cNvPr id="316" name="Google Shape;316;p29"/>
            <p:cNvSpPr/>
            <p:nvPr/>
          </p:nvSpPr>
          <p:spPr>
            <a:xfrm>
              <a:off x="190120" y="1767"/>
              <a:ext cx="1215000" cy="1166531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 txBox="1"/>
            <p:nvPr/>
          </p:nvSpPr>
          <p:spPr>
            <a:xfrm>
              <a:off x="190120" y="1767"/>
              <a:ext cx="1215000" cy="1166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500" lIns="96500" spcFirstLastPara="1" rIns="96500" wrap="square" tIns="9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Questrial"/>
                <a:buNone/>
              </a:pPr>
              <a:r>
                <a:rPr lang="en-US" sz="3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Stock 1</a:t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190120" y="1226625"/>
              <a:ext cx="1215000" cy="1166531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 txBox="1"/>
            <p:nvPr/>
          </p:nvSpPr>
          <p:spPr>
            <a:xfrm>
              <a:off x="190120" y="1226625"/>
              <a:ext cx="1215000" cy="1166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500" lIns="96500" spcFirstLastPara="1" rIns="96500" wrap="square" tIns="9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Questrial"/>
                <a:buNone/>
              </a:pPr>
              <a:r>
                <a:rPr lang="en-US" sz="3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Stock 2</a:t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90120" y="2451483"/>
              <a:ext cx="1215000" cy="1166531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 txBox="1"/>
            <p:nvPr/>
          </p:nvSpPr>
          <p:spPr>
            <a:xfrm>
              <a:off x="190120" y="2451483"/>
              <a:ext cx="1215000" cy="1166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500" lIns="96500" spcFirstLastPara="1" rIns="96500" wrap="square" tIns="9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Questrial"/>
                <a:buNone/>
              </a:pPr>
              <a:r>
                <a:rPr lang="en-US" sz="3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Stock 3</a:t>
              </a:r>
              <a:endParaRPr/>
            </a:p>
          </p:txBody>
        </p:sp>
      </p:grpSp>
      <p:grpSp>
        <p:nvGrpSpPr>
          <p:cNvPr id="322" name="Google Shape;322;p29"/>
          <p:cNvGrpSpPr/>
          <p:nvPr/>
        </p:nvGrpSpPr>
        <p:grpSpPr>
          <a:xfrm>
            <a:off x="7712788" y="2457852"/>
            <a:ext cx="934354" cy="3291588"/>
            <a:chOff x="3305" y="1211"/>
            <a:chExt cx="934354" cy="3291588"/>
          </a:xfrm>
        </p:grpSpPr>
        <p:sp>
          <p:nvSpPr>
            <p:cNvPr id="323" name="Google Shape;323;p29"/>
            <p:cNvSpPr/>
            <p:nvPr/>
          </p:nvSpPr>
          <p:spPr>
            <a:xfrm>
              <a:off x="9232" y="1211"/>
              <a:ext cx="922500" cy="1093714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 txBox="1"/>
            <p:nvPr/>
          </p:nvSpPr>
          <p:spPr>
            <a:xfrm>
              <a:off x="9232" y="1211"/>
              <a:ext cx="922500" cy="10937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Questrial"/>
                <a:buNone/>
              </a:pPr>
              <a:r>
                <a:rPr lang="en-US" sz="21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window 1</a:t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9232" y="1132833"/>
              <a:ext cx="922500" cy="1093714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 txBox="1"/>
            <p:nvPr/>
          </p:nvSpPr>
          <p:spPr>
            <a:xfrm>
              <a:off x="9232" y="1132833"/>
              <a:ext cx="922500" cy="10937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Questrial"/>
                <a:buNone/>
              </a:pPr>
              <a:r>
                <a:rPr lang="en-US" sz="21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window 2</a:t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305" y="2298011"/>
              <a:ext cx="934354" cy="994788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 txBox="1"/>
            <p:nvPr/>
          </p:nvSpPr>
          <p:spPr>
            <a:xfrm>
              <a:off x="3305" y="2298011"/>
              <a:ext cx="934354" cy="994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Questrial"/>
                <a:buNone/>
              </a:pPr>
              <a:r>
                <a:rPr lang="en-US" sz="21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window 3</a:t>
              </a:r>
              <a:endParaRPr/>
            </a:p>
          </p:txBody>
        </p:sp>
      </p:grpSp>
      <p:sp>
        <p:nvSpPr>
          <p:cNvPr id="329" name="Google Shape;329;p29"/>
          <p:cNvSpPr/>
          <p:nvPr/>
        </p:nvSpPr>
        <p:spPr>
          <a:xfrm>
            <a:off x="7281644" y="2432807"/>
            <a:ext cx="343949" cy="332204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30" name="Google Shape;330;p29"/>
          <p:cNvCxnSpPr>
            <a:stCxn id="329" idx="1"/>
          </p:cNvCxnSpPr>
          <p:nvPr/>
        </p:nvCxnSpPr>
        <p:spPr>
          <a:xfrm rot="10800000">
            <a:off x="2768444" y="3196228"/>
            <a:ext cx="4513200" cy="8976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1" name="Google Shape;331;p29"/>
          <p:cNvSpPr txBox="1"/>
          <p:nvPr/>
        </p:nvSpPr>
        <p:spPr>
          <a:xfrm>
            <a:off x="1349295" y="2021747"/>
            <a:ext cx="1595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Stocks</a:t>
            </a:r>
            <a:endParaRPr/>
          </a:p>
        </p:txBody>
      </p:sp>
      <p:sp>
        <p:nvSpPr>
          <p:cNvPr id="332" name="Google Shape;332;p29"/>
          <p:cNvSpPr txBox="1"/>
          <p:nvPr/>
        </p:nvSpPr>
        <p:spPr>
          <a:xfrm>
            <a:off x="7625593" y="1853113"/>
            <a:ext cx="1595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ARIMA models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BUILDING MY MODEL: PDQ MATRICES</a:t>
            </a:r>
            <a:endParaRPr/>
          </a:p>
        </p:txBody>
      </p:sp>
      <p:grpSp>
        <p:nvGrpSpPr>
          <p:cNvPr id="338" name="Google Shape;338;p30"/>
          <p:cNvGrpSpPr/>
          <p:nvPr/>
        </p:nvGrpSpPr>
        <p:grpSpPr>
          <a:xfrm>
            <a:off x="1539415" y="2701689"/>
            <a:ext cx="1215000" cy="3616247"/>
            <a:chOff x="190120" y="1767"/>
            <a:chExt cx="1215000" cy="3616247"/>
          </a:xfrm>
        </p:grpSpPr>
        <p:sp>
          <p:nvSpPr>
            <p:cNvPr id="339" name="Google Shape;339;p30"/>
            <p:cNvSpPr/>
            <p:nvPr/>
          </p:nvSpPr>
          <p:spPr>
            <a:xfrm>
              <a:off x="190120" y="1767"/>
              <a:ext cx="1215000" cy="1166531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 txBox="1"/>
            <p:nvPr/>
          </p:nvSpPr>
          <p:spPr>
            <a:xfrm>
              <a:off x="190120" y="1767"/>
              <a:ext cx="1215000" cy="1166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500" lIns="96500" spcFirstLastPara="1" rIns="96500" wrap="square" tIns="9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Questrial"/>
                <a:buNone/>
              </a:pPr>
              <a:r>
                <a:rPr lang="en-US" sz="3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Stock 1</a:t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190120" y="1226625"/>
              <a:ext cx="1215000" cy="1166531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 txBox="1"/>
            <p:nvPr/>
          </p:nvSpPr>
          <p:spPr>
            <a:xfrm>
              <a:off x="190120" y="1226625"/>
              <a:ext cx="1215000" cy="1166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500" lIns="96500" spcFirstLastPara="1" rIns="96500" wrap="square" tIns="9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Questrial"/>
                <a:buNone/>
              </a:pPr>
              <a:r>
                <a:rPr lang="en-US" sz="3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Stock 2</a:t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90120" y="2451483"/>
              <a:ext cx="1215000" cy="1166531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 txBox="1"/>
            <p:nvPr/>
          </p:nvSpPr>
          <p:spPr>
            <a:xfrm>
              <a:off x="190120" y="2451483"/>
              <a:ext cx="1215000" cy="1166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500" lIns="96500" spcFirstLastPara="1" rIns="96500" wrap="square" tIns="9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Questrial"/>
                <a:buNone/>
              </a:pPr>
              <a:r>
                <a:rPr lang="en-US" sz="3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Stock 3</a:t>
              </a:r>
              <a:endParaRPr/>
            </a:p>
          </p:txBody>
        </p:sp>
      </p:grpSp>
      <p:cxnSp>
        <p:nvCxnSpPr>
          <p:cNvPr id="345" name="Google Shape;345;p30"/>
          <p:cNvCxnSpPr/>
          <p:nvPr/>
        </p:nvCxnSpPr>
        <p:spPr>
          <a:xfrm flipH="1">
            <a:off x="2759978" y="4093828"/>
            <a:ext cx="4521667" cy="415985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46" name="Google Shape;3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9372" y="3196206"/>
            <a:ext cx="1533525" cy="1924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0"/>
          <p:cNvCxnSpPr/>
          <p:nvPr/>
        </p:nvCxnSpPr>
        <p:spPr>
          <a:xfrm rot="10800000">
            <a:off x="6333688" y="3196206"/>
            <a:ext cx="1191237" cy="704675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8" name="Google Shape;348;p30"/>
          <p:cNvSpPr txBox="1"/>
          <p:nvPr/>
        </p:nvSpPr>
        <p:spPr>
          <a:xfrm>
            <a:off x="5285635" y="2819320"/>
            <a:ext cx="1996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r>
              <a:rPr baseline="30000"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rd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window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BEST STOCKS</a:t>
            </a:r>
            <a:endParaRPr/>
          </a:p>
        </p:txBody>
      </p:sp>
      <p:sp>
        <p:nvSpPr>
          <p:cNvPr id="354" name="Google Shape;354;p31"/>
          <p:cNvSpPr txBox="1"/>
          <p:nvPr>
            <p:ph idx="1" type="body"/>
          </p:nvPr>
        </p:nvSpPr>
        <p:spPr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“AES" = AES Corporation, energy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"JKHY" = Jack Henry &amp; Associates, Inc., tech, finance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"MAC" = Macerich, real estate investment trust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"NEE"  = NextEra Energy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"ULTA" = Ulta Beauty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BUILDING MY MODEL: PREDICTION MATRICES</a:t>
            </a:r>
            <a:endParaRPr/>
          </a:p>
        </p:txBody>
      </p:sp>
      <p:pic>
        <p:nvPicPr>
          <p:cNvPr id="360" name="Google Shape;360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3" y="1770517"/>
            <a:ext cx="4076700" cy="1762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" name="Google Shape;361;p32"/>
          <p:cNvGrpSpPr/>
          <p:nvPr/>
        </p:nvGrpSpPr>
        <p:grpSpPr>
          <a:xfrm>
            <a:off x="1151309" y="3804612"/>
            <a:ext cx="900000" cy="2873899"/>
            <a:chOff x="9896" y="1404"/>
            <a:chExt cx="900000" cy="2873899"/>
          </a:xfrm>
        </p:grpSpPr>
        <p:sp>
          <p:nvSpPr>
            <p:cNvPr id="362" name="Google Shape;362;p32"/>
            <p:cNvSpPr/>
            <p:nvPr/>
          </p:nvSpPr>
          <p:spPr>
            <a:xfrm>
              <a:off x="9896" y="1404"/>
              <a:ext cx="900000" cy="927064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2"/>
            <p:cNvSpPr txBox="1"/>
            <p:nvPr/>
          </p:nvSpPr>
          <p:spPr>
            <a:xfrm>
              <a:off x="9896" y="1404"/>
              <a:ext cx="900000" cy="927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</a:pPr>
              <a:r>
                <a:rPr lang="en-US" sz="2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Stock 1</a:t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9896" y="974822"/>
              <a:ext cx="900000" cy="927064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2"/>
            <p:cNvSpPr txBox="1"/>
            <p:nvPr/>
          </p:nvSpPr>
          <p:spPr>
            <a:xfrm>
              <a:off x="9896" y="974822"/>
              <a:ext cx="900000" cy="927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</a:pPr>
              <a:r>
                <a:rPr lang="en-US" sz="2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Stock 2</a:t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9896" y="1948239"/>
              <a:ext cx="900000" cy="927064"/>
            </a:xfrm>
            <a:prstGeom prst="rect">
              <a:avLst/>
            </a:prstGeom>
            <a:solidFill>
              <a:srgbClr val="99CD4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2"/>
            <p:cNvSpPr txBox="1"/>
            <p:nvPr/>
          </p:nvSpPr>
          <p:spPr>
            <a:xfrm>
              <a:off x="9896" y="1948239"/>
              <a:ext cx="900000" cy="927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</a:pPr>
              <a:r>
                <a:rPr lang="en-US" sz="2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Stock 3</a:t>
              </a:r>
              <a:endParaRPr/>
            </a:p>
          </p:txBody>
        </p:sp>
      </p:grpSp>
      <p:pic>
        <p:nvPicPr>
          <p:cNvPr id="368" name="Google Shape;36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0142" y="3870033"/>
            <a:ext cx="7221858" cy="287670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2"/>
          <p:cNvSpPr/>
          <p:nvPr/>
        </p:nvSpPr>
        <p:spPr>
          <a:xfrm rot="5400000">
            <a:off x="5467739" y="2097088"/>
            <a:ext cx="1506150" cy="123394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70" name="Google Shape;370;p32"/>
          <p:cNvCxnSpPr/>
          <p:nvPr/>
        </p:nvCxnSpPr>
        <p:spPr>
          <a:xfrm flipH="1">
            <a:off x="2061206" y="4672058"/>
            <a:ext cx="2908936" cy="49556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RESULTS: ACCURACY</a:t>
            </a:r>
            <a:endParaRPr/>
          </a:p>
        </p:txBody>
      </p:sp>
      <p:sp>
        <p:nvSpPr>
          <p:cNvPr id="376" name="Google Shape;376;p3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Is this good? </a:t>
            </a:r>
            <a:endParaRPr/>
          </a:p>
        </p:txBody>
      </p:sp>
      <p:pic>
        <p:nvPicPr>
          <p:cNvPr id="377" name="Google Shape;3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11" y="3959604"/>
            <a:ext cx="9711356" cy="15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3"/>
          <p:cNvSpPr/>
          <p:nvPr/>
        </p:nvSpPr>
        <p:spPr>
          <a:xfrm>
            <a:off x="6410946" y="788293"/>
            <a:ext cx="24961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EAF4DA"/>
                </a:solidFill>
                <a:latin typeface="Questrial"/>
                <a:ea typeface="Questrial"/>
                <a:cs typeface="Questrial"/>
                <a:sym typeface="Questrial"/>
              </a:rPr>
              <a:t>32.19%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Accuracy Excluding ARIMA(0,1,0) models	</a:t>
            </a:r>
            <a:endParaRPr/>
          </a:p>
        </p:txBody>
      </p:sp>
      <p:sp>
        <p:nvSpPr>
          <p:cNvPr id="384" name="Google Shape;384;p34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This is the accuracy if you only trade on models with predictive power</a:t>
            </a:r>
            <a:endParaRPr/>
          </a:p>
        </p:txBody>
      </p:sp>
      <p:pic>
        <p:nvPicPr>
          <p:cNvPr id="385" name="Google Shape;3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975" y="4246492"/>
            <a:ext cx="7759650" cy="12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RESULTS: GRAPHS</a:t>
            </a:r>
            <a:endParaRPr/>
          </a:p>
        </p:txBody>
      </p:sp>
      <p:pic>
        <p:nvPicPr>
          <p:cNvPr id="391" name="Google Shape;391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535" y="2155783"/>
            <a:ext cx="8523635" cy="408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t/>
            </a:r>
            <a:endParaRPr/>
          </a:p>
        </p:txBody>
      </p:sp>
      <p:sp>
        <p:nvSpPr>
          <p:cNvPr id="397" name="Google Shape;397;p3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98" name="Google Shape;39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890" y="-2332"/>
            <a:ext cx="9147109" cy="6860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RESULTS: MORE GRAPHS</a:t>
            </a:r>
            <a:endParaRPr/>
          </a:p>
        </p:txBody>
      </p:sp>
      <p:sp>
        <p:nvSpPr>
          <p:cNvPr id="404" name="Google Shape;404;p3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405" name="Google Shape;40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QUESTION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“How accurately will I be able to predict the next day’s closing price based on the closing prices of past days given a certain window?”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t/>
            </a:r>
            <a:endParaRPr/>
          </a:p>
        </p:txBody>
      </p:sp>
      <p:sp>
        <p:nvSpPr>
          <p:cNvPr id="412" name="Google Shape;412;p3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t/>
            </a:r>
            <a:endParaRPr/>
          </a:p>
        </p:txBody>
      </p:sp>
      <p:sp>
        <p:nvSpPr>
          <p:cNvPr id="418" name="Google Shape;418;p3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419" name="Google Shape;4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t/>
            </a:r>
            <a:endParaRPr/>
          </a:p>
        </p:txBody>
      </p:sp>
      <p:sp>
        <p:nvSpPr>
          <p:cNvPr id="426" name="Google Shape;426;p4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t/>
            </a:r>
            <a:endParaRPr/>
          </a:p>
        </p:txBody>
      </p:sp>
      <p:pic>
        <p:nvPicPr>
          <p:cNvPr id="432" name="Google Shape;432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256" y="718457"/>
            <a:ext cx="10955058" cy="524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WHICH DATASET TO USE?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Image result for s&amp;p 500 images" id="248" name="Google Shape;2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4098" y="524197"/>
            <a:ext cx="3111442" cy="20705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&amp;p 500 images" id="249" name="Google Shape;24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6460" y="2249487"/>
            <a:ext cx="6055568" cy="398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GETTING THE DATA	</a:t>
            </a:r>
            <a:endParaRPr/>
          </a:p>
        </p:txBody>
      </p:sp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Bloomberg?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Quantmod!</a:t>
            </a:r>
            <a:endParaRPr/>
          </a:p>
        </p:txBody>
      </p:sp>
      <p:pic>
        <p:nvPicPr>
          <p:cNvPr id="256" name="Google Shape;2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1746" y="3624044"/>
            <a:ext cx="9345329" cy="288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GETTING THE DATA</a:t>
            </a:r>
            <a:endParaRPr/>
          </a:p>
        </p:txBody>
      </p:sp>
      <p:pic>
        <p:nvPicPr>
          <p:cNvPr id="262" name="Google Shape;26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784" y="3985317"/>
            <a:ext cx="9906000" cy="225416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3"/>
          <p:cNvSpPr/>
          <p:nvPr/>
        </p:nvSpPr>
        <p:spPr>
          <a:xfrm>
            <a:off x="1141413" y="3732245"/>
            <a:ext cx="659395" cy="2677886"/>
          </a:xfrm>
          <a:prstGeom prst="rect">
            <a:avLst/>
          </a:prstGeom>
          <a:noFill/>
          <a:ln cap="flat" cmpd="sng" w="762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1619076" y="2097088"/>
            <a:ext cx="8145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getSymbols(  stock tickers,       from = "2016-10-08", to = "2018-11-30“)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1800808" y="2466421"/>
            <a:ext cx="1879134" cy="1348247"/>
          </a:xfrm>
          <a:prstGeom prst="bentUpArrow">
            <a:avLst>
              <a:gd fmla="val 11745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CLEANING ☹</a:t>
            </a:r>
            <a:endParaRPr/>
          </a:p>
        </p:txBody>
      </p:sp>
      <p:sp>
        <p:nvSpPr>
          <p:cNvPr id="271" name="Google Shape;271;p24"/>
          <p:cNvSpPr txBox="1"/>
          <p:nvPr>
            <p:ph idx="1" type="body"/>
          </p:nvPr>
        </p:nvSpPr>
        <p:spPr>
          <a:xfrm>
            <a:off x="6270171" y="2249487"/>
            <a:ext cx="4777240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BRK.B -&gt; BRK-B    BF.B -&gt; BF-B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More serious offenders: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BHF, DXC, JEF, LIN, EVRG</a:t>
            </a:r>
            <a:endParaRPr/>
          </a:p>
        </p:txBody>
      </p:sp>
      <p:pic>
        <p:nvPicPr>
          <p:cNvPr id="272" name="Google Shape;2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198" y="1884491"/>
            <a:ext cx="54673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COMBINING</a:t>
            </a:r>
            <a:endParaRPr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I put the market into my dataset!</a:t>
            </a:r>
            <a:endParaRPr/>
          </a:p>
        </p:txBody>
      </p:sp>
      <p:pic>
        <p:nvPicPr>
          <p:cNvPr id="279" name="Google Shape;2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7897" y="3320549"/>
            <a:ext cx="9345329" cy="2743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RESTRUCTURING MY DATA</a:t>
            </a:r>
            <a:endParaRPr/>
          </a:p>
        </p:txBody>
      </p:sp>
      <p:pic>
        <p:nvPicPr>
          <p:cNvPr descr="Dark Gray Cube" id="285" name="Google Shape;2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196" y="1357803"/>
            <a:ext cx="6593747" cy="537673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6"/>
          <p:cNvSpPr/>
          <p:nvPr/>
        </p:nvSpPr>
        <p:spPr>
          <a:xfrm rot="-5704471">
            <a:off x="1317072" y="4339791"/>
            <a:ext cx="43446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Dates (540)</a:t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 rot="-338738">
            <a:off x="4274256" y="2327098"/>
            <a:ext cx="23008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Variables (6)</a:t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 rot="2779590">
            <a:off x="2497594" y="2434819"/>
            <a:ext cx="1811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Stocks (499)</a:t>
            </a:r>
            <a:endParaRPr/>
          </a:p>
        </p:txBody>
      </p:sp>
      <p:sp>
        <p:nvSpPr>
          <p:cNvPr id="289" name="Google Shape;289;p26"/>
          <p:cNvSpPr/>
          <p:nvPr/>
        </p:nvSpPr>
        <p:spPr>
          <a:xfrm rot="-438619">
            <a:off x="5009609" y="2882715"/>
            <a:ext cx="1089789" cy="3388902"/>
          </a:xfrm>
          <a:prstGeom prst="parallelogram">
            <a:avLst>
              <a:gd fmla="val 53615" name="adj"/>
            </a:avLst>
          </a:prstGeom>
          <a:solidFill>
            <a:schemeClr val="accent1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5813571" y="3402303"/>
            <a:ext cx="3103926" cy="18818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9048415" y="3311729"/>
            <a:ext cx="30647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Closing Price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THE PLAN</a:t>
            </a:r>
            <a:endParaRPr/>
          </a:p>
        </p:txBody>
      </p:sp>
      <p:pic>
        <p:nvPicPr>
          <p:cNvPr descr="Image result for ARIMA statistics" id="297" name="Google Shape;297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753" y="2426770"/>
            <a:ext cx="3541712" cy="3541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ime series data stocks" id="298" name="Google Shape;29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3689" y="2032913"/>
            <a:ext cx="6138863" cy="34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7"/>
          <p:cNvSpPr/>
          <p:nvPr/>
        </p:nvSpPr>
        <p:spPr>
          <a:xfrm rot="-5400000">
            <a:off x="2494611" y="4708171"/>
            <a:ext cx="317241" cy="191507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0" name="Google Shape;300;p27"/>
          <p:cNvSpPr/>
          <p:nvPr/>
        </p:nvSpPr>
        <p:spPr>
          <a:xfrm rot="-5400000">
            <a:off x="2642018" y="4763498"/>
            <a:ext cx="427896" cy="191507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1" name="Google Shape;301;p27"/>
          <p:cNvSpPr/>
          <p:nvPr/>
        </p:nvSpPr>
        <p:spPr>
          <a:xfrm rot="-5400000">
            <a:off x="2718219" y="4839699"/>
            <a:ext cx="580295" cy="191507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2" name="Google Shape;302;p27"/>
          <p:cNvSpPr/>
          <p:nvPr/>
        </p:nvSpPr>
        <p:spPr>
          <a:xfrm rot="-5400000">
            <a:off x="2794418" y="4915897"/>
            <a:ext cx="732697" cy="191507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2203229" y="6087384"/>
            <a:ext cx="26208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windows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