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29"/>
  </p:notesMasterIdLst>
  <p:handoutMasterIdLst>
    <p:handoutMasterId r:id="rId30"/>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DCEC"/>
          </a:solidFill>
        </a:fill>
      </a:tcStyle>
    </a:wholeTbl>
    <a:band2H>
      <a:tcTxStyle/>
      <a:tcStyle>
        <a:tcBdr/>
        <a:fill>
          <a:solidFill>
            <a:srgbClr val="FDEEF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8A6405-DECD-4E1D-9CA8-3F24E5051D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7BB9CAE-D716-435E-9D08-C1A7814F9B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EA3ED6-00F1-4956-815D-41DFDCFB83BD}" type="datetimeFigureOut">
              <a:rPr lang="en-US" smtClean="0"/>
              <a:t>12/12/2019</a:t>
            </a:fld>
            <a:endParaRPr lang="en-US"/>
          </a:p>
        </p:txBody>
      </p:sp>
      <p:sp>
        <p:nvSpPr>
          <p:cNvPr id="4" name="Footer Placeholder 3">
            <a:extLst>
              <a:ext uri="{FF2B5EF4-FFF2-40B4-BE49-F238E27FC236}">
                <a16:creationId xmlns:a16="http://schemas.microsoft.com/office/drawing/2014/main" id="{7432EF28-2B10-4A7C-AADB-88F1F0BC6E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A7D5099-AAC8-46F8-8BC7-1D7EA51686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0A986-2498-4962-B1EC-1A7001C86918}" type="slidenum">
              <a:rPr lang="en-US" smtClean="0"/>
              <a:t>‹#›</a:t>
            </a:fld>
            <a:endParaRPr lang="en-US"/>
          </a:p>
        </p:txBody>
      </p:sp>
    </p:spTree>
    <p:extLst>
      <p:ext uri="{BB962C8B-B14F-4D97-AF65-F5344CB8AC3E}">
        <p14:creationId xmlns:p14="http://schemas.microsoft.com/office/powerpoint/2010/main" val="342193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8" name="Shape 68"/>
          <p:cNvSpPr>
            <a:spLocks noGrp="1" noRot="1" noChangeAspect="1"/>
          </p:cNvSpPr>
          <p:nvPr>
            <p:ph type="sldImg"/>
          </p:nvPr>
        </p:nvSpPr>
        <p:spPr>
          <a:xfrm>
            <a:off x="1143000" y="685800"/>
            <a:ext cx="4572000" cy="3429000"/>
          </a:xfrm>
          <a:prstGeom prst="rect">
            <a:avLst/>
          </a:prstGeom>
        </p:spPr>
        <p:txBody>
          <a:bodyPr/>
          <a:lstStyle/>
          <a:p>
            <a:endParaRPr/>
          </a:p>
        </p:txBody>
      </p:sp>
      <p:sp>
        <p:nvSpPr>
          <p:cNvPr id="69" name="Shape 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hf dt="0"/>
  <p:notesStyle>
    <a:lvl1pPr latinLnBrk="0">
      <a:spcBef>
        <a:spcPts val="400"/>
      </a:spcBef>
      <a:defRPr sz="1200">
        <a:latin typeface="+mj-lt"/>
        <a:ea typeface="+mj-ea"/>
        <a:cs typeface="+mj-cs"/>
        <a:sym typeface="Calibri"/>
      </a:defRPr>
    </a:lvl1pPr>
    <a:lvl2pPr indent="228600" latinLnBrk="0">
      <a:spcBef>
        <a:spcPts val="400"/>
      </a:spcBef>
      <a:defRPr sz="1200">
        <a:latin typeface="+mj-lt"/>
        <a:ea typeface="+mj-ea"/>
        <a:cs typeface="+mj-cs"/>
        <a:sym typeface="Calibri"/>
      </a:defRPr>
    </a:lvl2pPr>
    <a:lvl3pPr indent="457200" latinLnBrk="0">
      <a:spcBef>
        <a:spcPts val="400"/>
      </a:spcBef>
      <a:defRPr sz="1200">
        <a:latin typeface="+mj-lt"/>
        <a:ea typeface="+mj-ea"/>
        <a:cs typeface="+mj-cs"/>
        <a:sym typeface="Calibri"/>
      </a:defRPr>
    </a:lvl3pPr>
    <a:lvl4pPr indent="685800" latinLnBrk="0">
      <a:spcBef>
        <a:spcPts val="400"/>
      </a:spcBef>
      <a:defRPr sz="1200">
        <a:latin typeface="+mj-lt"/>
        <a:ea typeface="+mj-ea"/>
        <a:cs typeface="+mj-cs"/>
        <a:sym typeface="Calibri"/>
      </a:defRPr>
    </a:lvl4pPr>
    <a:lvl5pPr indent="914400" latinLnBrk="0">
      <a:spcBef>
        <a:spcPts val="400"/>
      </a:spcBef>
      <a:defRPr sz="1200">
        <a:latin typeface="+mj-lt"/>
        <a:ea typeface="+mj-ea"/>
        <a:cs typeface="+mj-cs"/>
        <a:sym typeface="Calibri"/>
      </a:defRPr>
    </a:lvl5pPr>
    <a:lvl6pPr indent="1143000" latinLnBrk="0">
      <a:spcBef>
        <a:spcPts val="400"/>
      </a:spcBef>
      <a:defRPr sz="1200">
        <a:latin typeface="+mj-lt"/>
        <a:ea typeface="+mj-ea"/>
        <a:cs typeface="+mj-cs"/>
        <a:sym typeface="Calibri"/>
      </a:defRPr>
    </a:lvl6pPr>
    <a:lvl7pPr indent="1371600" latinLnBrk="0">
      <a:spcBef>
        <a:spcPts val="400"/>
      </a:spcBef>
      <a:defRPr sz="1200">
        <a:latin typeface="+mj-lt"/>
        <a:ea typeface="+mj-ea"/>
        <a:cs typeface="+mj-cs"/>
        <a:sym typeface="Calibri"/>
      </a:defRPr>
    </a:lvl7pPr>
    <a:lvl8pPr indent="1600200" latinLnBrk="0">
      <a:spcBef>
        <a:spcPts val="400"/>
      </a:spcBef>
      <a:defRPr sz="1200">
        <a:latin typeface="+mj-lt"/>
        <a:ea typeface="+mj-ea"/>
        <a:cs typeface="+mj-cs"/>
        <a:sym typeface="Calibri"/>
      </a:defRPr>
    </a:lvl8pPr>
    <a:lvl9pPr indent="1828800" latinLnBrk="0">
      <a:spcBef>
        <a:spcPts val="400"/>
      </a:spcBef>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93249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2037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2356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19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77323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8151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2803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06981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9851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54956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0083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0803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0731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7539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36408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15758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21634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2869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307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04425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10334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3541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07461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52570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161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2643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grpSp>
        <p:nvGrpSpPr>
          <p:cNvPr id="39" name="Group"/>
          <p:cNvGrpSpPr/>
          <p:nvPr/>
        </p:nvGrpSpPr>
        <p:grpSpPr>
          <a:xfrm>
            <a:off x="-5" y="-7940"/>
            <a:ext cx="12192007" cy="6865944"/>
            <a:chOff x="-1" y="0"/>
            <a:chExt cx="12192005" cy="6865942"/>
          </a:xfrm>
        </p:grpSpPr>
        <p:sp>
          <p:nvSpPr>
            <p:cNvPr id="29" name="Line"/>
            <p:cNvSpPr/>
            <p:nvPr/>
          </p:nvSpPr>
          <p:spPr>
            <a:xfrm>
              <a:off x="9371014" y="8464"/>
              <a:ext cx="1219202" cy="6857478"/>
            </a:xfrm>
            <a:prstGeom prst="line">
              <a:avLst/>
            </a:prstGeom>
            <a:noFill/>
            <a:ln w="9525" cap="rnd">
              <a:solidFill>
                <a:schemeClr val="accent1">
                  <a:alpha val="70195"/>
                </a:schemeClr>
              </a:solidFill>
              <a:prstDash val="solid"/>
              <a:round/>
            </a:ln>
            <a:effectLst/>
          </p:spPr>
          <p:txBody>
            <a:bodyPr wrap="square" lIns="45718" tIns="45718" rIns="45718" bIns="45718" numCol="1" anchor="t">
              <a:noAutofit/>
            </a:bodyPr>
            <a:lstStyle/>
            <a:p>
              <a:endParaRPr/>
            </a:p>
          </p:txBody>
        </p:sp>
        <p:sp>
          <p:nvSpPr>
            <p:cNvPr id="30" name="Line"/>
            <p:cNvSpPr/>
            <p:nvPr/>
          </p:nvSpPr>
          <p:spPr>
            <a:xfrm flipH="1">
              <a:off x="7425269" y="3689596"/>
              <a:ext cx="4763561" cy="3176346"/>
            </a:xfrm>
            <a:prstGeom prst="line">
              <a:avLst/>
            </a:prstGeom>
            <a:noFill/>
            <a:ln w="9525" cap="rnd">
              <a:solidFill>
                <a:schemeClr val="accent1">
                  <a:alpha val="70195"/>
                </a:schemeClr>
              </a:solidFill>
              <a:prstDash val="solid"/>
              <a:round/>
            </a:ln>
            <a:effectLst/>
          </p:spPr>
          <p:txBody>
            <a:bodyPr wrap="square" lIns="45718" tIns="45718" rIns="45718" bIns="45718" numCol="1" anchor="t">
              <a:noAutofit/>
            </a:bodyPr>
            <a:lstStyle/>
            <a:p>
              <a:endParaRPr/>
            </a:p>
          </p:txBody>
        </p:sp>
        <p:sp>
          <p:nvSpPr>
            <p:cNvPr id="31" name="Shape"/>
            <p:cNvSpPr/>
            <p:nvPr/>
          </p:nvSpPr>
          <p:spPr>
            <a:xfrm>
              <a:off x="9181477" y="-1"/>
              <a:ext cx="3007352" cy="6865945"/>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6077"/>
              </a:scheme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endParaRPr/>
            </a:p>
          </p:txBody>
        </p:sp>
        <p:sp>
          <p:nvSpPr>
            <p:cNvPr id="32" name="Shape"/>
            <p:cNvSpPr/>
            <p:nvPr/>
          </p:nvSpPr>
          <p:spPr>
            <a:xfrm>
              <a:off x="9603442" y="-1"/>
              <a:ext cx="2588562" cy="68659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19999"/>
              </a:scheme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endParaRPr/>
            </a:p>
          </p:txBody>
        </p:sp>
        <p:sp>
          <p:nvSpPr>
            <p:cNvPr id="33" name="Triangle"/>
            <p:cNvSpPr/>
            <p:nvPr/>
          </p:nvSpPr>
          <p:spPr>
            <a:xfrm>
              <a:off x="8932334" y="3056232"/>
              <a:ext cx="3259671" cy="380971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close/>
                </a:path>
              </a:pathLst>
            </a:custGeom>
            <a:solidFill>
              <a:schemeClr val="accent1">
                <a:alpha val="72155"/>
              </a:scheme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endParaRPr/>
            </a:p>
          </p:txBody>
        </p:sp>
        <p:sp>
          <p:nvSpPr>
            <p:cNvPr id="34" name="Shape"/>
            <p:cNvSpPr/>
            <p:nvPr/>
          </p:nvSpPr>
          <p:spPr>
            <a:xfrm>
              <a:off x="9334501" y="-1"/>
              <a:ext cx="2854330" cy="68659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EB3D9F">
                <a:alpha val="50195"/>
              </a:srgb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endParaRPr/>
            </a:p>
          </p:txBody>
        </p:sp>
        <p:sp>
          <p:nvSpPr>
            <p:cNvPr id="35" name="Shape"/>
            <p:cNvSpPr/>
            <p:nvPr/>
          </p:nvSpPr>
          <p:spPr>
            <a:xfrm>
              <a:off x="10898732" y="-1"/>
              <a:ext cx="1290097" cy="6865945"/>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rgbClr val="EB3D9F">
                <a:alpha val="70195"/>
              </a:srgb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endParaRPr/>
            </a:p>
          </p:txBody>
        </p:sp>
        <p:sp>
          <p:nvSpPr>
            <p:cNvPr id="36" name="Shape"/>
            <p:cNvSpPr/>
            <p:nvPr/>
          </p:nvSpPr>
          <p:spPr>
            <a:xfrm>
              <a:off x="10939000" y="-1"/>
              <a:ext cx="1249829" cy="68659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rgbClr val="B2136D">
                <a:alpha val="79998"/>
              </a:srgb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endParaRPr/>
            </a:p>
          </p:txBody>
        </p:sp>
        <p:sp>
          <p:nvSpPr>
            <p:cNvPr id="37" name="Triangle"/>
            <p:cNvSpPr/>
            <p:nvPr/>
          </p:nvSpPr>
          <p:spPr>
            <a:xfrm>
              <a:off x="10371668" y="3598057"/>
              <a:ext cx="1817163" cy="326788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close/>
                </a:path>
              </a:pathLst>
            </a:custGeom>
            <a:solidFill>
              <a:srgbClr val="B2136D">
                <a:alpha val="65881"/>
              </a:srgb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endParaRPr/>
            </a:p>
          </p:txBody>
        </p:sp>
        <p:sp>
          <p:nvSpPr>
            <p:cNvPr id="38" name="Triangle"/>
            <p:cNvSpPr/>
            <p:nvPr/>
          </p:nvSpPr>
          <p:spPr>
            <a:xfrm rot="10800000">
              <a:off x="-2" y="8465"/>
              <a:ext cx="842599" cy="566572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close/>
                </a:path>
              </a:pathLst>
            </a:custGeom>
            <a:solidFill>
              <a:srgbClr val="EB3D9F">
                <a:alpha val="70195"/>
              </a:srgb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endParaRPr/>
            </a:p>
          </p:txBody>
        </p:sp>
      </p:gr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7" name="“"/>
          <p:cNvSpPr txBox="1"/>
          <p:nvPr/>
        </p:nvSpPr>
        <p:spPr>
          <a:xfrm>
            <a:off x="587055" y="469374"/>
            <a:ext cx="518164" cy="12265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8000">
                <a:solidFill>
                  <a:schemeClr val="accent1"/>
                </a:solidFill>
                <a:latin typeface="Arial"/>
                <a:ea typeface="Arial"/>
                <a:cs typeface="Arial"/>
                <a:sym typeface="Arial"/>
              </a:defRPr>
            </a:lvl1pPr>
          </a:lstStyle>
          <a:p>
            <a:r>
              <a:t>“</a:t>
            </a:r>
          </a:p>
        </p:txBody>
      </p:sp>
      <p:sp>
        <p:nvSpPr>
          <p:cNvPr id="48" name="”"/>
          <p:cNvSpPr txBox="1"/>
          <p:nvPr/>
        </p:nvSpPr>
        <p:spPr>
          <a:xfrm>
            <a:off x="8938893" y="2565667"/>
            <a:ext cx="518162" cy="12265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8000">
                <a:solidFill>
                  <a:schemeClr val="accent1"/>
                </a:solidFill>
                <a:latin typeface="Arial"/>
                <a:ea typeface="Arial"/>
                <a:cs typeface="Arial"/>
                <a:sym typeface="Arial"/>
              </a:defRPr>
            </a:lvl1pPr>
          </a:lstStyle>
          <a:p>
            <a:r>
              <a:t>”</a:t>
            </a:r>
          </a:p>
        </p:txBody>
      </p:sp>
      <p:sp>
        <p:nvSpPr>
          <p:cNvPr id="49" name="Title Text"/>
          <p:cNvSpPr txBox="1">
            <a:spLocks noGrp="1"/>
          </p:cNvSpPr>
          <p:nvPr>
            <p:ph type="title"/>
          </p:nvPr>
        </p:nvSpPr>
        <p:spPr>
          <a:xfrm>
            <a:off x="677862" y="609600"/>
            <a:ext cx="8596315" cy="1320800"/>
          </a:xfrm>
          <a:prstGeom prst="rect">
            <a:avLst/>
          </a:prstGeom>
        </p:spPr>
        <p:txBody>
          <a:bodyPr>
            <a:normAutofit/>
          </a:bodyPr>
          <a:lstStyle/>
          <a:p>
            <a:r>
              <a:t>Title Text</a:t>
            </a:r>
          </a:p>
        </p:txBody>
      </p:sp>
      <p:sp>
        <p:nvSpPr>
          <p:cNvPr id="50" name="Body Level One…"/>
          <p:cNvSpPr txBox="1">
            <a:spLocks noGrp="1"/>
          </p:cNvSpPr>
          <p:nvPr>
            <p:ph type="body" sz="half" idx="1"/>
          </p:nvPr>
        </p:nvSpPr>
        <p:spPr>
          <a:xfrm>
            <a:off x="677862" y="2160585"/>
            <a:ext cx="8596315" cy="388144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58" name="“"/>
          <p:cNvSpPr txBox="1"/>
          <p:nvPr/>
        </p:nvSpPr>
        <p:spPr>
          <a:xfrm>
            <a:off x="587055" y="469374"/>
            <a:ext cx="518164" cy="12265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8000">
                <a:solidFill>
                  <a:schemeClr val="accent1"/>
                </a:solidFill>
                <a:latin typeface="Arial"/>
                <a:ea typeface="Arial"/>
                <a:cs typeface="Arial"/>
                <a:sym typeface="Arial"/>
              </a:defRPr>
            </a:lvl1pPr>
          </a:lstStyle>
          <a:p>
            <a:r>
              <a:t>“</a:t>
            </a:r>
          </a:p>
        </p:txBody>
      </p:sp>
      <p:sp>
        <p:nvSpPr>
          <p:cNvPr id="59" name="”"/>
          <p:cNvSpPr txBox="1"/>
          <p:nvPr/>
        </p:nvSpPr>
        <p:spPr>
          <a:xfrm>
            <a:off x="8938893" y="2565667"/>
            <a:ext cx="518162" cy="12265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spAutoFit/>
          </a:bodyPr>
          <a:lstStyle>
            <a:lvl1pPr>
              <a:defRPr sz="8000">
                <a:solidFill>
                  <a:schemeClr val="accent1"/>
                </a:solidFill>
                <a:latin typeface="Arial"/>
                <a:ea typeface="Arial"/>
                <a:cs typeface="Arial"/>
                <a:sym typeface="Arial"/>
              </a:defRPr>
            </a:lvl1pPr>
          </a:lstStyle>
          <a:p>
            <a:r>
              <a:t>”</a:t>
            </a:r>
          </a:p>
        </p:txBody>
      </p:sp>
      <p:sp>
        <p:nvSpPr>
          <p:cNvPr id="60" name="Title Text"/>
          <p:cNvSpPr txBox="1">
            <a:spLocks noGrp="1"/>
          </p:cNvSpPr>
          <p:nvPr>
            <p:ph type="title"/>
          </p:nvPr>
        </p:nvSpPr>
        <p:spPr>
          <a:xfrm>
            <a:off x="677862" y="609600"/>
            <a:ext cx="8596315" cy="1320800"/>
          </a:xfrm>
          <a:prstGeom prst="rect">
            <a:avLst/>
          </a:prstGeom>
        </p:spPr>
        <p:txBody>
          <a:bodyPr>
            <a:normAutofit/>
          </a:bodyPr>
          <a:lstStyle/>
          <a:p>
            <a:r>
              <a:t>Title Text</a:t>
            </a:r>
          </a:p>
        </p:txBody>
      </p:sp>
      <p:sp>
        <p:nvSpPr>
          <p:cNvPr id="61" name="Body Level One…"/>
          <p:cNvSpPr txBox="1">
            <a:spLocks noGrp="1"/>
          </p:cNvSpPr>
          <p:nvPr>
            <p:ph type="body" sz="half" idx="1"/>
          </p:nvPr>
        </p:nvSpPr>
        <p:spPr>
          <a:xfrm>
            <a:off x="677862" y="2160585"/>
            <a:ext cx="8596315" cy="3881440"/>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 name="Group"/>
          <p:cNvGrpSpPr/>
          <p:nvPr/>
        </p:nvGrpSpPr>
        <p:grpSpPr>
          <a:xfrm>
            <a:off x="-5" y="-7940"/>
            <a:ext cx="12192007" cy="6865944"/>
            <a:chOff x="-1" y="0"/>
            <a:chExt cx="12192006" cy="6865942"/>
          </a:xfrm>
        </p:grpSpPr>
        <p:sp>
          <p:nvSpPr>
            <p:cNvPr id="2" name="Line"/>
            <p:cNvSpPr/>
            <p:nvPr/>
          </p:nvSpPr>
          <p:spPr>
            <a:xfrm>
              <a:off x="9371015" y="8464"/>
              <a:ext cx="1219202" cy="6857478"/>
            </a:xfrm>
            <a:prstGeom prst="line">
              <a:avLst/>
            </a:prstGeom>
            <a:noFill/>
            <a:ln w="9525" cap="rnd">
              <a:solidFill>
                <a:schemeClr val="accent1">
                  <a:alpha val="70195"/>
                </a:schemeClr>
              </a:solidFill>
              <a:prstDash val="solid"/>
              <a:round/>
            </a:ln>
            <a:effectLst/>
          </p:spPr>
          <p:txBody>
            <a:bodyPr wrap="square" lIns="45718" tIns="45718" rIns="45718" bIns="45718" numCol="1" anchor="t">
              <a:noAutofit/>
            </a:bodyPr>
            <a:lstStyle/>
            <a:p>
              <a:endParaRPr/>
            </a:p>
          </p:txBody>
        </p:sp>
        <p:sp>
          <p:nvSpPr>
            <p:cNvPr id="3" name="Line"/>
            <p:cNvSpPr/>
            <p:nvPr/>
          </p:nvSpPr>
          <p:spPr>
            <a:xfrm flipH="1">
              <a:off x="7425269" y="3689596"/>
              <a:ext cx="4763561" cy="3176346"/>
            </a:xfrm>
            <a:prstGeom prst="line">
              <a:avLst/>
            </a:prstGeom>
            <a:noFill/>
            <a:ln w="9525" cap="rnd">
              <a:solidFill>
                <a:schemeClr val="accent1">
                  <a:alpha val="70195"/>
                </a:schemeClr>
              </a:solidFill>
              <a:prstDash val="solid"/>
              <a:round/>
            </a:ln>
            <a:effectLst/>
          </p:spPr>
          <p:txBody>
            <a:bodyPr wrap="square" lIns="45718" tIns="45718" rIns="45718" bIns="45718" numCol="1" anchor="t">
              <a:noAutofit/>
            </a:bodyPr>
            <a:lstStyle/>
            <a:p>
              <a:endParaRPr/>
            </a:p>
          </p:txBody>
        </p:sp>
        <p:sp>
          <p:nvSpPr>
            <p:cNvPr id="4" name="Shape"/>
            <p:cNvSpPr/>
            <p:nvPr/>
          </p:nvSpPr>
          <p:spPr>
            <a:xfrm>
              <a:off x="9181478" y="-1"/>
              <a:ext cx="3007352" cy="6865945"/>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6077"/>
              </a:scheme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endParaRPr/>
            </a:p>
          </p:txBody>
        </p:sp>
        <p:sp>
          <p:nvSpPr>
            <p:cNvPr id="5" name="Shape"/>
            <p:cNvSpPr/>
            <p:nvPr/>
          </p:nvSpPr>
          <p:spPr>
            <a:xfrm>
              <a:off x="9603443" y="-1"/>
              <a:ext cx="2588562" cy="68659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19999"/>
              </a:scheme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endParaRPr/>
            </a:p>
          </p:txBody>
        </p:sp>
        <p:sp>
          <p:nvSpPr>
            <p:cNvPr id="6" name="Triangle"/>
            <p:cNvSpPr/>
            <p:nvPr/>
          </p:nvSpPr>
          <p:spPr>
            <a:xfrm>
              <a:off x="8932335" y="3056232"/>
              <a:ext cx="3259671" cy="380971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close/>
                </a:path>
              </a:pathLst>
            </a:custGeom>
            <a:solidFill>
              <a:schemeClr val="accent1">
                <a:alpha val="72155"/>
              </a:scheme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endParaRPr/>
            </a:p>
          </p:txBody>
        </p:sp>
        <p:sp>
          <p:nvSpPr>
            <p:cNvPr id="7" name="Shape"/>
            <p:cNvSpPr/>
            <p:nvPr/>
          </p:nvSpPr>
          <p:spPr>
            <a:xfrm>
              <a:off x="9334502" y="-1"/>
              <a:ext cx="2854330" cy="68659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EB3D9F">
                <a:alpha val="50195"/>
              </a:srgb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endParaRPr/>
            </a:p>
          </p:txBody>
        </p:sp>
        <p:sp>
          <p:nvSpPr>
            <p:cNvPr id="8" name="Shape"/>
            <p:cNvSpPr/>
            <p:nvPr/>
          </p:nvSpPr>
          <p:spPr>
            <a:xfrm>
              <a:off x="10898732" y="-1"/>
              <a:ext cx="1290098" cy="6865945"/>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rgbClr val="EB3D9F">
                <a:alpha val="70195"/>
              </a:srgb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endParaRPr/>
            </a:p>
          </p:txBody>
        </p:sp>
        <p:sp>
          <p:nvSpPr>
            <p:cNvPr id="9" name="Shape"/>
            <p:cNvSpPr/>
            <p:nvPr/>
          </p:nvSpPr>
          <p:spPr>
            <a:xfrm>
              <a:off x="10939000" y="-1"/>
              <a:ext cx="1249830" cy="68659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rgbClr val="B2136D">
                <a:alpha val="79998"/>
              </a:srgb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endParaRPr/>
            </a:p>
          </p:txBody>
        </p:sp>
        <p:sp>
          <p:nvSpPr>
            <p:cNvPr id="10" name="Triangle"/>
            <p:cNvSpPr/>
            <p:nvPr/>
          </p:nvSpPr>
          <p:spPr>
            <a:xfrm>
              <a:off x="10371668" y="3598057"/>
              <a:ext cx="1817164" cy="326788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21600"/>
                  </a:lnTo>
                  <a:close/>
                </a:path>
              </a:pathLst>
            </a:custGeom>
            <a:solidFill>
              <a:srgbClr val="B2136D">
                <a:alpha val="65881"/>
              </a:srgb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endParaRPr/>
            </a:p>
          </p:txBody>
        </p:sp>
        <p:sp>
          <p:nvSpPr>
            <p:cNvPr id="11" name="Triangle"/>
            <p:cNvSpPr/>
            <p:nvPr/>
          </p:nvSpPr>
          <p:spPr>
            <a:xfrm>
              <a:off x="-2" y="4021357"/>
              <a:ext cx="448736" cy="28445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rgbClr val="EB3D9F">
                <a:alpha val="70195"/>
              </a:srgbClr>
            </a:solidFill>
            <a:ln w="12700" cap="flat">
              <a:noFill/>
              <a:miter lim="400000"/>
            </a:ln>
            <a:effectLst/>
          </p:spPr>
          <p:txBody>
            <a:bodyPr wrap="square" lIns="45718" tIns="45718" rIns="45718" bIns="45718" numCol="1" anchor="t">
              <a:noAutofit/>
            </a:bodyPr>
            <a:lstStyle/>
            <a:p>
              <a:pPr>
                <a:defRPr>
                  <a:latin typeface="Trebuchet MS"/>
                  <a:ea typeface="Trebuchet MS"/>
                  <a:cs typeface="Trebuchet MS"/>
                  <a:sym typeface="Trebuchet MS"/>
                </a:defRPr>
              </a:pPr>
              <a:endParaRPr/>
            </a:p>
          </p:txBody>
        </p:sp>
      </p:grpSp>
      <p:sp>
        <p:nvSpPr>
          <p:cNvPr id="13" name="Title Text"/>
          <p:cNvSpPr txBox="1">
            <a:spLocks noGrp="1"/>
          </p:cNvSpPr>
          <p:nvPr>
            <p:ph type="title"/>
          </p:nvPr>
        </p:nvSpPr>
        <p:spPr>
          <a:xfrm>
            <a:off x="1826683" y="1371600"/>
            <a:ext cx="9753601"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lstStyle/>
          <a:p>
            <a:r>
              <a:t>Title Text</a:t>
            </a:r>
          </a:p>
        </p:txBody>
      </p:sp>
      <p:sp>
        <p:nvSpPr>
          <p:cNvPr id="14" name="Body Level One…"/>
          <p:cNvSpPr txBox="1">
            <a:spLocks noGrp="1"/>
          </p:cNvSpPr>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9050159" y="6115369"/>
            <a:ext cx="224018" cy="218437"/>
          </a:xfrm>
          <a:prstGeom prst="rect">
            <a:avLst/>
          </a:prstGeom>
          <a:ln w="12700">
            <a:miter lim="400000"/>
          </a:ln>
        </p:spPr>
        <p:txBody>
          <a:bodyPr wrap="none" lIns="45718" tIns="45718" rIns="45718" bIns="45718" anchor="ctr">
            <a:spAutoFit/>
          </a:bodyPr>
          <a:lstStyle>
            <a:lvl1pPr algn="r">
              <a:defRPr sz="900">
                <a:solidFill>
                  <a:srgbClr val="EB3D9F"/>
                </a:solidFill>
                <a:latin typeface="Trebuchet MS"/>
                <a:ea typeface="Trebuchet MS"/>
                <a:cs typeface="Trebuchet MS"/>
                <a:sym typeface="Trebuchet M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3D9F"/>
          </a:solidFill>
          <a:uFillTx/>
          <a:latin typeface="Trebuchet MS"/>
          <a:ea typeface="Trebuchet MS"/>
          <a:cs typeface="Trebuchet MS"/>
          <a:sym typeface="Trebuchet M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3D9F"/>
          </a:solidFill>
          <a:uFillTx/>
          <a:latin typeface="Trebuchet MS"/>
          <a:ea typeface="Trebuchet MS"/>
          <a:cs typeface="Trebuchet MS"/>
          <a:sym typeface="Trebuchet MS"/>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3D9F"/>
          </a:solidFill>
          <a:uFillTx/>
          <a:latin typeface="Trebuchet MS"/>
          <a:ea typeface="Trebuchet MS"/>
          <a:cs typeface="Trebuchet MS"/>
          <a:sym typeface="Trebuchet MS"/>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3D9F"/>
          </a:solidFill>
          <a:uFillTx/>
          <a:latin typeface="Trebuchet MS"/>
          <a:ea typeface="Trebuchet MS"/>
          <a:cs typeface="Trebuchet MS"/>
          <a:sym typeface="Trebuchet MS"/>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3D9F"/>
          </a:solidFill>
          <a:uFillTx/>
          <a:latin typeface="Trebuchet MS"/>
          <a:ea typeface="Trebuchet MS"/>
          <a:cs typeface="Trebuchet MS"/>
          <a:sym typeface="Trebuchet MS"/>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3D9F"/>
          </a:solidFill>
          <a:uFillTx/>
          <a:latin typeface="Trebuchet MS"/>
          <a:ea typeface="Trebuchet MS"/>
          <a:cs typeface="Trebuchet MS"/>
          <a:sym typeface="Trebuchet MS"/>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3D9F"/>
          </a:solidFill>
          <a:uFillTx/>
          <a:latin typeface="Trebuchet MS"/>
          <a:ea typeface="Trebuchet MS"/>
          <a:cs typeface="Trebuchet MS"/>
          <a:sym typeface="Trebuchet MS"/>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3D9F"/>
          </a:solidFill>
          <a:uFillTx/>
          <a:latin typeface="Trebuchet MS"/>
          <a:ea typeface="Trebuchet MS"/>
          <a:cs typeface="Trebuchet MS"/>
          <a:sym typeface="Trebuchet MS"/>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3D9F"/>
          </a:solidFill>
          <a:uFillTx/>
          <a:latin typeface="Trebuchet MS"/>
          <a:ea typeface="Trebuchet MS"/>
          <a:cs typeface="Trebuchet MS"/>
          <a:sym typeface="Trebuchet MS"/>
        </a:defRPr>
      </a:lvl9pPr>
    </p:titleStyle>
    <p:bodyStyle>
      <a:lvl1pPr marL="342900" marR="0" indent="-342900" algn="l" defTabSz="457200" rtl="0" latinLnBrk="0">
        <a:lnSpc>
          <a:spcPct val="100000"/>
        </a:lnSpc>
        <a:spcBef>
          <a:spcPts val="1000"/>
        </a:spcBef>
        <a:spcAft>
          <a:spcPts val="0"/>
        </a:spcAft>
        <a:buClr>
          <a:srgbClr val="EB3D9F"/>
        </a:buClr>
        <a:buSzPct val="80000"/>
        <a:buFont typeface="Trebuchet MS"/>
        <a:buChar char="u"/>
        <a:tabLst/>
        <a:defRPr sz="1800" b="0" i="0" u="none" strike="noStrike" cap="none" spc="0" baseline="0">
          <a:solidFill>
            <a:srgbClr val="404040"/>
          </a:solidFill>
          <a:uFillTx/>
          <a:latin typeface="Trebuchet MS"/>
          <a:ea typeface="Trebuchet MS"/>
          <a:cs typeface="Trebuchet MS"/>
          <a:sym typeface="Trebuchet MS"/>
        </a:defRPr>
      </a:lvl1pPr>
      <a:lvl2pPr marL="778668" marR="0" indent="-321468" algn="l" defTabSz="457200" rtl="0" latinLnBrk="0">
        <a:lnSpc>
          <a:spcPct val="100000"/>
        </a:lnSpc>
        <a:spcBef>
          <a:spcPts val="1000"/>
        </a:spcBef>
        <a:spcAft>
          <a:spcPts val="0"/>
        </a:spcAft>
        <a:buClr>
          <a:srgbClr val="EB3D9F"/>
        </a:buClr>
        <a:buSzPct val="80000"/>
        <a:buFont typeface="Trebuchet MS"/>
        <a:buChar char="u"/>
        <a:tabLst/>
        <a:defRPr sz="1800" b="0" i="0" u="none" strike="noStrike" cap="none" spc="0" baseline="0">
          <a:solidFill>
            <a:srgbClr val="404040"/>
          </a:solidFill>
          <a:uFillTx/>
          <a:latin typeface="Trebuchet MS"/>
          <a:ea typeface="Trebuchet MS"/>
          <a:cs typeface="Trebuchet MS"/>
          <a:sym typeface="Trebuchet MS"/>
        </a:defRPr>
      </a:lvl2pPr>
      <a:lvl3pPr marL="1208314" marR="0" indent="-293914" algn="l" defTabSz="457200" rtl="0" latinLnBrk="0">
        <a:lnSpc>
          <a:spcPct val="100000"/>
        </a:lnSpc>
        <a:spcBef>
          <a:spcPts val="1000"/>
        </a:spcBef>
        <a:spcAft>
          <a:spcPts val="0"/>
        </a:spcAft>
        <a:buClr>
          <a:srgbClr val="EB3D9F"/>
        </a:buClr>
        <a:buSzPct val="80000"/>
        <a:buFont typeface="Trebuchet MS"/>
        <a:buChar char="u"/>
        <a:tabLst/>
        <a:defRPr sz="1800" b="0" i="0" u="none" strike="noStrike" cap="none" spc="0" baseline="0">
          <a:solidFill>
            <a:srgbClr val="404040"/>
          </a:solidFill>
          <a:uFillTx/>
          <a:latin typeface="Trebuchet MS"/>
          <a:ea typeface="Trebuchet MS"/>
          <a:cs typeface="Trebuchet MS"/>
          <a:sym typeface="Trebuchet MS"/>
        </a:defRPr>
      </a:lvl3pPr>
      <a:lvl4pPr marL="1714500" marR="0" indent="-342900" algn="l" defTabSz="457200" rtl="0" latinLnBrk="0">
        <a:lnSpc>
          <a:spcPct val="100000"/>
        </a:lnSpc>
        <a:spcBef>
          <a:spcPts val="1000"/>
        </a:spcBef>
        <a:spcAft>
          <a:spcPts val="0"/>
        </a:spcAft>
        <a:buClr>
          <a:srgbClr val="EB3D9F"/>
        </a:buClr>
        <a:buSzPct val="80000"/>
        <a:buFont typeface="Trebuchet MS"/>
        <a:buChar char="u"/>
        <a:tabLst/>
        <a:defRPr sz="1800" b="0" i="0" u="none" strike="noStrike" cap="none" spc="0" baseline="0">
          <a:solidFill>
            <a:srgbClr val="404040"/>
          </a:solidFill>
          <a:uFillTx/>
          <a:latin typeface="Trebuchet MS"/>
          <a:ea typeface="Trebuchet MS"/>
          <a:cs typeface="Trebuchet MS"/>
          <a:sym typeface="Trebuchet MS"/>
        </a:defRPr>
      </a:lvl4pPr>
      <a:lvl5pPr marL="2057400" marR="0" indent="-228600" algn="l" defTabSz="457200" rtl="0" latinLnBrk="0">
        <a:lnSpc>
          <a:spcPct val="100000"/>
        </a:lnSpc>
        <a:spcBef>
          <a:spcPts val="1000"/>
        </a:spcBef>
        <a:spcAft>
          <a:spcPts val="0"/>
        </a:spcAft>
        <a:buClr>
          <a:srgbClr val="EB3D9F"/>
        </a:buClr>
        <a:buSzPct val="80000"/>
        <a:buFont typeface="Trebuchet MS"/>
        <a:buChar char="u"/>
        <a:tabLst/>
        <a:defRPr sz="1800" b="0" i="0" u="none" strike="noStrike" cap="none" spc="0" baseline="0">
          <a:solidFill>
            <a:srgbClr val="404040"/>
          </a:solidFill>
          <a:uFillTx/>
          <a:latin typeface="Trebuchet MS"/>
          <a:ea typeface="Trebuchet MS"/>
          <a:cs typeface="Trebuchet MS"/>
          <a:sym typeface="Trebuchet MS"/>
        </a:defRPr>
      </a:lvl5pPr>
      <a:lvl6pPr marL="0" marR="0" indent="0" algn="l" defTabSz="457200" rtl="0" latinLnBrk="0">
        <a:lnSpc>
          <a:spcPct val="100000"/>
        </a:lnSpc>
        <a:spcBef>
          <a:spcPts val="1000"/>
        </a:spcBef>
        <a:spcAft>
          <a:spcPts val="0"/>
        </a:spcAft>
        <a:buClr>
          <a:srgbClr val="EB3D9F"/>
        </a:buClr>
        <a:buSzTx/>
        <a:buFont typeface="Trebuchet MS"/>
        <a:buNone/>
        <a:tabLst/>
        <a:defRPr sz="1800" b="0" i="0" u="none" strike="noStrike" cap="none" spc="0" baseline="0">
          <a:solidFill>
            <a:srgbClr val="404040"/>
          </a:solidFill>
          <a:uFillTx/>
          <a:latin typeface="Trebuchet MS"/>
          <a:ea typeface="Trebuchet MS"/>
          <a:cs typeface="Trebuchet MS"/>
          <a:sym typeface="Trebuchet MS"/>
        </a:defRPr>
      </a:lvl6pPr>
      <a:lvl7pPr marL="0" marR="0" indent="0" algn="l" defTabSz="457200" rtl="0" latinLnBrk="0">
        <a:lnSpc>
          <a:spcPct val="100000"/>
        </a:lnSpc>
        <a:spcBef>
          <a:spcPts val="1000"/>
        </a:spcBef>
        <a:spcAft>
          <a:spcPts val="0"/>
        </a:spcAft>
        <a:buClr>
          <a:srgbClr val="EB3D9F"/>
        </a:buClr>
        <a:buSzTx/>
        <a:buFont typeface="Trebuchet MS"/>
        <a:buNone/>
        <a:tabLst/>
        <a:defRPr sz="1800" b="0" i="0" u="none" strike="noStrike" cap="none" spc="0" baseline="0">
          <a:solidFill>
            <a:srgbClr val="404040"/>
          </a:solidFill>
          <a:uFillTx/>
          <a:latin typeface="Trebuchet MS"/>
          <a:ea typeface="Trebuchet MS"/>
          <a:cs typeface="Trebuchet MS"/>
          <a:sym typeface="Trebuchet MS"/>
        </a:defRPr>
      </a:lvl7pPr>
      <a:lvl8pPr marL="0" marR="0" indent="0" algn="l" defTabSz="457200" rtl="0" latinLnBrk="0">
        <a:lnSpc>
          <a:spcPct val="100000"/>
        </a:lnSpc>
        <a:spcBef>
          <a:spcPts val="1000"/>
        </a:spcBef>
        <a:spcAft>
          <a:spcPts val="0"/>
        </a:spcAft>
        <a:buClr>
          <a:srgbClr val="EB3D9F"/>
        </a:buClr>
        <a:buSzTx/>
        <a:buFont typeface="Trebuchet MS"/>
        <a:buNone/>
        <a:tabLst/>
        <a:defRPr sz="1800" b="0" i="0" u="none" strike="noStrike" cap="none" spc="0" baseline="0">
          <a:solidFill>
            <a:srgbClr val="404040"/>
          </a:solidFill>
          <a:uFillTx/>
          <a:latin typeface="Trebuchet MS"/>
          <a:ea typeface="Trebuchet MS"/>
          <a:cs typeface="Trebuchet MS"/>
          <a:sym typeface="Trebuchet MS"/>
        </a:defRPr>
      </a:lvl8pPr>
      <a:lvl9pPr marL="0" marR="0" indent="0" algn="l" defTabSz="457200" rtl="0" latinLnBrk="0">
        <a:lnSpc>
          <a:spcPct val="100000"/>
        </a:lnSpc>
        <a:spcBef>
          <a:spcPts val="1000"/>
        </a:spcBef>
        <a:spcAft>
          <a:spcPts val="0"/>
        </a:spcAft>
        <a:buClr>
          <a:srgbClr val="EB3D9F"/>
        </a:buClr>
        <a:buSzTx/>
        <a:buFont typeface="Trebuchet MS"/>
        <a:buNone/>
        <a:tabLst/>
        <a:defRPr sz="1800" b="0" i="0" u="none" strike="noStrike" cap="none" spc="0" baseline="0">
          <a:solidFill>
            <a:srgbClr val="404040"/>
          </a:solidFill>
          <a:uFillTx/>
          <a:latin typeface="Trebuchet MS"/>
          <a:ea typeface="Trebuchet MS"/>
          <a:cs typeface="Trebuchet MS"/>
          <a:sym typeface="Trebuchet MS"/>
        </a:defRPr>
      </a:lvl9pPr>
    </p:bodyStyle>
    <p:otherStyle>
      <a:lvl1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1pPr>
      <a:lvl2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2pPr>
      <a:lvl3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3pPr>
      <a:lvl4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4pPr>
      <a:lvl5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5pPr>
      <a:lvl6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6pPr>
      <a:lvl7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7pPr>
      <a:lvl8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8pPr>
      <a:lvl9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Utilising Correlated Information to Improve the Sustainability of Internet of Things Devices…"/>
          <p:cNvSpPr txBox="1">
            <a:spLocks noGrp="1"/>
          </p:cNvSpPr>
          <p:nvPr>
            <p:ph type="title" idx="4294967295"/>
          </p:nvPr>
        </p:nvSpPr>
        <p:spPr>
          <a:xfrm>
            <a:off x="1021308" y="1664591"/>
            <a:ext cx="8451951" cy="1933727"/>
          </a:xfrm>
          <a:prstGeom prst="rect">
            <a:avLst/>
          </a:prstGeom>
        </p:spPr>
        <p:txBody>
          <a:bodyPr anchor="b">
            <a:normAutofit/>
          </a:bodyPr>
          <a:lstStyle>
            <a:lvl1pPr defTabSz="249218">
              <a:lnSpc>
                <a:spcPts val="4700"/>
              </a:lnSpc>
              <a:spcBef>
                <a:spcPts val="600"/>
              </a:spcBef>
              <a:defRPr sz="4400">
                <a:solidFill>
                  <a:srgbClr val="7030A0"/>
                </a:solidFill>
                <a:latin typeface="Arabic Typesetting"/>
                <a:ea typeface="Arabic Typesetting"/>
                <a:cs typeface="Arabic Typesetting"/>
                <a:sym typeface="Arabic Typesetting"/>
              </a:defRPr>
            </a:lvl1pPr>
          </a:lstStyle>
          <a:p>
            <a:r>
              <a:rPr b="1" dirty="0"/>
              <a:t>Credit Card Fraud Detection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ROPOSED UPDATING MECHANISM"/>
          <p:cNvSpPr txBox="1">
            <a:spLocks noGrp="1"/>
          </p:cNvSpPr>
          <p:nvPr>
            <p:ph type="title" idx="4294967295"/>
          </p:nvPr>
        </p:nvSpPr>
        <p:spPr>
          <a:xfrm>
            <a:off x="454223" y="294956"/>
            <a:ext cx="8978157" cy="834780"/>
          </a:xfrm>
          <a:prstGeom prst="rect">
            <a:avLst/>
          </a:prstGeom>
        </p:spPr>
        <p:txBody>
          <a:bodyPr>
            <a:normAutofit/>
          </a:bodyPr>
          <a:lstStyle>
            <a:lvl1pPr>
              <a:lnSpc>
                <a:spcPts val="5000"/>
              </a:lnSpc>
              <a:spcBef>
                <a:spcPts val="1200"/>
              </a:spcBef>
              <a:defRPr sz="2900" b="1">
                <a:solidFill>
                  <a:srgbClr val="000000"/>
                </a:solidFill>
                <a:latin typeface="Times"/>
                <a:ea typeface="Times"/>
                <a:cs typeface="Times"/>
                <a:sym typeface="Times"/>
              </a:defRPr>
            </a:lvl1pPr>
          </a:lstStyle>
          <a:p>
            <a:r>
              <a:rPr dirty="0"/>
              <a:t>                           </a:t>
            </a:r>
            <a:r>
              <a:rPr sz="2400" b="0" dirty="0">
                <a:solidFill>
                  <a:srgbClr val="EB3D9F"/>
                </a:solidFill>
                <a:latin typeface="Trebuchet MS"/>
                <a:ea typeface="+mn-ea"/>
              </a:rPr>
              <a:t>Cross Validation</a:t>
            </a:r>
          </a:p>
        </p:txBody>
      </p:sp>
      <p:sp>
        <p:nvSpPr>
          <p:cNvPr id="109" name="Initially I trained Logistic Regression classifier using train_test_split, but after knowing that there is a possibility of overfitting. I want to make use of cross_validation."/>
          <p:cNvSpPr txBox="1">
            <a:spLocks noGrp="1"/>
          </p:cNvSpPr>
          <p:nvPr>
            <p:ph type="body" idx="4294967295"/>
          </p:nvPr>
        </p:nvSpPr>
        <p:spPr>
          <a:xfrm>
            <a:off x="429170" y="1524000"/>
            <a:ext cx="9028263" cy="4419600"/>
          </a:xfrm>
          <a:prstGeom prst="rect">
            <a:avLst/>
          </a:prstGeom>
        </p:spPr>
        <p:txBody>
          <a:bodyPr/>
          <a:lstStyle/>
          <a:p>
            <a:pPr marL="0" indent="0">
              <a:lnSpc>
                <a:spcPct val="150000"/>
              </a:lnSpc>
              <a:buNone/>
            </a:pPr>
            <a:r>
              <a:rPr sz="1400" dirty="0">
                <a:latin typeface="Arial" panose="020B0604020202020204" pitchFamily="34" charset="0"/>
                <a:cs typeface="Arial" panose="020B0604020202020204" pitchFamily="34" charset="0"/>
              </a:rPr>
              <a:t>Initially I trained Logistic Regression classifier using </a:t>
            </a:r>
            <a:r>
              <a:rPr sz="1400" dirty="0" err="1">
                <a:latin typeface="Arial" panose="020B0604020202020204" pitchFamily="34" charset="0"/>
                <a:cs typeface="Arial" panose="020B0604020202020204" pitchFamily="34" charset="0"/>
              </a:rPr>
              <a:t>train_test_split</a:t>
            </a:r>
            <a:r>
              <a:rPr sz="1400" dirty="0">
                <a:latin typeface="Arial" panose="020B0604020202020204" pitchFamily="34" charset="0"/>
                <a:cs typeface="Arial" panose="020B0604020202020204" pitchFamily="34" charset="0"/>
              </a:rPr>
              <a:t>, but after knowing that there is a possibility of overfitting. I want to make use of </a:t>
            </a:r>
            <a:r>
              <a:rPr sz="1400" dirty="0" err="1">
                <a:latin typeface="Arial" panose="020B0604020202020204" pitchFamily="34" charset="0"/>
                <a:cs typeface="Arial" panose="020B0604020202020204" pitchFamily="34" charset="0"/>
              </a:rPr>
              <a:t>cross_validation</a:t>
            </a:r>
            <a:r>
              <a:rPr sz="1400" dirty="0">
                <a:latin typeface="Arial" panose="020B0604020202020204" pitchFamily="34" charset="0"/>
                <a:cs typeface="Arial" panose="020B0604020202020204" pitchFamily="34" charset="0"/>
              </a:rPr>
              <a:t>.</a:t>
            </a:r>
          </a:p>
        </p:txBody>
      </p:sp>
      <p:pic>
        <p:nvPicPr>
          <p:cNvPr id="110" name="1*J2B_bcbd1-s1kpWOu_FZrg.png" descr="1*J2B_bcbd1-s1kpWOu_FZrg.png"/>
          <p:cNvPicPr>
            <a:picLocks noChangeAspect="1"/>
          </p:cNvPicPr>
          <p:nvPr/>
        </p:nvPicPr>
        <p:blipFill>
          <a:blip r:embed="rId3">
            <a:extLst/>
          </a:blip>
          <a:stretch>
            <a:fillRect/>
          </a:stretch>
        </p:blipFill>
        <p:spPr>
          <a:xfrm>
            <a:off x="371940" y="2838974"/>
            <a:ext cx="6164920" cy="2992928"/>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Updating mechanism explained"/>
          <p:cNvSpPr txBox="1">
            <a:spLocks noGrp="1"/>
          </p:cNvSpPr>
          <p:nvPr>
            <p:ph type="title" idx="4294967295"/>
          </p:nvPr>
        </p:nvSpPr>
        <p:spPr>
          <a:xfrm>
            <a:off x="1327564" y="475541"/>
            <a:ext cx="8115214" cy="960943"/>
          </a:xfrm>
          <a:prstGeom prst="rect">
            <a:avLst/>
          </a:prstGeom>
        </p:spPr>
        <p:txBody>
          <a:bodyPr>
            <a:normAutofit/>
          </a:bodyPr>
          <a:lstStyle>
            <a:lvl1pPr>
              <a:defRPr sz="3200">
                <a:solidFill>
                  <a:srgbClr val="7030A0"/>
                </a:solidFill>
              </a:defRPr>
            </a:lvl1pPr>
          </a:lstStyle>
          <a:p>
            <a:r>
              <a:rPr dirty="0"/>
              <a:t>                </a:t>
            </a:r>
            <a:r>
              <a:rPr sz="2400" dirty="0">
                <a:solidFill>
                  <a:srgbClr val="EB3D9F"/>
                </a:solidFill>
                <a:ea typeface="+mn-ea"/>
                <a:cs typeface="Times"/>
                <a:sym typeface="Times"/>
              </a:rPr>
              <a:t>LR with K-Fold</a:t>
            </a:r>
          </a:p>
        </p:txBody>
      </p:sp>
      <p:pic>
        <p:nvPicPr>
          <p:cNvPr id="113" name="Screen Shot 2019-12-12 at 1.00.51 PM.png" descr="Screen Shot 2019-12-12 at 1.00.51 PM.png"/>
          <p:cNvPicPr>
            <a:picLocks noChangeAspect="1"/>
          </p:cNvPicPr>
          <p:nvPr/>
        </p:nvPicPr>
        <p:blipFill>
          <a:blip r:embed="rId3">
            <a:extLst/>
          </a:blip>
          <a:stretch>
            <a:fillRect/>
          </a:stretch>
        </p:blipFill>
        <p:spPr>
          <a:xfrm>
            <a:off x="1603164" y="1817484"/>
            <a:ext cx="6090814" cy="3604032"/>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Evaluation"/>
          <p:cNvSpPr txBox="1">
            <a:spLocks noGrp="1"/>
          </p:cNvSpPr>
          <p:nvPr>
            <p:ph type="title" idx="4294967295"/>
          </p:nvPr>
        </p:nvSpPr>
        <p:spPr>
          <a:xfrm>
            <a:off x="-214186" y="292099"/>
            <a:ext cx="9753601" cy="808090"/>
          </a:xfrm>
          <a:prstGeom prst="rect">
            <a:avLst/>
          </a:prstGeom>
        </p:spPr>
        <p:txBody>
          <a:bodyPr>
            <a:normAutofit/>
          </a:bodyPr>
          <a:lstStyle/>
          <a:p>
            <a:r>
              <a:t>                   LR with Stratified K-fold</a:t>
            </a:r>
          </a:p>
        </p:txBody>
      </p:sp>
      <p:pic>
        <p:nvPicPr>
          <p:cNvPr id="116" name="Screen Shot 2019-12-12 at 1.10.03 PM.png" descr="Screen Shot 2019-12-12 at 1.10.03 PM.png"/>
          <p:cNvPicPr>
            <a:picLocks noChangeAspect="1"/>
          </p:cNvPicPr>
          <p:nvPr/>
        </p:nvPicPr>
        <p:blipFill>
          <a:blip r:embed="rId3">
            <a:extLst/>
          </a:blip>
          <a:stretch>
            <a:fillRect/>
          </a:stretch>
        </p:blipFill>
        <p:spPr>
          <a:xfrm>
            <a:off x="2045250" y="1965654"/>
            <a:ext cx="6276128" cy="2926692"/>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LR with Repeated Stratified K-fold"/>
          <p:cNvSpPr txBox="1">
            <a:spLocks noGrp="1"/>
          </p:cNvSpPr>
          <p:nvPr>
            <p:ph type="title" idx="4294967295"/>
          </p:nvPr>
        </p:nvSpPr>
        <p:spPr>
          <a:xfrm>
            <a:off x="937683" y="546100"/>
            <a:ext cx="7732564" cy="1066800"/>
          </a:xfrm>
          <a:prstGeom prst="rect">
            <a:avLst/>
          </a:prstGeom>
        </p:spPr>
        <p:txBody>
          <a:bodyPr/>
          <a:lstStyle/>
          <a:p>
            <a:r>
              <a:t>LR with Repeated Stratified K-fold</a:t>
            </a:r>
          </a:p>
        </p:txBody>
      </p:sp>
      <p:pic>
        <p:nvPicPr>
          <p:cNvPr id="119" name="Screen Shot 2019-12-12 at 1.23.30 PM.png" descr="Screen Shot 2019-12-12 at 1.23.30 PM.png"/>
          <p:cNvPicPr>
            <a:picLocks noChangeAspect="1"/>
          </p:cNvPicPr>
          <p:nvPr/>
        </p:nvPicPr>
        <p:blipFill>
          <a:blip r:embed="rId3">
            <a:extLst/>
          </a:blip>
          <a:stretch>
            <a:fillRect/>
          </a:stretch>
        </p:blipFill>
        <p:spPr>
          <a:xfrm>
            <a:off x="1524000" y="1995862"/>
            <a:ext cx="6559930" cy="2866276"/>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ampling"/>
          <p:cNvSpPr txBox="1">
            <a:spLocks noGrp="1"/>
          </p:cNvSpPr>
          <p:nvPr>
            <p:ph type="title" idx="4294967295"/>
          </p:nvPr>
        </p:nvSpPr>
        <p:spPr>
          <a:xfrm>
            <a:off x="416983" y="354607"/>
            <a:ext cx="6972598" cy="721867"/>
          </a:xfrm>
          <a:prstGeom prst="rect">
            <a:avLst/>
          </a:prstGeom>
        </p:spPr>
        <p:txBody>
          <a:bodyPr/>
          <a:lstStyle/>
          <a:p>
            <a:r>
              <a:t>               Sampling</a:t>
            </a:r>
          </a:p>
        </p:txBody>
      </p:sp>
      <p:sp>
        <p:nvSpPr>
          <p:cNvPr id="122" name="The proposed updating mechanism significantly improves the energy efficiency of IoT devices.…"/>
          <p:cNvSpPr txBox="1">
            <a:spLocks noGrp="1"/>
          </p:cNvSpPr>
          <p:nvPr>
            <p:ph type="body" sz="half" idx="4294967295"/>
          </p:nvPr>
        </p:nvSpPr>
        <p:spPr>
          <a:xfrm>
            <a:off x="406498" y="1516796"/>
            <a:ext cx="7904382" cy="3827364"/>
          </a:xfrm>
          <a:prstGeom prst="rect">
            <a:avLst/>
          </a:prstGeom>
        </p:spPr>
        <p:txBody>
          <a:bodyPr>
            <a:normAutofit/>
          </a:bodyPr>
          <a:lstStyle/>
          <a:p>
            <a:pPr>
              <a:lnSpc>
                <a:spcPct val="80000"/>
              </a:lnSpc>
              <a:defRPr sz="1500"/>
            </a:pPr>
            <a:endParaRPr dirty="0"/>
          </a:p>
          <a:p>
            <a:pPr marL="0" indent="0">
              <a:lnSpc>
                <a:spcPct val="170000"/>
              </a:lnSpc>
              <a:spcBef>
                <a:spcPts val="0"/>
              </a:spcBef>
              <a:buClrTx/>
              <a:buSzTx/>
              <a:buFontTx/>
              <a:buNone/>
              <a:defRPr sz="1466">
                <a:solidFill>
                  <a:srgbClr val="000000"/>
                </a:solidFill>
                <a:latin typeface="Times New Roman"/>
                <a:ea typeface="Times New Roman"/>
                <a:cs typeface="Times New Roman"/>
                <a:sym typeface="Times New Roman"/>
              </a:defRPr>
            </a:pPr>
            <a:r>
              <a:rPr sz="1500" dirty="0">
                <a:latin typeface="Arial" panose="020B0604020202020204" pitchFamily="34" charset="0"/>
                <a:cs typeface="Arial" panose="020B0604020202020204" pitchFamily="34" charset="0"/>
              </a:rPr>
              <a:t>A widely adopted technique for dealing with highly unbalanced datasets  </a:t>
            </a:r>
          </a:p>
          <a:p>
            <a:pPr marL="0" indent="0">
              <a:lnSpc>
                <a:spcPct val="170000"/>
              </a:lnSpc>
              <a:spcBef>
                <a:spcPts val="0"/>
              </a:spcBef>
              <a:buClrTx/>
              <a:buSzTx/>
              <a:buFontTx/>
              <a:buNone/>
              <a:defRPr sz="1466">
                <a:solidFill>
                  <a:srgbClr val="000000"/>
                </a:solidFill>
                <a:latin typeface="Times New Roman"/>
                <a:ea typeface="Times New Roman"/>
                <a:cs typeface="Times New Roman"/>
                <a:sym typeface="Times New Roman"/>
              </a:defRPr>
            </a:pPr>
            <a:r>
              <a:rPr sz="1500" dirty="0">
                <a:latin typeface="Arial" panose="020B0604020202020204" pitchFamily="34" charset="0"/>
                <a:cs typeface="Arial" panose="020B0604020202020204" pitchFamily="34" charset="0"/>
              </a:rPr>
              <a:t>It consists of removing samples from the majority class (under-sampling) and / or adding more examples from the minority class (over-sampling). </a:t>
            </a:r>
          </a:p>
          <a:p>
            <a:pPr marL="0" indent="0">
              <a:lnSpc>
                <a:spcPct val="170000"/>
              </a:lnSpc>
              <a:spcBef>
                <a:spcPts val="0"/>
              </a:spcBef>
              <a:buClrTx/>
              <a:buSzTx/>
              <a:buFontTx/>
              <a:buNone/>
              <a:defRPr sz="1466">
                <a:solidFill>
                  <a:srgbClr val="000000"/>
                </a:solidFill>
                <a:latin typeface="Times New Roman"/>
                <a:ea typeface="Times New Roman"/>
                <a:cs typeface="Times New Roman"/>
                <a:sym typeface="Times New Roman"/>
              </a:defRPr>
            </a:pPr>
            <a:endParaRPr sz="1500" dirty="0">
              <a:latin typeface="Arial" panose="020B0604020202020204" pitchFamily="34" charset="0"/>
              <a:cs typeface="Arial" panose="020B0604020202020204" pitchFamily="34" charset="0"/>
            </a:endParaRPr>
          </a:p>
          <a:p>
            <a:pPr marL="0" indent="0">
              <a:lnSpc>
                <a:spcPct val="170000"/>
              </a:lnSpc>
              <a:spcBef>
                <a:spcPts val="0"/>
              </a:spcBef>
              <a:buClrTx/>
              <a:buSzTx/>
              <a:buFontTx/>
              <a:buNone/>
              <a:defRPr sz="1466">
                <a:solidFill>
                  <a:srgbClr val="000000"/>
                </a:solidFill>
                <a:latin typeface="Times New Roman"/>
                <a:ea typeface="Times New Roman"/>
                <a:cs typeface="Times New Roman"/>
                <a:sym typeface="Times New Roman"/>
              </a:defRPr>
            </a:pPr>
            <a:r>
              <a:rPr sz="1500" dirty="0">
                <a:latin typeface="Arial" panose="020B0604020202020204" pitchFamily="34" charset="0"/>
                <a:cs typeface="Arial" panose="020B0604020202020204" pitchFamily="34" charset="0"/>
              </a:rPr>
              <a:t>Sampling Variants:</a:t>
            </a:r>
          </a:p>
          <a:p>
            <a:pPr marL="0" indent="0">
              <a:lnSpc>
                <a:spcPct val="170000"/>
              </a:lnSpc>
              <a:spcBef>
                <a:spcPts val="0"/>
              </a:spcBef>
              <a:buClrTx/>
              <a:buSzTx/>
              <a:buNone/>
              <a:defRPr sz="1466">
                <a:solidFill>
                  <a:srgbClr val="000000"/>
                </a:solidFill>
                <a:latin typeface="Times New Roman"/>
                <a:ea typeface="Times New Roman"/>
                <a:cs typeface="Times New Roman"/>
                <a:sym typeface="Times New Roman"/>
              </a:defRPr>
            </a:pPr>
            <a:r>
              <a:rPr lang="en-US" sz="1500" dirty="0">
                <a:latin typeface="Arial" panose="020B0604020202020204" pitchFamily="34" charset="0"/>
                <a:cs typeface="Arial" panose="020B0604020202020204" pitchFamily="34" charset="0"/>
              </a:rPr>
              <a:t>   </a:t>
            </a:r>
            <a:r>
              <a:rPr sz="1500" dirty="0">
                <a:latin typeface="Arial" panose="020B0604020202020204" pitchFamily="34" charset="0"/>
                <a:cs typeface="Arial" panose="020B0604020202020204" pitchFamily="34" charset="0"/>
              </a:rPr>
              <a:t>1.Oversampling</a:t>
            </a:r>
          </a:p>
          <a:p>
            <a:pPr marL="0" indent="0">
              <a:lnSpc>
                <a:spcPct val="170000"/>
              </a:lnSpc>
              <a:spcBef>
                <a:spcPts val="0"/>
              </a:spcBef>
              <a:buClrTx/>
              <a:buSzTx/>
              <a:buNone/>
              <a:defRPr sz="1466">
                <a:solidFill>
                  <a:srgbClr val="000000"/>
                </a:solidFill>
                <a:latin typeface="Times New Roman"/>
                <a:ea typeface="Times New Roman"/>
                <a:cs typeface="Times New Roman"/>
                <a:sym typeface="Times New Roman"/>
              </a:defRPr>
            </a:pPr>
            <a:r>
              <a:rPr lang="en-US" sz="1500" dirty="0">
                <a:latin typeface="Arial" panose="020B0604020202020204" pitchFamily="34" charset="0"/>
                <a:cs typeface="Arial" panose="020B0604020202020204" pitchFamily="34" charset="0"/>
              </a:rPr>
              <a:t>   </a:t>
            </a:r>
            <a:r>
              <a:rPr sz="1500" dirty="0">
                <a:latin typeface="Arial" panose="020B0604020202020204" pitchFamily="34" charset="0"/>
                <a:cs typeface="Arial" panose="020B0604020202020204" pitchFamily="34" charset="0"/>
              </a:rPr>
              <a:t>2.Undersampling</a:t>
            </a:r>
          </a:p>
          <a:p>
            <a:pPr marL="0" indent="0">
              <a:lnSpc>
                <a:spcPct val="170000"/>
              </a:lnSpc>
              <a:spcBef>
                <a:spcPts val="0"/>
              </a:spcBef>
              <a:buClrTx/>
              <a:buSzTx/>
              <a:buNone/>
              <a:defRPr sz="1466">
                <a:solidFill>
                  <a:srgbClr val="000000"/>
                </a:solidFill>
                <a:latin typeface="Times New Roman"/>
                <a:ea typeface="Times New Roman"/>
                <a:cs typeface="Times New Roman"/>
                <a:sym typeface="Times New Roman"/>
              </a:defRPr>
            </a:pPr>
            <a:r>
              <a:rPr lang="en-US" sz="1500" dirty="0">
                <a:latin typeface="Arial" panose="020B0604020202020204" pitchFamily="34" charset="0"/>
                <a:cs typeface="Arial" panose="020B0604020202020204" pitchFamily="34" charset="0"/>
              </a:rPr>
              <a:t>  </a:t>
            </a:r>
            <a:r>
              <a:rPr sz="1500" dirty="0">
                <a:latin typeface="Arial" panose="020B0604020202020204" pitchFamily="34" charset="0"/>
                <a:cs typeface="Arial" panose="020B0604020202020204" pitchFamily="34" charset="0"/>
              </a:rPr>
              <a:t>3.Combination of Oversampling and under sampling</a:t>
            </a:r>
            <a:endParaRPr sz="1500" dirty="0">
              <a:latin typeface="Arial" panose="020B0604020202020204" pitchFamily="34" charset="0"/>
              <a:ea typeface="Times"/>
              <a:cs typeface="Arial" panose="020B0604020202020204" pitchFamily="34" charset="0"/>
              <a:sym typeface="Times"/>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Oversampling"/>
          <p:cNvSpPr txBox="1">
            <a:spLocks noGrp="1"/>
          </p:cNvSpPr>
          <p:nvPr>
            <p:ph type="title" idx="4294967295"/>
          </p:nvPr>
        </p:nvSpPr>
        <p:spPr>
          <a:xfrm>
            <a:off x="328083" y="304800"/>
            <a:ext cx="9753601" cy="1066800"/>
          </a:xfrm>
          <a:prstGeom prst="rect">
            <a:avLst/>
          </a:prstGeom>
        </p:spPr>
        <p:txBody>
          <a:bodyPr/>
          <a:lstStyle/>
          <a:p>
            <a:r>
              <a:t>                      Oversampling</a:t>
            </a:r>
          </a:p>
        </p:txBody>
      </p:sp>
      <p:sp>
        <p:nvSpPr>
          <p:cNvPr id="125" name="RandomOverSampling:- Oversampling by duplicating some of the original samples of the minority class,…"/>
          <p:cNvSpPr txBox="1">
            <a:spLocks noGrp="1"/>
          </p:cNvSpPr>
          <p:nvPr>
            <p:ph type="body" idx="4294967295"/>
          </p:nvPr>
        </p:nvSpPr>
        <p:spPr>
          <a:xfrm>
            <a:off x="1027972" y="1215826"/>
            <a:ext cx="7811228" cy="5875854"/>
          </a:xfrm>
          <a:prstGeom prst="rect">
            <a:avLst/>
          </a:prstGeom>
        </p:spPr>
        <p:txBody>
          <a:bodyPr/>
          <a:lstStyle/>
          <a:p>
            <a:pPr marL="0" indent="0">
              <a:lnSpc>
                <a:spcPts val="3400"/>
              </a:lnSpc>
              <a:spcBef>
                <a:spcPts val="1200"/>
              </a:spcBef>
              <a:buClrTx/>
              <a:buSzTx/>
              <a:buFontTx/>
              <a:buNone/>
              <a:defRPr sz="1466">
                <a:solidFill>
                  <a:srgbClr val="000000"/>
                </a:solidFill>
                <a:latin typeface="Times New Roman"/>
                <a:ea typeface="Times New Roman"/>
                <a:cs typeface="Times New Roman"/>
                <a:sym typeface="Times New Roman"/>
              </a:defRPr>
            </a:pPr>
            <a:r>
              <a:rPr sz="1400" b="1" dirty="0" err="1">
                <a:latin typeface="Arial" panose="020B0604020202020204" pitchFamily="34" charset="0"/>
                <a:ea typeface="Times"/>
                <a:cs typeface="Arial" panose="020B0604020202020204" pitchFamily="34" charset="0"/>
                <a:sym typeface="Times"/>
              </a:rPr>
              <a:t>RandomOverSampling</a:t>
            </a:r>
            <a:r>
              <a:rPr sz="1400" b="1" dirty="0">
                <a:latin typeface="Arial" panose="020B0604020202020204" pitchFamily="34" charset="0"/>
                <a:ea typeface="Times"/>
                <a:cs typeface="Arial" panose="020B0604020202020204" pitchFamily="34" charset="0"/>
                <a:sym typeface="Times"/>
              </a:rPr>
              <a:t>:</a:t>
            </a:r>
            <a:r>
              <a:rPr sz="1400" dirty="0">
                <a:latin typeface="Arial" panose="020B0604020202020204" pitchFamily="34" charset="0"/>
                <a:cs typeface="Arial" panose="020B0604020202020204" pitchFamily="34" charset="0"/>
              </a:rPr>
              <a:t>-</a:t>
            </a:r>
            <a:br>
              <a:rPr sz="1400" dirty="0">
                <a:latin typeface="Arial" panose="020B0604020202020204" pitchFamily="34" charset="0"/>
                <a:cs typeface="Arial" panose="020B0604020202020204" pitchFamily="34" charset="0"/>
              </a:rPr>
            </a:br>
            <a:r>
              <a:rPr sz="1400" dirty="0">
                <a:latin typeface="Arial" panose="020B0604020202020204" pitchFamily="34" charset="0"/>
                <a:cs typeface="Arial" panose="020B0604020202020204" pitchFamily="34" charset="0"/>
              </a:rPr>
              <a:t>Oversampling by duplicating some of the original samples of the minority class, </a:t>
            </a:r>
          </a:p>
          <a:p>
            <a:pPr marL="0" indent="0">
              <a:lnSpc>
                <a:spcPts val="3400"/>
              </a:lnSpc>
              <a:spcBef>
                <a:spcPts val="1200"/>
              </a:spcBef>
              <a:buClrTx/>
              <a:buSzTx/>
              <a:buFontTx/>
              <a:buNone/>
              <a:defRPr sz="1466" b="1">
                <a:solidFill>
                  <a:srgbClr val="000000"/>
                </a:solidFill>
                <a:latin typeface="Times"/>
                <a:ea typeface="Times"/>
                <a:cs typeface="Times"/>
                <a:sym typeface="Times"/>
              </a:defRPr>
            </a:pPr>
            <a:r>
              <a:rPr sz="1400" dirty="0">
                <a:latin typeface="Arial" panose="020B0604020202020204" pitchFamily="34" charset="0"/>
                <a:cs typeface="Arial" panose="020B0604020202020204" pitchFamily="34" charset="0"/>
              </a:rPr>
              <a:t>SMOTE :- </a:t>
            </a:r>
            <a:endParaRPr sz="1400" b="0" dirty="0">
              <a:latin typeface="Arial" panose="020B0604020202020204" pitchFamily="34" charset="0"/>
              <a:cs typeface="Arial" panose="020B0604020202020204" pitchFamily="34" charset="0"/>
            </a:endParaRPr>
          </a:p>
          <a:p>
            <a:pPr marL="0" indent="0">
              <a:lnSpc>
                <a:spcPts val="3400"/>
              </a:lnSpc>
              <a:spcBef>
                <a:spcPts val="1200"/>
              </a:spcBef>
              <a:buClrTx/>
              <a:buSzTx/>
              <a:buFontTx/>
              <a:buNone/>
              <a:defRPr sz="1466">
                <a:solidFill>
                  <a:srgbClr val="000000"/>
                </a:solidFill>
                <a:latin typeface="Times New Roman"/>
                <a:ea typeface="Times New Roman"/>
                <a:cs typeface="Times New Roman"/>
                <a:sym typeface="Times New Roman"/>
              </a:defRPr>
            </a:pPr>
            <a:r>
              <a:rPr sz="1400" dirty="0">
                <a:latin typeface="Arial" panose="020B0604020202020204" pitchFamily="34" charset="0"/>
                <a:cs typeface="Arial" panose="020B0604020202020204" pitchFamily="34" charset="0"/>
              </a:rPr>
              <a:t>Generate new samples in by interpolation.</a:t>
            </a:r>
          </a:p>
          <a:p>
            <a:pPr marL="0" indent="0">
              <a:lnSpc>
                <a:spcPts val="3400"/>
              </a:lnSpc>
              <a:spcBef>
                <a:spcPts val="1200"/>
              </a:spcBef>
              <a:buClrTx/>
              <a:buSzTx/>
              <a:buFontTx/>
              <a:buNone/>
              <a:defRPr sz="1466" b="1">
                <a:solidFill>
                  <a:srgbClr val="000000"/>
                </a:solidFill>
                <a:latin typeface="Times New Roman"/>
                <a:ea typeface="Times New Roman"/>
                <a:cs typeface="Times New Roman"/>
                <a:sym typeface="Times New Roman"/>
              </a:defRPr>
            </a:pPr>
            <a:r>
              <a:rPr sz="1400" dirty="0">
                <a:latin typeface="Arial" panose="020B0604020202020204" pitchFamily="34" charset="0"/>
                <a:cs typeface="Arial" panose="020B0604020202020204" pitchFamily="34" charset="0"/>
              </a:rPr>
              <a:t>ADASYN:- </a:t>
            </a:r>
            <a:endParaRPr sz="1400" b="0" dirty="0">
              <a:latin typeface="Arial" panose="020B0604020202020204" pitchFamily="34" charset="0"/>
              <a:cs typeface="Arial" panose="020B0604020202020204" pitchFamily="34" charset="0"/>
            </a:endParaRPr>
          </a:p>
          <a:p>
            <a:pPr marL="0" indent="0">
              <a:lnSpc>
                <a:spcPts val="3400"/>
              </a:lnSpc>
              <a:spcBef>
                <a:spcPts val="1200"/>
              </a:spcBef>
              <a:buClrTx/>
              <a:buSzTx/>
              <a:buFontTx/>
              <a:buNone/>
              <a:defRPr sz="1466">
                <a:solidFill>
                  <a:srgbClr val="000000"/>
                </a:solidFill>
                <a:latin typeface="Times New Roman"/>
                <a:ea typeface="Times New Roman"/>
                <a:cs typeface="Times New Roman"/>
                <a:sym typeface="Times New Roman"/>
              </a:defRPr>
            </a:pPr>
            <a:r>
              <a:rPr sz="1400" dirty="0">
                <a:latin typeface="Arial" panose="020B0604020202020204" pitchFamily="34" charset="0"/>
                <a:cs typeface="Arial" panose="020B0604020202020204" pitchFamily="34" charset="0"/>
              </a:rPr>
              <a:t>Generate new samples in by interpolation. </a:t>
            </a:r>
          </a:p>
          <a:p>
            <a:pPr marL="0" indent="0">
              <a:lnSpc>
                <a:spcPts val="3400"/>
              </a:lnSpc>
              <a:spcBef>
                <a:spcPts val="1200"/>
              </a:spcBef>
              <a:buClrTx/>
              <a:buSzTx/>
              <a:buFontTx/>
              <a:buNone/>
              <a:defRPr sz="1466">
                <a:solidFill>
                  <a:srgbClr val="000000"/>
                </a:solidFill>
                <a:latin typeface="Times New Roman"/>
                <a:ea typeface="Times New Roman"/>
                <a:cs typeface="Times New Roman"/>
                <a:sym typeface="Times New Roman"/>
              </a:defRPr>
            </a:pPr>
            <a:r>
              <a:rPr sz="1400" dirty="0">
                <a:latin typeface="Arial" panose="020B0604020202020204" pitchFamily="34" charset="0"/>
                <a:cs typeface="Arial" panose="020B0604020202020204" pitchFamily="34" charset="0"/>
              </a:rPr>
              <a:t>The basic implementation of SMOTE will not make any distinction between easy and hard samples to be classified using the nearest neighbors rule. Therefore, the decision function found during training will be different among the algorithms. </a:t>
            </a:r>
            <a:endParaRPr sz="1400" dirty="0">
              <a:latin typeface="Arial" panose="020B0604020202020204" pitchFamily="34" charset="0"/>
              <a:ea typeface="Times"/>
              <a:cs typeface="Arial" panose="020B0604020202020204" pitchFamily="34" charset="0"/>
              <a:sym typeface="Times"/>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UnderSampling"/>
          <p:cNvSpPr txBox="1">
            <a:spLocks noGrp="1"/>
          </p:cNvSpPr>
          <p:nvPr>
            <p:ph type="title" idx="4294967295"/>
          </p:nvPr>
        </p:nvSpPr>
        <p:spPr>
          <a:xfrm>
            <a:off x="457200" y="381000"/>
            <a:ext cx="9753601" cy="1066800"/>
          </a:xfrm>
          <a:prstGeom prst="rect">
            <a:avLst/>
          </a:prstGeom>
        </p:spPr>
        <p:txBody>
          <a:bodyPr/>
          <a:lstStyle/>
          <a:p>
            <a:r>
              <a:rPr dirty="0"/>
              <a:t>           </a:t>
            </a:r>
            <a:r>
              <a:rPr dirty="0" err="1"/>
              <a:t>UnderSampling</a:t>
            </a:r>
            <a:endParaRPr dirty="0"/>
          </a:p>
        </p:txBody>
      </p:sp>
      <p:sp>
        <p:nvSpPr>
          <p:cNvPr id="128" name="Cluster Centroids:-…"/>
          <p:cNvSpPr txBox="1">
            <a:spLocks noGrp="1"/>
          </p:cNvSpPr>
          <p:nvPr>
            <p:ph type="body" idx="4294967295"/>
          </p:nvPr>
        </p:nvSpPr>
        <p:spPr>
          <a:xfrm>
            <a:off x="284228" y="1511300"/>
            <a:ext cx="9407228" cy="4419600"/>
          </a:xfrm>
          <a:prstGeom prst="rect">
            <a:avLst/>
          </a:prstGeom>
        </p:spPr>
        <p:txBody>
          <a:bodyPr/>
          <a:lstStyle/>
          <a:p>
            <a:pPr marL="0" indent="0">
              <a:lnSpc>
                <a:spcPts val="3400"/>
              </a:lnSpc>
              <a:spcBef>
                <a:spcPts val="1200"/>
              </a:spcBef>
              <a:buClrTx/>
              <a:buSzTx/>
              <a:buFontTx/>
              <a:buNone/>
              <a:defRPr sz="1466" b="1">
                <a:solidFill>
                  <a:srgbClr val="000000"/>
                </a:solidFill>
                <a:latin typeface="Times"/>
                <a:ea typeface="Times"/>
                <a:cs typeface="Times"/>
                <a:sym typeface="Times"/>
              </a:defRPr>
            </a:pPr>
            <a:r>
              <a:rPr lang="en-US" sz="1400" dirty="0">
                <a:latin typeface="Arial" panose="020B0604020202020204" pitchFamily="34" charset="0"/>
                <a:cs typeface="Arial" panose="020B0604020202020204" pitchFamily="34" charset="0"/>
              </a:rPr>
              <a:t>Cluster Centroids:- </a:t>
            </a:r>
            <a:endParaRPr lang="en-US" sz="1400" b="0" dirty="0">
              <a:latin typeface="Arial" panose="020B0604020202020204" pitchFamily="34" charset="0"/>
              <a:cs typeface="Arial" panose="020B0604020202020204" pitchFamily="34" charset="0"/>
            </a:endParaRPr>
          </a:p>
          <a:p>
            <a:pPr marL="0" indent="0">
              <a:lnSpc>
                <a:spcPts val="3400"/>
              </a:lnSpc>
              <a:spcBef>
                <a:spcPts val="1200"/>
              </a:spcBef>
              <a:buClrTx/>
              <a:buSzTx/>
              <a:buFontTx/>
              <a:buNone/>
              <a:defRPr sz="1466">
                <a:solidFill>
                  <a:srgbClr val="000000"/>
                </a:solidFill>
                <a:latin typeface="Times New Roman"/>
                <a:ea typeface="Times New Roman"/>
                <a:cs typeface="Times New Roman"/>
                <a:sym typeface="Times New Roman"/>
              </a:defRPr>
            </a:pPr>
            <a:r>
              <a:rPr lang="en-US" sz="1400" dirty="0">
                <a:latin typeface="Arial" panose="020B0604020202020204" pitchFamily="34" charset="0"/>
                <a:cs typeface="Arial" panose="020B0604020202020204" pitchFamily="34" charset="0"/>
              </a:rPr>
              <a:t>Method that under samples the majority class by replacing a cluster of majority samples by the cluster centroid of a </a:t>
            </a:r>
            <a:r>
              <a:rPr lang="en-US" sz="1400" dirty="0" err="1">
                <a:latin typeface="Arial" panose="020B0604020202020204" pitchFamily="34" charset="0"/>
                <a:cs typeface="Arial" panose="020B0604020202020204" pitchFamily="34" charset="0"/>
              </a:rPr>
              <a:t>KMeans</a:t>
            </a:r>
            <a:r>
              <a:rPr lang="en-US" sz="1400" dirty="0">
                <a:latin typeface="Arial" panose="020B0604020202020204" pitchFamily="34" charset="0"/>
                <a:cs typeface="Arial" panose="020B0604020202020204" pitchFamily="34" charset="0"/>
              </a:rPr>
              <a:t> algorithm. </a:t>
            </a:r>
          </a:p>
          <a:p>
            <a:pPr marL="0" indent="0">
              <a:lnSpc>
                <a:spcPts val="3400"/>
              </a:lnSpc>
              <a:spcBef>
                <a:spcPts val="1200"/>
              </a:spcBef>
              <a:buClrTx/>
              <a:buSzTx/>
              <a:buFontTx/>
              <a:buNone/>
              <a:defRPr sz="1466">
                <a:solidFill>
                  <a:srgbClr val="000000"/>
                </a:solidFill>
                <a:latin typeface="Times New Roman"/>
                <a:ea typeface="Times New Roman"/>
                <a:cs typeface="Times New Roman"/>
                <a:sym typeface="Times New Roman"/>
              </a:defRPr>
            </a:pPr>
            <a:r>
              <a:rPr lang="en-US" sz="1400" b="1" dirty="0">
                <a:latin typeface="Arial" panose="020B0604020202020204" pitchFamily="34" charset="0"/>
                <a:ea typeface="Times"/>
                <a:cs typeface="Arial" panose="020B0604020202020204" pitchFamily="34" charset="0"/>
                <a:sym typeface="Times"/>
              </a:rPr>
              <a:t>Random Under sampling:</a:t>
            </a:r>
            <a:r>
              <a:rPr lang="en-US" sz="1400" dirty="0">
                <a:latin typeface="Arial" panose="020B0604020202020204" pitchFamily="34" charset="0"/>
                <a:cs typeface="Arial" panose="020B0604020202020204" pitchFamily="34" charset="0"/>
              </a:rPr>
              <a:t>-</a:t>
            </a:r>
            <a:br>
              <a:rPr lang="en-US" sz="1400" dirty="0">
                <a:latin typeface="Arial" panose="020B0604020202020204" pitchFamily="34" charset="0"/>
                <a:cs typeface="Arial" panose="020B0604020202020204" pitchFamily="34" charset="0"/>
              </a:rPr>
            </a:br>
            <a:r>
              <a:rPr lang="en-US" sz="1400" dirty="0" err="1">
                <a:latin typeface="Arial" panose="020B0604020202020204" pitchFamily="34" charset="0"/>
                <a:cs typeface="Arial" panose="020B0604020202020204" pitchFamily="34" charset="0"/>
              </a:rPr>
              <a:t>RandomUnderSampler</a:t>
            </a:r>
            <a:r>
              <a:rPr lang="en-US" sz="1400" dirty="0">
                <a:latin typeface="Arial" panose="020B0604020202020204" pitchFamily="34" charset="0"/>
                <a:cs typeface="Arial" panose="020B0604020202020204" pitchFamily="34" charset="0"/>
              </a:rPr>
              <a:t> is a fast and easy way to balance the data by randomly selecting a subset of data for the targeted classes .</a:t>
            </a:r>
            <a:endParaRPr lang="en-US" sz="1400" dirty="0">
              <a:latin typeface="Arial" panose="020B0604020202020204" pitchFamily="34" charset="0"/>
              <a:ea typeface="Times"/>
              <a:cs typeface="Arial" panose="020B0604020202020204" pitchFamily="34" charset="0"/>
              <a:sym typeface="Times"/>
            </a:endParaRPr>
          </a:p>
          <a:p>
            <a:pPr marL="0" indent="0">
              <a:lnSpc>
                <a:spcPts val="3400"/>
              </a:lnSpc>
              <a:spcBef>
                <a:spcPts val="1200"/>
              </a:spcBef>
              <a:buClrTx/>
              <a:buSzTx/>
              <a:buFontTx/>
              <a:buNone/>
              <a:defRPr sz="1466">
                <a:solidFill>
                  <a:srgbClr val="000000"/>
                </a:solidFill>
                <a:latin typeface="Times New Roman"/>
                <a:ea typeface="Times New Roman"/>
                <a:cs typeface="Times New Roman"/>
                <a:sym typeface="Times New Roman"/>
              </a:defRPr>
            </a:pPr>
            <a:r>
              <a:rPr lang="en-US" sz="1400" b="1" dirty="0">
                <a:latin typeface="Arial" panose="020B0604020202020204" pitchFamily="34" charset="0"/>
                <a:ea typeface="Times"/>
                <a:cs typeface="Arial" panose="020B0604020202020204" pitchFamily="34" charset="0"/>
                <a:sym typeface="Times"/>
              </a:rPr>
              <a:t>Near Miss:</a:t>
            </a:r>
            <a:r>
              <a:rPr lang="en-US" sz="1400" dirty="0">
                <a:latin typeface="Arial" panose="020B0604020202020204" pitchFamily="34" charset="0"/>
                <a:cs typeface="Arial" panose="020B0604020202020204" pitchFamily="34" charset="0"/>
              </a:rPr>
              <a:t>-</a:t>
            </a:r>
            <a:br>
              <a:rPr lang="en-US" sz="1400" dirty="0">
                <a:latin typeface="Arial" panose="020B0604020202020204" pitchFamily="34" charset="0"/>
                <a:cs typeface="Arial" panose="020B0604020202020204" pitchFamily="34" charset="0"/>
              </a:rPr>
            </a:br>
            <a:r>
              <a:rPr lang="en-US" sz="1400" dirty="0" err="1">
                <a:latin typeface="Arial" panose="020B0604020202020204" pitchFamily="34" charset="0"/>
                <a:cs typeface="Arial" panose="020B0604020202020204" pitchFamily="34" charset="0"/>
              </a:rPr>
              <a:t>NearMiss</a:t>
            </a:r>
            <a:r>
              <a:rPr lang="en-US" sz="1400" dirty="0">
                <a:latin typeface="Arial" panose="020B0604020202020204" pitchFamily="34" charset="0"/>
                <a:cs typeface="Arial" panose="020B0604020202020204" pitchFamily="34" charset="0"/>
              </a:rPr>
              <a:t> adds some heuristic rules to select samples. </a:t>
            </a:r>
            <a:endParaRPr lang="en-US" sz="1400" dirty="0">
              <a:latin typeface="Arial" panose="020B0604020202020204" pitchFamily="34" charset="0"/>
              <a:ea typeface="Times"/>
              <a:cs typeface="Arial" panose="020B0604020202020204" pitchFamily="34" charset="0"/>
              <a:sym typeface="Times"/>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ampling after splitting"/>
          <p:cNvSpPr txBox="1">
            <a:spLocks noGrp="1"/>
          </p:cNvSpPr>
          <p:nvPr>
            <p:ph type="title" idx="4294967295"/>
          </p:nvPr>
        </p:nvSpPr>
        <p:spPr>
          <a:xfrm>
            <a:off x="2014643" y="304800"/>
            <a:ext cx="8668098" cy="1066800"/>
          </a:xfrm>
          <a:prstGeom prst="rect">
            <a:avLst/>
          </a:prstGeom>
        </p:spPr>
        <p:txBody>
          <a:bodyPr/>
          <a:lstStyle/>
          <a:p>
            <a:r>
              <a:rPr sz="3200" dirty="0"/>
              <a:t>Sampling after splitting</a:t>
            </a:r>
          </a:p>
        </p:txBody>
      </p:sp>
      <p:pic>
        <p:nvPicPr>
          <p:cNvPr id="131" name="new doc 2019-12-12 14.51.22-1.jpg" descr="new doc 2019-12-12 14.51.22-1.jpg"/>
          <p:cNvPicPr>
            <a:picLocks noChangeAspect="1"/>
          </p:cNvPicPr>
          <p:nvPr/>
        </p:nvPicPr>
        <p:blipFill>
          <a:blip r:embed="rId3">
            <a:extLst/>
          </a:blip>
          <a:stretch>
            <a:fillRect/>
          </a:stretch>
        </p:blipFill>
        <p:spPr>
          <a:xfrm>
            <a:off x="1818639" y="1371600"/>
            <a:ext cx="5841955" cy="5984240"/>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ampling before splitting"/>
          <p:cNvSpPr txBox="1">
            <a:spLocks noGrp="1"/>
          </p:cNvSpPr>
          <p:nvPr>
            <p:ph type="title" idx="4294967295"/>
          </p:nvPr>
        </p:nvSpPr>
        <p:spPr>
          <a:xfrm>
            <a:off x="620183" y="177800"/>
            <a:ext cx="7761983" cy="1066800"/>
          </a:xfrm>
          <a:prstGeom prst="rect">
            <a:avLst/>
          </a:prstGeom>
        </p:spPr>
        <p:txBody>
          <a:bodyPr/>
          <a:lstStyle/>
          <a:p>
            <a:r>
              <a:rPr lang="en-US" dirty="0"/>
              <a:t>      </a:t>
            </a:r>
            <a:r>
              <a:rPr dirty="0"/>
              <a:t>Sampling before splitting</a:t>
            </a:r>
          </a:p>
        </p:txBody>
      </p:sp>
      <p:pic>
        <p:nvPicPr>
          <p:cNvPr id="134" name="new doc 2019-12-12 14.52.11-1.jpg" descr="new doc 2019-12-12 14.52.11-1.jpg"/>
          <p:cNvPicPr>
            <a:picLocks noChangeAspect="1"/>
          </p:cNvPicPr>
          <p:nvPr/>
        </p:nvPicPr>
        <p:blipFill>
          <a:blip r:embed="rId3">
            <a:extLst/>
          </a:blip>
          <a:stretch>
            <a:fillRect/>
          </a:stretch>
        </p:blipFill>
        <p:spPr>
          <a:xfrm>
            <a:off x="1474388" y="1361440"/>
            <a:ext cx="5237774" cy="6896403"/>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andom forest performed good with all samplers .…"/>
          <p:cNvSpPr txBox="1">
            <a:spLocks noGrp="1"/>
          </p:cNvSpPr>
          <p:nvPr>
            <p:ph type="body" idx="4294967295"/>
          </p:nvPr>
        </p:nvSpPr>
        <p:spPr>
          <a:xfrm>
            <a:off x="528852" y="1625600"/>
            <a:ext cx="9930806" cy="4419600"/>
          </a:xfrm>
          <a:prstGeom prst="rect">
            <a:avLst/>
          </a:prstGeom>
        </p:spPr>
        <p:txBody>
          <a:bodyPr/>
          <a:lstStyle/>
          <a:p>
            <a:pPr>
              <a:lnSpc>
                <a:spcPts val="3400"/>
              </a:lnSpc>
              <a:spcBef>
                <a:spcPts val="1200"/>
              </a:spcBef>
              <a:buClr>
                <a:schemeClr val="accent2"/>
              </a:buClr>
              <a:buSzTx/>
              <a:buFont typeface="Wingdings" panose="05000000000000000000" pitchFamily="2" charset="2"/>
              <a:buChar char="§"/>
              <a:defRPr sz="1466">
                <a:solidFill>
                  <a:srgbClr val="000000"/>
                </a:solidFill>
                <a:latin typeface="Times New Roman"/>
                <a:ea typeface="Times New Roman"/>
                <a:cs typeface="Times New Roman"/>
                <a:sym typeface="Times New Roman"/>
              </a:defRPr>
            </a:pPr>
            <a:r>
              <a:rPr sz="1500" dirty="0">
                <a:latin typeface="Arial" panose="020B0604020202020204" pitchFamily="34" charset="0"/>
                <a:cs typeface="Arial" panose="020B0604020202020204" pitchFamily="34" charset="0"/>
              </a:rPr>
              <a:t>Random forest performed good with all samplers .</a:t>
            </a:r>
          </a:p>
          <a:p>
            <a:pPr>
              <a:lnSpc>
                <a:spcPts val="3400"/>
              </a:lnSpc>
              <a:spcBef>
                <a:spcPts val="1200"/>
              </a:spcBef>
              <a:buClr>
                <a:schemeClr val="accent2"/>
              </a:buClr>
              <a:buSzTx/>
              <a:buFont typeface="Wingdings" panose="05000000000000000000" pitchFamily="2" charset="2"/>
              <a:buChar char="§"/>
              <a:defRPr sz="1466">
                <a:solidFill>
                  <a:srgbClr val="000000"/>
                </a:solidFill>
                <a:latin typeface="Times New Roman"/>
                <a:ea typeface="Times New Roman"/>
                <a:cs typeface="Times New Roman"/>
                <a:sym typeface="Times New Roman"/>
              </a:defRPr>
            </a:pPr>
            <a:r>
              <a:rPr sz="1500" dirty="0">
                <a:latin typeface="Arial" panose="020B0604020202020204" pitchFamily="34" charset="0"/>
                <a:cs typeface="Arial" panose="020B0604020202020204" pitchFamily="34" charset="0"/>
              </a:rPr>
              <a:t>Sampling should be done after splitting</a:t>
            </a:r>
            <a:endParaRPr sz="1500" dirty="0">
              <a:latin typeface="Arial" panose="020B0604020202020204" pitchFamily="34" charset="0"/>
              <a:ea typeface="Times"/>
              <a:cs typeface="Arial" panose="020B0604020202020204" pitchFamily="34" charset="0"/>
              <a:sym typeface="Times"/>
            </a:endParaRPr>
          </a:p>
          <a:p>
            <a:pPr>
              <a:lnSpc>
                <a:spcPts val="3400"/>
              </a:lnSpc>
              <a:spcBef>
                <a:spcPts val="1200"/>
              </a:spcBef>
              <a:buClr>
                <a:schemeClr val="accent2"/>
              </a:buClr>
              <a:buSzTx/>
              <a:buFont typeface="Wingdings" panose="05000000000000000000" pitchFamily="2" charset="2"/>
              <a:buChar char="§"/>
              <a:defRPr sz="1466">
                <a:solidFill>
                  <a:srgbClr val="000000"/>
                </a:solidFill>
                <a:latin typeface="Times New Roman"/>
                <a:ea typeface="Times New Roman"/>
                <a:cs typeface="Times New Roman"/>
                <a:sym typeface="Times New Roman"/>
              </a:defRPr>
            </a:pPr>
            <a:r>
              <a:rPr sz="1500" dirty="0">
                <a:latin typeface="Arial" panose="020B0604020202020204" pitchFamily="34" charset="0"/>
                <a:ea typeface="Times"/>
                <a:cs typeface="Arial" panose="020B0604020202020204" pitchFamily="34" charset="0"/>
                <a:sym typeface="Times"/>
              </a:rPr>
              <a:t>I</a:t>
            </a:r>
            <a:r>
              <a:rPr sz="1500" dirty="0">
                <a:latin typeface="Arial" panose="020B0604020202020204" pitchFamily="34" charset="0"/>
                <a:cs typeface="Arial" panose="020B0604020202020204" pitchFamily="34" charset="0"/>
              </a:rPr>
              <a:t>n case of over sampling, some samples might be common in between the train and test data sets which could lead to higher accuracy.</a:t>
            </a:r>
          </a:p>
        </p:txBody>
      </p:sp>
      <p:sp>
        <p:nvSpPr>
          <p:cNvPr id="3" name="UnderSampling">
            <a:extLst>
              <a:ext uri="{FF2B5EF4-FFF2-40B4-BE49-F238E27FC236}">
                <a16:creationId xmlns:a16="http://schemas.microsoft.com/office/drawing/2014/main" id="{6E698FD6-DC7E-4E5B-9C0E-77F68FA524DC}"/>
              </a:ext>
            </a:extLst>
          </p:cNvPr>
          <p:cNvSpPr txBox="1">
            <a:spLocks/>
          </p:cNvSpPr>
          <p:nvPr/>
        </p:nvSpPr>
        <p:spPr>
          <a:xfrm>
            <a:off x="-497840" y="812800"/>
            <a:ext cx="9753601" cy="1066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lstStyle>
            <a:lvl1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3D9F"/>
                </a:solidFill>
                <a:uFillTx/>
                <a:latin typeface="Trebuchet MS"/>
                <a:ea typeface="Trebuchet MS"/>
                <a:cs typeface="Trebuchet MS"/>
                <a:sym typeface="Trebuchet M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3D9F"/>
                </a:solidFill>
                <a:uFillTx/>
                <a:latin typeface="Trebuchet MS"/>
                <a:ea typeface="Trebuchet MS"/>
                <a:cs typeface="Trebuchet MS"/>
                <a:sym typeface="Trebuchet MS"/>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3D9F"/>
                </a:solidFill>
                <a:uFillTx/>
                <a:latin typeface="Trebuchet MS"/>
                <a:ea typeface="Trebuchet MS"/>
                <a:cs typeface="Trebuchet MS"/>
                <a:sym typeface="Trebuchet MS"/>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3D9F"/>
                </a:solidFill>
                <a:uFillTx/>
                <a:latin typeface="Trebuchet MS"/>
                <a:ea typeface="Trebuchet MS"/>
                <a:cs typeface="Trebuchet MS"/>
                <a:sym typeface="Trebuchet MS"/>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3D9F"/>
                </a:solidFill>
                <a:uFillTx/>
                <a:latin typeface="Trebuchet MS"/>
                <a:ea typeface="Trebuchet MS"/>
                <a:cs typeface="Trebuchet MS"/>
                <a:sym typeface="Trebuchet MS"/>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3D9F"/>
                </a:solidFill>
                <a:uFillTx/>
                <a:latin typeface="Trebuchet MS"/>
                <a:ea typeface="Trebuchet MS"/>
                <a:cs typeface="Trebuchet MS"/>
                <a:sym typeface="Trebuchet MS"/>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3D9F"/>
                </a:solidFill>
                <a:uFillTx/>
                <a:latin typeface="Trebuchet MS"/>
                <a:ea typeface="Trebuchet MS"/>
                <a:cs typeface="Trebuchet MS"/>
                <a:sym typeface="Trebuchet MS"/>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3D9F"/>
                </a:solidFill>
                <a:uFillTx/>
                <a:latin typeface="Trebuchet MS"/>
                <a:ea typeface="Trebuchet MS"/>
                <a:cs typeface="Trebuchet MS"/>
                <a:sym typeface="Trebuchet MS"/>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3D9F"/>
                </a:solidFill>
                <a:uFillTx/>
                <a:latin typeface="Trebuchet MS"/>
                <a:ea typeface="Trebuchet MS"/>
                <a:cs typeface="Trebuchet MS"/>
                <a:sym typeface="Trebuchet MS"/>
              </a:defRPr>
            </a:lvl9pPr>
          </a:lstStyle>
          <a:p>
            <a:pPr hangingPunct="1"/>
            <a:r>
              <a:rPr lang="en-US" dirty="0"/>
              <a:t>           </a:t>
            </a:r>
            <a:r>
              <a:rPr lang="en-US" sz="3200" dirty="0"/>
              <a:t>Conclusion for Sampling</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Abstract"/>
          <p:cNvSpPr txBox="1">
            <a:spLocks noGrp="1"/>
          </p:cNvSpPr>
          <p:nvPr>
            <p:ph type="title" idx="4294967295"/>
          </p:nvPr>
        </p:nvSpPr>
        <p:spPr>
          <a:xfrm>
            <a:off x="555941" y="209101"/>
            <a:ext cx="8596315" cy="701877"/>
          </a:xfrm>
          <a:prstGeom prst="rect">
            <a:avLst/>
          </a:prstGeom>
        </p:spPr>
        <p:txBody>
          <a:bodyPr>
            <a:normAutofit/>
          </a:bodyPr>
          <a:lstStyle/>
          <a:p>
            <a:r>
              <a:rPr dirty="0"/>
              <a:t>                   Introduction</a:t>
            </a:r>
          </a:p>
        </p:txBody>
      </p:sp>
      <p:sp>
        <p:nvSpPr>
          <p:cNvPr id="2" name="TextBox 1">
            <a:extLst>
              <a:ext uri="{FF2B5EF4-FFF2-40B4-BE49-F238E27FC236}">
                <a16:creationId xmlns:a16="http://schemas.microsoft.com/office/drawing/2014/main" id="{E37F2A67-B002-43B8-81D4-87BE75EEDC07}"/>
              </a:ext>
            </a:extLst>
          </p:cNvPr>
          <p:cNvSpPr txBox="1"/>
          <p:nvPr/>
        </p:nvSpPr>
        <p:spPr>
          <a:xfrm>
            <a:off x="426720" y="1145043"/>
            <a:ext cx="10048240" cy="45679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indent="-285750" defTabSz="452627">
              <a:lnSpc>
                <a:spcPts val="3400"/>
              </a:lnSpc>
              <a:spcBef>
                <a:spcPts val="1100"/>
              </a:spcBef>
              <a:buClr>
                <a:schemeClr val="accent2"/>
              </a:buClr>
              <a:buFont typeface="Arial" panose="020B0604020202020204" pitchFamily="34" charset="0"/>
              <a:buChar char="•"/>
              <a:defRPr sz="1452">
                <a:solidFill>
                  <a:srgbClr val="000000"/>
                </a:solidFill>
                <a:latin typeface="Times New Roman"/>
                <a:ea typeface="Times New Roman"/>
                <a:cs typeface="Times New Roman"/>
                <a:sym typeface="Times New Roman"/>
              </a:defRPr>
            </a:pPr>
            <a:r>
              <a:rPr lang="en-US" sz="1400" dirty="0">
                <a:latin typeface="Arial" panose="020B0604020202020204" pitchFamily="34" charset="0"/>
                <a:cs typeface="Arial" panose="020B0604020202020204" pitchFamily="34" charset="0"/>
              </a:rPr>
              <a:t>The dataset has been collected and </a:t>
            </a:r>
            <a:r>
              <a:rPr lang="en-US" sz="1400" dirty="0" err="1">
                <a:latin typeface="Arial" panose="020B0604020202020204" pitchFamily="34" charset="0"/>
                <a:cs typeface="Arial" panose="020B0604020202020204" pitchFamily="34" charset="0"/>
              </a:rPr>
              <a:t>analysed</a:t>
            </a:r>
            <a:r>
              <a:rPr lang="en-US" sz="1400" dirty="0">
                <a:latin typeface="Arial" panose="020B0604020202020204" pitchFamily="34" charset="0"/>
                <a:cs typeface="Arial" panose="020B0604020202020204" pitchFamily="34" charset="0"/>
              </a:rPr>
              <a:t> during a research collaboration of Worldline and the Machine Learning Group (http://mlg.ulb.ac.be) of ULB (</a:t>
            </a:r>
            <a:r>
              <a:rPr lang="en-US" sz="1400" dirty="0" err="1">
                <a:latin typeface="Arial" panose="020B0604020202020204" pitchFamily="34" charset="0"/>
                <a:cs typeface="Arial" panose="020B0604020202020204" pitchFamily="34" charset="0"/>
              </a:rPr>
              <a:t>Université</a:t>
            </a:r>
            <a:r>
              <a:rPr lang="en-US" sz="1400" dirty="0">
                <a:latin typeface="Arial" panose="020B0604020202020204" pitchFamily="34" charset="0"/>
                <a:cs typeface="Arial" panose="020B0604020202020204" pitchFamily="34" charset="0"/>
              </a:rPr>
              <a:t> Libre de </a:t>
            </a:r>
            <a:r>
              <a:rPr lang="en-US" sz="1400" dirty="0" err="1">
                <a:latin typeface="Arial" panose="020B0604020202020204" pitchFamily="34" charset="0"/>
                <a:cs typeface="Arial" panose="020B0604020202020204" pitchFamily="34" charset="0"/>
              </a:rPr>
              <a:t>Bruxelles</a:t>
            </a:r>
            <a:r>
              <a:rPr lang="en-US" sz="1400" dirty="0">
                <a:latin typeface="Arial" panose="020B0604020202020204" pitchFamily="34" charset="0"/>
                <a:cs typeface="Arial" panose="020B0604020202020204" pitchFamily="34" charset="0"/>
              </a:rPr>
              <a:t>) on big data mining and fraud detection.</a:t>
            </a:r>
          </a:p>
          <a:p>
            <a:pPr marL="285750" indent="-285750" defTabSz="452627">
              <a:lnSpc>
                <a:spcPts val="3400"/>
              </a:lnSpc>
              <a:spcBef>
                <a:spcPts val="1100"/>
              </a:spcBef>
              <a:buClr>
                <a:schemeClr val="accent2"/>
              </a:buClr>
              <a:buFont typeface="Arial" panose="020B0604020202020204" pitchFamily="34" charset="0"/>
              <a:buChar char="•"/>
              <a:defRPr sz="1452">
                <a:solidFill>
                  <a:srgbClr val="000000"/>
                </a:solidFill>
                <a:latin typeface="Times New Roman"/>
                <a:ea typeface="Times New Roman"/>
                <a:cs typeface="Times New Roman"/>
                <a:sym typeface="Times New Roman"/>
              </a:defRPr>
            </a:pPr>
            <a:r>
              <a:rPr lang="en-US" sz="1400" dirty="0">
                <a:latin typeface="Arial" panose="020B0604020202020204" pitchFamily="34" charset="0"/>
                <a:cs typeface="Arial" panose="020B0604020202020204" pitchFamily="34" charset="0"/>
              </a:rPr>
              <a:t>The datasets contains transactions made by credit cards in September 2013 by </a:t>
            </a:r>
            <a:r>
              <a:rPr lang="en-US" sz="1400" dirty="0" err="1">
                <a:latin typeface="Arial" panose="020B0604020202020204" pitchFamily="34" charset="0"/>
                <a:cs typeface="Arial" panose="020B0604020202020204" pitchFamily="34" charset="0"/>
              </a:rPr>
              <a:t>european</a:t>
            </a:r>
            <a:r>
              <a:rPr lang="en-US" sz="1400" dirty="0">
                <a:latin typeface="Arial" panose="020B0604020202020204" pitchFamily="34" charset="0"/>
                <a:cs typeface="Arial" panose="020B0604020202020204" pitchFamily="34" charset="0"/>
              </a:rPr>
              <a:t> cardholders. </a:t>
            </a:r>
          </a:p>
          <a:p>
            <a:pPr marL="285750" indent="-285750" defTabSz="452627">
              <a:lnSpc>
                <a:spcPts val="3400"/>
              </a:lnSpc>
              <a:spcBef>
                <a:spcPts val="1100"/>
              </a:spcBef>
              <a:buClr>
                <a:schemeClr val="accent2"/>
              </a:buClr>
              <a:buFont typeface="Arial" panose="020B0604020202020204" pitchFamily="34" charset="0"/>
              <a:buChar char="•"/>
              <a:defRPr sz="1452">
                <a:solidFill>
                  <a:srgbClr val="000000"/>
                </a:solidFill>
                <a:latin typeface="Times New Roman"/>
                <a:ea typeface="Times New Roman"/>
                <a:cs typeface="Times New Roman"/>
                <a:sym typeface="Times New Roman"/>
              </a:defRPr>
            </a:pPr>
            <a:r>
              <a:rPr lang="en-US" sz="1400" dirty="0">
                <a:latin typeface="Arial" panose="020B0604020202020204" pitchFamily="34" charset="0"/>
                <a:cs typeface="Arial" panose="020B0604020202020204" pitchFamily="34" charset="0"/>
              </a:rPr>
              <a:t>This dataset presents transactions that occurred in two days, where we have 492 frauds out of 284,807 transactions. </a:t>
            </a:r>
          </a:p>
          <a:p>
            <a:pPr marL="285750" indent="-285750" defTabSz="452627">
              <a:lnSpc>
                <a:spcPts val="3400"/>
              </a:lnSpc>
              <a:spcBef>
                <a:spcPts val="1100"/>
              </a:spcBef>
              <a:buClr>
                <a:schemeClr val="accent2"/>
              </a:buClr>
              <a:buFont typeface="Arial" panose="020B0604020202020204" pitchFamily="34" charset="0"/>
              <a:buChar char="•"/>
              <a:defRPr sz="1452">
                <a:solidFill>
                  <a:srgbClr val="000000"/>
                </a:solidFill>
                <a:latin typeface="Times New Roman"/>
                <a:ea typeface="Times New Roman"/>
                <a:cs typeface="Times New Roman"/>
                <a:sym typeface="Times New Roman"/>
              </a:defRPr>
            </a:pPr>
            <a:r>
              <a:rPr lang="en-US" sz="1400" dirty="0">
                <a:latin typeface="Arial" panose="020B0604020202020204" pitchFamily="34" charset="0"/>
                <a:cs typeface="Arial" panose="020B0604020202020204" pitchFamily="34" charset="0"/>
              </a:rPr>
              <a:t>The dataset is highly imbalanced, the positive class (frauds) account for 0.172% of all transactions.</a:t>
            </a:r>
          </a:p>
          <a:p>
            <a:pPr marL="285750" indent="-285750" defTabSz="452627">
              <a:lnSpc>
                <a:spcPts val="3400"/>
              </a:lnSpc>
              <a:spcBef>
                <a:spcPts val="1100"/>
              </a:spcBef>
              <a:buClr>
                <a:schemeClr val="accent2"/>
              </a:buClr>
              <a:buFont typeface="Arial" panose="020B0604020202020204" pitchFamily="34" charset="0"/>
              <a:buChar char="•"/>
              <a:defRPr sz="1452">
                <a:solidFill>
                  <a:srgbClr val="000000"/>
                </a:solidFill>
                <a:latin typeface="Times New Roman"/>
                <a:ea typeface="Times New Roman"/>
                <a:cs typeface="Times New Roman"/>
                <a:sym typeface="Times New Roman"/>
              </a:defRPr>
            </a:pPr>
            <a:r>
              <a:rPr lang="en-US" sz="1400" dirty="0">
                <a:latin typeface="Arial" panose="020B0604020202020204" pitchFamily="34" charset="0"/>
                <a:cs typeface="Arial" panose="020B0604020202020204" pitchFamily="34" charset="0"/>
              </a:rPr>
              <a:t>It contains only numerical input variables which are the result of a PCA transformation. </a:t>
            </a:r>
          </a:p>
          <a:p>
            <a:pPr marL="285750" indent="-285750" defTabSz="452627">
              <a:lnSpc>
                <a:spcPts val="3400"/>
              </a:lnSpc>
              <a:spcBef>
                <a:spcPts val="1100"/>
              </a:spcBef>
              <a:buClr>
                <a:schemeClr val="accent2"/>
              </a:buClr>
              <a:buFont typeface="Arial" panose="020B0604020202020204" pitchFamily="34" charset="0"/>
              <a:buChar char="•"/>
              <a:defRPr sz="1452">
                <a:solidFill>
                  <a:srgbClr val="000000"/>
                </a:solidFill>
                <a:latin typeface="Times New Roman"/>
                <a:ea typeface="Times New Roman"/>
                <a:cs typeface="Times New Roman"/>
                <a:sym typeface="Times New Roman"/>
              </a:defRPr>
            </a:pPr>
            <a:r>
              <a:rPr lang="en-US" sz="1400" dirty="0">
                <a:latin typeface="Arial" panose="020B0604020202020204" pitchFamily="34" charset="0"/>
                <a:cs typeface="Arial" panose="020B0604020202020204" pitchFamily="34" charset="0"/>
              </a:rPr>
              <a:t>Features V1, V2, ... V28 are the principal components obtained with PCA .</a:t>
            </a:r>
          </a:p>
          <a:p>
            <a:pPr marL="285750" indent="-285750" defTabSz="452627">
              <a:lnSpc>
                <a:spcPts val="3400"/>
              </a:lnSpc>
              <a:spcBef>
                <a:spcPts val="1100"/>
              </a:spcBef>
              <a:buClr>
                <a:schemeClr val="accent2"/>
              </a:buClr>
              <a:buFont typeface="Arial" panose="020B0604020202020204" pitchFamily="34" charset="0"/>
              <a:buChar char="•"/>
              <a:defRPr sz="1452">
                <a:solidFill>
                  <a:srgbClr val="000000"/>
                </a:solidFill>
                <a:latin typeface="Times New Roman"/>
                <a:ea typeface="Times New Roman"/>
                <a:cs typeface="Times New Roman"/>
                <a:sym typeface="Times New Roman"/>
              </a:defRPr>
            </a:pPr>
            <a:r>
              <a:rPr lang="en-US" sz="1400" dirty="0">
                <a:latin typeface="Arial" panose="020B0604020202020204" pitchFamily="34" charset="0"/>
                <a:cs typeface="Arial" panose="020B0604020202020204" pitchFamily="34" charset="0"/>
              </a:rPr>
              <a:t>'Time' and ‘Amount' are the only features that were not transformed.</a:t>
            </a:r>
            <a:endParaRPr lang="en-US" sz="1400" dirty="0">
              <a:latin typeface="Arial" panose="020B0604020202020204" pitchFamily="34" charset="0"/>
              <a:ea typeface="Times"/>
              <a:cs typeface="Arial" panose="020B0604020202020204" pitchFamily="34" charset="0"/>
              <a:sym typeface="Times"/>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page38image18081120.png" descr="page38image18081120.png"/>
          <p:cNvPicPr>
            <a:picLocks noChangeAspect="1"/>
          </p:cNvPicPr>
          <p:nvPr/>
        </p:nvPicPr>
        <p:blipFill>
          <a:blip r:embed="rId3">
            <a:extLst/>
          </a:blip>
          <a:stretch>
            <a:fillRect/>
          </a:stretch>
        </p:blipFill>
        <p:spPr>
          <a:xfrm>
            <a:off x="518907" y="2757920"/>
            <a:ext cx="9102888" cy="2636608"/>
          </a:xfrm>
          <a:prstGeom prst="rect">
            <a:avLst/>
          </a:prstGeom>
          <a:ln w="12700">
            <a:miter lim="400000"/>
          </a:ln>
        </p:spPr>
      </p:pic>
      <p:sp>
        <p:nvSpPr>
          <p:cNvPr id="139" name="Text"/>
          <p:cNvSpPr txBox="1"/>
          <p:nvPr/>
        </p:nvSpPr>
        <p:spPr>
          <a:xfrm>
            <a:off x="-3079750" y="1389206"/>
            <a:ext cx="142237" cy="4470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lnSpc>
                <a:spcPts val="2800"/>
              </a:lnSpc>
              <a:defRPr sz="1200">
                <a:latin typeface="Times"/>
                <a:ea typeface="Times"/>
                <a:cs typeface="Times"/>
                <a:sym typeface="Times"/>
              </a:defRPr>
            </a:lvl1pPr>
          </a:lstStyle>
          <a:p>
            <a:r>
              <a:t> </a:t>
            </a:r>
          </a:p>
        </p:txBody>
      </p:sp>
      <p:sp>
        <p:nvSpPr>
          <p:cNvPr id="140" name="Dimensionality Reduction"/>
          <p:cNvSpPr txBox="1">
            <a:spLocks noGrp="1"/>
          </p:cNvSpPr>
          <p:nvPr>
            <p:ph type="title" idx="4294967295"/>
          </p:nvPr>
        </p:nvSpPr>
        <p:spPr>
          <a:xfrm>
            <a:off x="193550" y="698500"/>
            <a:ext cx="9753601" cy="1066800"/>
          </a:xfrm>
          <a:prstGeom prst="rect">
            <a:avLst/>
          </a:prstGeom>
        </p:spPr>
        <p:txBody>
          <a:bodyPr/>
          <a:lstStyle/>
          <a:p>
            <a:r>
              <a:t>        Dimensionality Reduction</a:t>
            </a:r>
          </a:p>
        </p:txBody>
      </p:sp>
      <p:sp>
        <p:nvSpPr>
          <p:cNvPr id="141" name="Applied t-SNE and PCA on under sampled data to reduce time"/>
          <p:cNvSpPr txBox="1"/>
          <p:nvPr/>
        </p:nvSpPr>
        <p:spPr>
          <a:xfrm>
            <a:off x="805107" y="1973582"/>
            <a:ext cx="8001900" cy="3708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r>
              <a:t>Applied t-SNE and PCA on under sampled data to reduce time</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Anamoly detection"/>
          <p:cNvSpPr txBox="1">
            <a:spLocks noGrp="1"/>
          </p:cNvSpPr>
          <p:nvPr>
            <p:ph type="title" idx="4294967295"/>
          </p:nvPr>
        </p:nvSpPr>
        <p:spPr>
          <a:xfrm>
            <a:off x="505883" y="241300"/>
            <a:ext cx="5844184" cy="744141"/>
          </a:xfrm>
          <a:prstGeom prst="rect">
            <a:avLst/>
          </a:prstGeom>
        </p:spPr>
        <p:txBody>
          <a:bodyPr/>
          <a:lstStyle/>
          <a:p>
            <a:r>
              <a:t>Anamoly detection</a:t>
            </a:r>
          </a:p>
        </p:txBody>
      </p:sp>
      <p:sp>
        <p:nvSpPr>
          <p:cNvPr id="144" name="Isolation Forest…"/>
          <p:cNvSpPr txBox="1">
            <a:spLocks noGrp="1"/>
          </p:cNvSpPr>
          <p:nvPr>
            <p:ph type="body" idx="4294967295"/>
          </p:nvPr>
        </p:nvSpPr>
        <p:spPr>
          <a:xfrm>
            <a:off x="505883" y="1470660"/>
            <a:ext cx="5999124" cy="1173349"/>
          </a:xfrm>
          <a:prstGeom prst="rect">
            <a:avLst/>
          </a:prstGeom>
        </p:spPr>
        <p:txBody>
          <a:bodyPr/>
          <a:lstStyle/>
          <a:p>
            <a:pPr marL="0" indent="0">
              <a:buNone/>
            </a:pPr>
            <a:r>
              <a:rPr sz="2000" b="1" dirty="0"/>
              <a:t>Isolation Forest</a:t>
            </a:r>
          </a:p>
          <a:p>
            <a:pPr marL="0" indent="0">
              <a:lnSpc>
                <a:spcPts val="3400"/>
              </a:lnSpc>
              <a:spcBef>
                <a:spcPts val="1200"/>
              </a:spcBef>
              <a:buClrTx/>
              <a:buSzTx/>
              <a:buFontTx/>
              <a:buNone/>
              <a:defRPr sz="1466">
                <a:solidFill>
                  <a:srgbClr val="000000"/>
                </a:solidFill>
                <a:latin typeface="Times New Roman"/>
                <a:ea typeface="Times New Roman"/>
                <a:cs typeface="Times New Roman"/>
                <a:sym typeface="Times New Roman"/>
              </a:defRPr>
            </a:pPr>
            <a:endParaRPr dirty="0"/>
          </a:p>
          <a:p>
            <a:pPr marL="0" indent="0">
              <a:lnSpc>
                <a:spcPts val="3400"/>
              </a:lnSpc>
              <a:spcBef>
                <a:spcPts val="1200"/>
              </a:spcBef>
              <a:buClrTx/>
              <a:buSzTx/>
              <a:buFontTx/>
              <a:buNone/>
              <a:defRPr sz="1466">
                <a:solidFill>
                  <a:srgbClr val="000000"/>
                </a:solidFill>
                <a:latin typeface="Times New Roman"/>
                <a:ea typeface="Times New Roman"/>
                <a:cs typeface="Times New Roman"/>
                <a:sym typeface="Times New Roman"/>
              </a:defRPr>
            </a:pPr>
            <a:endParaRPr dirty="0"/>
          </a:p>
          <a:p>
            <a:pPr marL="0" indent="0">
              <a:lnSpc>
                <a:spcPts val="3400"/>
              </a:lnSpc>
              <a:spcBef>
                <a:spcPts val="1200"/>
              </a:spcBef>
              <a:buClrTx/>
              <a:buSzTx/>
              <a:buFontTx/>
              <a:buNone/>
              <a:defRPr sz="1466">
                <a:solidFill>
                  <a:srgbClr val="000000"/>
                </a:solidFill>
                <a:latin typeface="Times New Roman"/>
                <a:ea typeface="Times New Roman"/>
                <a:cs typeface="Times New Roman"/>
                <a:sym typeface="Times New Roman"/>
              </a:defRPr>
            </a:pPr>
            <a:endParaRPr dirty="0"/>
          </a:p>
          <a:p>
            <a:pPr marL="0" indent="0">
              <a:lnSpc>
                <a:spcPts val="3400"/>
              </a:lnSpc>
              <a:spcBef>
                <a:spcPts val="1200"/>
              </a:spcBef>
              <a:buClrTx/>
              <a:buSzTx/>
              <a:buFontTx/>
              <a:buNone/>
              <a:defRPr sz="1466">
                <a:solidFill>
                  <a:srgbClr val="000000"/>
                </a:solidFill>
                <a:latin typeface="Times New Roman"/>
                <a:ea typeface="Times New Roman"/>
                <a:cs typeface="Times New Roman"/>
                <a:sym typeface="Times New Roman"/>
              </a:defRPr>
            </a:pPr>
            <a:endParaRPr dirty="0"/>
          </a:p>
          <a:p>
            <a:pPr marL="0" indent="0">
              <a:lnSpc>
                <a:spcPts val="3400"/>
              </a:lnSpc>
              <a:spcBef>
                <a:spcPts val="1200"/>
              </a:spcBef>
              <a:buClrTx/>
              <a:buSzTx/>
              <a:buFontTx/>
              <a:buNone/>
              <a:defRPr sz="1466">
                <a:solidFill>
                  <a:srgbClr val="000000"/>
                </a:solidFill>
                <a:latin typeface="Times New Roman"/>
                <a:ea typeface="Times New Roman"/>
                <a:cs typeface="Times New Roman"/>
                <a:sym typeface="Times New Roman"/>
              </a:defRPr>
            </a:pPr>
            <a:endParaRPr dirty="0"/>
          </a:p>
          <a:p>
            <a:pPr marL="0" indent="0">
              <a:lnSpc>
                <a:spcPts val="3400"/>
              </a:lnSpc>
              <a:spcBef>
                <a:spcPts val="1200"/>
              </a:spcBef>
              <a:buClrTx/>
              <a:buSzTx/>
              <a:buFontTx/>
              <a:buNone/>
              <a:defRPr sz="1466">
                <a:solidFill>
                  <a:srgbClr val="000000"/>
                </a:solidFill>
                <a:latin typeface="Times New Roman"/>
                <a:ea typeface="Times New Roman"/>
                <a:cs typeface="Times New Roman"/>
                <a:sym typeface="Times New Roman"/>
              </a:defRPr>
            </a:pPr>
            <a:endParaRPr dirty="0"/>
          </a:p>
        </p:txBody>
      </p:sp>
      <p:pic>
        <p:nvPicPr>
          <p:cNvPr id="145" name="Screen Shot 2019-12-12 at 3.53.45 PM.png" descr="Screen Shot 2019-12-12 at 3.53.45 PM.png"/>
          <p:cNvPicPr>
            <a:picLocks noChangeAspect="1"/>
          </p:cNvPicPr>
          <p:nvPr/>
        </p:nvPicPr>
        <p:blipFill>
          <a:blip r:embed="rId3">
            <a:extLst/>
          </a:blip>
          <a:srcRect t="1405" r="4199" b="1405"/>
          <a:stretch>
            <a:fillRect/>
          </a:stretch>
        </p:blipFill>
        <p:spPr>
          <a:xfrm>
            <a:off x="640816" y="2457450"/>
            <a:ext cx="6096534" cy="2171700"/>
          </a:xfrm>
          <a:prstGeom prst="rect">
            <a:avLst/>
          </a:prstGeom>
          <a:ln w="12700">
            <a:miter lim="400000"/>
          </a:ln>
        </p:spPr>
      </p:pic>
      <p:sp>
        <p:nvSpPr>
          <p:cNvPr id="2" name="TextBox 1">
            <a:extLst>
              <a:ext uri="{FF2B5EF4-FFF2-40B4-BE49-F238E27FC236}">
                <a16:creationId xmlns:a16="http://schemas.microsoft.com/office/drawing/2014/main" id="{82626A0B-E688-496E-9A94-A20F0D7C41A7}"/>
              </a:ext>
            </a:extLst>
          </p:cNvPr>
          <p:cNvSpPr txBox="1"/>
          <p:nvPr/>
        </p:nvSpPr>
        <p:spPr>
          <a:xfrm>
            <a:off x="640816" y="4549271"/>
            <a:ext cx="8290560" cy="13538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a:lnSpc>
                <a:spcPct val="150000"/>
              </a:lnSpc>
              <a:spcBef>
                <a:spcPts val="1200"/>
              </a:spcBef>
              <a:defRPr sz="1466">
                <a:solidFill>
                  <a:srgbClr val="000000"/>
                </a:solidFill>
                <a:latin typeface="Times New Roman"/>
                <a:ea typeface="Times New Roman"/>
                <a:cs typeface="Times New Roman"/>
                <a:sym typeface="Times New Roman"/>
              </a:defRPr>
            </a:pPr>
            <a:r>
              <a:rPr lang="en-US" dirty="0">
                <a:latin typeface="Arial" panose="020B0604020202020204" pitchFamily="34" charset="0"/>
                <a:cs typeface="Arial" panose="020B0604020202020204" pitchFamily="34" charset="0"/>
              </a:rPr>
              <a:t>Isolation forest predicted some of the </a:t>
            </a:r>
            <a:r>
              <a:rPr lang="en-US" dirty="0" err="1">
                <a:latin typeface="Arial" panose="020B0604020202020204" pitchFamily="34" charset="0"/>
                <a:cs typeface="Arial" panose="020B0604020202020204" pitchFamily="34" charset="0"/>
              </a:rPr>
              <a:t>non_fraud</a:t>
            </a:r>
            <a:r>
              <a:rPr lang="en-US" dirty="0">
                <a:latin typeface="Arial" panose="020B0604020202020204" pitchFamily="34" charset="0"/>
                <a:cs typeface="Arial" panose="020B0604020202020204" pitchFamily="34" charset="0"/>
              </a:rPr>
              <a:t> samples as the </a:t>
            </a:r>
            <a:r>
              <a:rPr lang="en-US" dirty="0" err="1">
                <a:latin typeface="Arial" panose="020B0604020202020204" pitchFamily="34" charset="0"/>
                <a:cs typeface="Arial" panose="020B0604020202020204" pitchFamily="34" charset="0"/>
              </a:rPr>
              <a:t>fraud_samples</a:t>
            </a:r>
            <a:r>
              <a:rPr lang="en-US" dirty="0">
                <a:latin typeface="Arial" panose="020B0604020202020204" pitchFamily="34" charset="0"/>
                <a:cs typeface="Arial" panose="020B0604020202020204" pitchFamily="34" charset="0"/>
              </a:rPr>
              <a:t>.</a:t>
            </a:r>
          </a:p>
          <a:p>
            <a:pPr>
              <a:lnSpc>
                <a:spcPct val="150000"/>
              </a:lnSpc>
              <a:spcBef>
                <a:spcPts val="1200"/>
              </a:spcBef>
              <a:defRPr sz="1466">
                <a:solidFill>
                  <a:srgbClr val="000000"/>
                </a:solidFill>
                <a:latin typeface="Times New Roman"/>
                <a:ea typeface="Times New Roman"/>
                <a:cs typeface="Times New Roman"/>
                <a:sym typeface="Times New Roman"/>
              </a:defRPr>
            </a:pPr>
            <a:r>
              <a:rPr lang="en-US" dirty="0">
                <a:latin typeface="Arial" panose="020B0604020202020204" pitchFamily="34" charset="0"/>
                <a:cs typeface="Arial" panose="020B0604020202020204" pitchFamily="34" charset="0"/>
              </a:rPr>
              <a:t>Performance of isolation forest was not  great.</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Helvetica"/>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Local Outlier factor algorithm"/>
          <p:cNvSpPr txBox="1">
            <a:spLocks noGrp="1"/>
          </p:cNvSpPr>
          <p:nvPr>
            <p:ph type="title" idx="4294967295"/>
          </p:nvPr>
        </p:nvSpPr>
        <p:spPr>
          <a:xfrm>
            <a:off x="518583" y="266700"/>
            <a:ext cx="9753601" cy="1066800"/>
          </a:xfrm>
          <a:prstGeom prst="rect">
            <a:avLst/>
          </a:prstGeom>
        </p:spPr>
        <p:txBody>
          <a:bodyPr/>
          <a:lstStyle/>
          <a:p>
            <a:r>
              <a:t>Local Outlier factor algorithm</a:t>
            </a:r>
          </a:p>
        </p:txBody>
      </p:sp>
      <p:pic>
        <p:nvPicPr>
          <p:cNvPr id="148" name="Screen Shot 2019-12-12 at 4.35.24 PM.png" descr="Screen Shot 2019-12-12 at 4.35.24 PM.png"/>
          <p:cNvPicPr>
            <a:picLocks noChangeAspect="1"/>
          </p:cNvPicPr>
          <p:nvPr/>
        </p:nvPicPr>
        <p:blipFill>
          <a:blip r:embed="rId3">
            <a:extLst/>
          </a:blip>
          <a:stretch>
            <a:fillRect/>
          </a:stretch>
        </p:blipFill>
        <p:spPr>
          <a:xfrm>
            <a:off x="914400" y="1346200"/>
            <a:ext cx="6375400" cy="2032000"/>
          </a:xfrm>
          <a:prstGeom prst="rect">
            <a:avLst/>
          </a:prstGeom>
          <a:ln w="12700">
            <a:miter lim="400000"/>
          </a:ln>
        </p:spPr>
      </p:pic>
      <p:sp>
        <p:nvSpPr>
          <p:cNvPr id="149" name="Isolation forest worked better compared to that of local outlier…"/>
          <p:cNvSpPr txBox="1"/>
          <p:nvPr/>
        </p:nvSpPr>
        <p:spPr>
          <a:xfrm>
            <a:off x="767007" y="4005582"/>
            <a:ext cx="6375401" cy="784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r>
              <a:rPr sz="1500" dirty="0">
                <a:latin typeface="Arial" panose="020B0604020202020204" pitchFamily="34" charset="0"/>
                <a:cs typeface="Arial" panose="020B0604020202020204" pitchFamily="34" charset="0"/>
              </a:rPr>
              <a:t>Isolation forest worked better compared to that of local outlier</a:t>
            </a:r>
          </a:p>
          <a:p>
            <a:endParaRPr sz="1500" dirty="0">
              <a:latin typeface="Arial" panose="020B0604020202020204" pitchFamily="34" charset="0"/>
              <a:cs typeface="Arial" panose="020B0604020202020204" pitchFamily="34" charset="0"/>
            </a:endParaRPr>
          </a:p>
          <a:p>
            <a:r>
              <a:rPr sz="1500" dirty="0">
                <a:latin typeface="Arial" panose="020B0604020202020204" pitchFamily="34" charset="0"/>
                <a:cs typeface="Arial" panose="020B0604020202020204" pitchFamily="34" charset="0"/>
              </a:rPr>
              <a:t>It was wrongly classifying both the classes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Dataset Correlation matrix"/>
          <p:cNvSpPr txBox="1">
            <a:spLocks noGrp="1"/>
          </p:cNvSpPr>
          <p:nvPr>
            <p:ph type="title" idx="4294967295"/>
          </p:nvPr>
        </p:nvSpPr>
        <p:spPr>
          <a:xfrm>
            <a:off x="709083" y="203200"/>
            <a:ext cx="6682781" cy="1066800"/>
          </a:xfrm>
          <a:prstGeom prst="rect">
            <a:avLst/>
          </a:prstGeom>
        </p:spPr>
        <p:txBody>
          <a:bodyPr/>
          <a:lstStyle/>
          <a:p>
            <a:r>
              <a:t>Dataset Correlation matrix</a:t>
            </a:r>
          </a:p>
        </p:txBody>
      </p:sp>
      <p:sp>
        <p:nvSpPr>
          <p:cNvPr id="152" name="V17, V14, V12 and V10 are negatively correlated.…"/>
          <p:cNvSpPr txBox="1">
            <a:spLocks noGrp="1"/>
          </p:cNvSpPr>
          <p:nvPr>
            <p:ph type="body" idx="4294967295"/>
          </p:nvPr>
        </p:nvSpPr>
        <p:spPr>
          <a:xfrm>
            <a:off x="518583" y="1460500"/>
            <a:ext cx="9654283" cy="4419600"/>
          </a:xfrm>
          <a:prstGeom prst="rect">
            <a:avLst/>
          </a:prstGeom>
        </p:spPr>
        <p:txBody>
          <a:bodyPr/>
          <a:lstStyle/>
          <a:p>
            <a:pPr marL="0" indent="0">
              <a:lnSpc>
                <a:spcPts val="2800"/>
              </a:lnSpc>
              <a:spcBef>
                <a:spcPts val="0"/>
              </a:spcBef>
              <a:buClrTx/>
              <a:buSzTx/>
              <a:buFontTx/>
              <a:buNone/>
              <a:defRPr sz="1200">
                <a:solidFill>
                  <a:srgbClr val="000000"/>
                </a:solidFill>
                <a:latin typeface="Times"/>
                <a:ea typeface="Times"/>
                <a:cs typeface="Times"/>
                <a:sym typeface="Times"/>
              </a:defRPr>
            </a:pPr>
            <a:r>
              <a:t> </a:t>
            </a:r>
          </a:p>
          <a:p>
            <a:pPr marL="0" indent="0">
              <a:lnSpc>
                <a:spcPts val="2800"/>
              </a:lnSpc>
              <a:spcBef>
                <a:spcPts val="0"/>
              </a:spcBef>
              <a:buClrTx/>
              <a:buSzTx/>
              <a:buFontTx/>
              <a:buNone/>
              <a:defRPr sz="1200">
                <a:solidFill>
                  <a:srgbClr val="000000"/>
                </a:solidFill>
                <a:latin typeface="Times"/>
                <a:ea typeface="Times"/>
                <a:cs typeface="Times"/>
                <a:sym typeface="Times"/>
              </a:defRPr>
            </a:pPr>
            <a:endParaRPr/>
          </a:p>
          <a:p>
            <a:pPr marL="0" indent="0">
              <a:lnSpc>
                <a:spcPts val="3100"/>
              </a:lnSpc>
              <a:spcBef>
                <a:spcPts val="1200"/>
              </a:spcBef>
              <a:buClrTx/>
              <a:buSzTx/>
              <a:buFontTx/>
              <a:buNone/>
              <a:defRPr sz="1333">
                <a:solidFill>
                  <a:srgbClr val="000000"/>
                </a:solidFill>
                <a:latin typeface="Times New Roman"/>
                <a:ea typeface="Times New Roman"/>
                <a:cs typeface="Times New Roman"/>
                <a:sym typeface="Times New Roman"/>
              </a:defRPr>
            </a:pPr>
            <a:r>
              <a:t>V17, V14, V12 and V10 are negatively correlated. </a:t>
            </a:r>
            <a:endParaRPr sz="1200">
              <a:latin typeface="Times"/>
              <a:ea typeface="Times"/>
              <a:cs typeface="Times"/>
              <a:sym typeface="Times"/>
            </a:endParaRPr>
          </a:p>
          <a:p>
            <a:pPr marL="0" indent="0">
              <a:lnSpc>
                <a:spcPts val="2800"/>
              </a:lnSpc>
              <a:spcBef>
                <a:spcPts val="0"/>
              </a:spcBef>
              <a:buClrTx/>
              <a:buSzTx/>
              <a:buFontTx/>
              <a:buNone/>
              <a:defRPr sz="1200">
                <a:solidFill>
                  <a:srgbClr val="000000"/>
                </a:solidFill>
                <a:latin typeface="Times"/>
                <a:ea typeface="Times"/>
                <a:cs typeface="Times"/>
                <a:sym typeface="Times"/>
              </a:defRPr>
            </a:pPr>
            <a:endParaRPr sz="1200">
              <a:latin typeface="Times"/>
              <a:ea typeface="Times"/>
              <a:cs typeface="Times"/>
              <a:sym typeface="Times"/>
            </a:endParaRPr>
          </a:p>
          <a:p>
            <a:pPr marL="0" indent="0">
              <a:lnSpc>
                <a:spcPts val="3100"/>
              </a:lnSpc>
              <a:spcBef>
                <a:spcPts val="1200"/>
              </a:spcBef>
              <a:buClrTx/>
              <a:buSzTx/>
              <a:buFontTx/>
              <a:buNone/>
              <a:defRPr sz="1333">
                <a:solidFill>
                  <a:srgbClr val="000000"/>
                </a:solidFill>
                <a:latin typeface="Times New Roman"/>
                <a:ea typeface="Times New Roman"/>
                <a:cs typeface="Times New Roman"/>
                <a:sym typeface="Times New Roman"/>
              </a:defRPr>
            </a:pPr>
            <a:r>
              <a:t>V2, V4, V11, and V19 are positively correlated </a:t>
            </a:r>
            <a:endParaRPr sz="1200">
              <a:latin typeface="Times"/>
              <a:ea typeface="Times"/>
              <a:cs typeface="Times"/>
              <a:sym typeface="Times"/>
            </a:endParaRPr>
          </a:p>
          <a:p>
            <a:pPr marL="0" indent="0">
              <a:lnSpc>
                <a:spcPts val="3100"/>
              </a:lnSpc>
              <a:spcBef>
                <a:spcPts val="1200"/>
              </a:spcBef>
              <a:buClrTx/>
              <a:buSzTx/>
              <a:buFontTx/>
              <a:buNone/>
              <a:defRPr sz="1333">
                <a:solidFill>
                  <a:srgbClr val="000000"/>
                </a:solidFill>
                <a:latin typeface="Times New Roman"/>
                <a:ea typeface="Times New Roman"/>
                <a:cs typeface="Times New Roman"/>
                <a:sym typeface="Times New Roman"/>
              </a:defRPr>
            </a:pPr>
            <a:endParaRPr sz="1200">
              <a:latin typeface="Times"/>
              <a:ea typeface="Times"/>
              <a:cs typeface="Times"/>
              <a:sym typeface="Times"/>
            </a:endParaRPr>
          </a:p>
        </p:txBody>
      </p:sp>
      <p:pic>
        <p:nvPicPr>
          <p:cNvPr id="153" name="page33image18254688.png" descr="page33image18254688.png"/>
          <p:cNvPicPr>
            <a:picLocks noChangeAspect="1"/>
          </p:cNvPicPr>
          <p:nvPr/>
        </p:nvPicPr>
        <p:blipFill>
          <a:blip r:embed="rId3">
            <a:extLst/>
          </a:blip>
          <a:stretch>
            <a:fillRect/>
          </a:stretch>
        </p:blipFill>
        <p:spPr>
          <a:xfrm>
            <a:off x="518583" y="1460500"/>
            <a:ext cx="4749801" cy="3365500"/>
          </a:xfrm>
          <a:prstGeom prst="rect">
            <a:avLst/>
          </a:prstGeom>
          <a:ln w="12700">
            <a:miter lim="400000"/>
          </a:ln>
        </p:spPr>
      </p:pic>
      <p:pic>
        <p:nvPicPr>
          <p:cNvPr id="154" name="page33image32523776.png" descr="page33image32523776.png"/>
          <p:cNvPicPr>
            <a:picLocks noChangeAspect="1"/>
          </p:cNvPicPr>
          <p:nvPr/>
        </p:nvPicPr>
        <p:blipFill>
          <a:blip r:embed="rId4">
            <a:extLst/>
          </a:blip>
          <a:stretch>
            <a:fillRect/>
          </a:stretch>
        </p:blipFill>
        <p:spPr>
          <a:xfrm>
            <a:off x="518583" y="1460500"/>
            <a:ext cx="2578101" cy="152400"/>
          </a:xfrm>
          <a:prstGeom prst="rect">
            <a:avLst/>
          </a:prstGeom>
          <a:ln w="12700">
            <a:miter lim="400000"/>
          </a:ln>
        </p:spPr>
      </p:pic>
      <p:pic>
        <p:nvPicPr>
          <p:cNvPr id="155" name="page33image32717440.png" descr="page33image32717440.png"/>
          <p:cNvPicPr>
            <a:picLocks noChangeAspect="1"/>
          </p:cNvPicPr>
          <p:nvPr/>
        </p:nvPicPr>
        <p:blipFill>
          <a:blip r:embed="rId5">
            <a:extLst/>
          </a:blip>
          <a:stretch>
            <a:fillRect/>
          </a:stretch>
        </p:blipFill>
        <p:spPr>
          <a:xfrm>
            <a:off x="518583" y="1460500"/>
            <a:ext cx="2451101" cy="152400"/>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In the Non_fraud dataset, i didn’t  find any features that are correlated greater than 0.5"/>
          <p:cNvSpPr txBox="1">
            <a:spLocks noGrp="1"/>
          </p:cNvSpPr>
          <p:nvPr>
            <p:ph type="body" idx="4294967295"/>
          </p:nvPr>
        </p:nvSpPr>
        <p:spPr>
          <a:xfrm>
            <a:off x="349961" y="1600200"/>
            <a:ext cx="8581133" cy="4419600"/>
          </a:xfrm>
          <a:prstGeom prst="rect">
            <a:avLst/>
          </a:prstGeom>
        </p:spPr>
        <p:txBody>
          <a:bodyPr/>
          <a:lstStyle/>
          <a:p>
            <a:pPr marL="0" indent="0">
              <a:lnSpc>
                <a:spcPts val="2800"/>
              </a:lnSpc>
              <a:spcBef>
                <a:spcPts val="0"/>
              </a:spcBef>
              <a:buClrTx/>
              <a:buSzTx/>
              <a:buFontTx/>
              <a:buNone/>
              <a:defRPr sz="1200">
                <a:solidFill>
                  <a:srgbClr val="000000"/>
                </a:solidFill>
                <a:latin typeface="Times"/>
                <a:ea typeface="Times"/>
                <a:cs typeface="Times"/>
                <a:sym typeface="Times"/>
              </a:defRPr>
            </a:pPr>
            <a:r>
              <a:t> </a:t>
            </a:r>
          </a:p>
          <a:p>
            <a:pPr marL="228600" indent="-228600">
              <a:lnSpc>
                <a:spcPts val="2800"/>
              </a:lnSpc>
              <a:spcBef>
                <a:spcPts val="0"/>
              </a:spcBef>
              <a:defRPr sz="1200">
                <a:solidFill>
                  <a:srgbClr val="000000"/>
                </a:solidFill>
                <a:latin typeface="Times"/>
                <a:ea typeface="Times"/>
                <a:cs typeface="Times"/>
                <a:sym typeface="Times"/>
              </a:defRPr>
            </a:pPr>
            <a:r>
              <a:t>In the Non_fraud dataset, i didn’t  find any features that are correlated greater than 0.5</a:t>
            </a:r>
          </a:p>
        </p:txBody>
      </p:sp>
      <p:pic>
        <p:nvPicPr>
          <p:cNvPr id="158" name="page33image1157632.png" descr="page33image1157632.png"/>
          <p:cNvPicPr>
            <a:picLocks noChangeAspect="1"/>
          </p:cNvPicPr>
          <p:nvPr/>
        </p:nvPicPr>
        <p:blipFill>
          <a:blip r:embed="rId3">
            <a:extLst/>
          </a:blip>
          <a:stretch>
            <a:fillRect/>
          </a:stretch>
        </p:blipFill>
        <p:spPr>
          <a:xfrm>
            <a:off x="349961" y="1600200"/>
            <a:ext cx="4785583" cy="3389079"/>
          </a:xfrm>
          <a:prstGeom prst="rect">
            <a:avLst/>
          </a:prstGeom>
          <a:ln w="12700">
            <a:miter lim="400000"/>
          </a:ln>
        </p:spPr>
      </p:pic>
      <p:sp>
        <p:nvSpPr>
          <p:cNvPr id="159" name="Non fraud Correlation matrix"/>
          <p:cNvSpPr txBox="1">
            <a:spLocks noGrp="1"/>
          </p:cNvSpPr>
          <p:nvPr>
            <p:ph type="title" idx="4294967295"/>
          </p:nvPr>
        </p:nvSpPr>
        <p:spPr>
          <a:xfrm>
            <a:off x="315383" y="419100"/>
            <a:ext cx="8650288" cy="1066800"/>
          </a:xfrm>
          <a:prstGeom prst="rect">
            <a:avLst/>
          </a:prstGeom>
        </p:spPr>
        <p:txBody>
          <a:bodyPr/>
          <a:lstStyle/>
          <a:p>
            <a:r>
              <a:t>Non fraud Correlation matrix</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Fraud dataset Correlation matrix"/>
          <p:cNvSpPr txBox="1">
            <a:spLocks noGrp="1"/>
          </p:cNvSpPr>
          <p:nvPr>
            <p:ph type="title" idx="4294967295"/>
          </p:nvPr>
        </p:nvSpPr>
        <p:spPr>
          <a:xfrm>
            <a:off x="404283" y="596900"/>
            <a:ext cx="9753601" cy="1066800"/>
          </a:xfrm>
          <a:prstGeom prst="rect">
            <a:avLst/>
          </a:prstGeom>
        </p:spPr>
        <p:txBody>
          <a:bodyPr/>
          <a:lstStyle/>
          <a:p>
            <a:r>
              <a:t>Fraud dataset Correlation matrix</a:t>
            </a:r>
          </a:p>
        </p:txBody>
      </p:sp>
      <p:sp>
        <p:nvSpPr>
          <p:cNvPr id="162" name="Features V1, V3, V5, V7, V9,V10,V16,V17,V18 are highly correlated Features…"/>
          <p:cNvSpPr txBox="1">
            <a:spLocks noGrp="1"/>
          </p:cNvSpPr>
          <p:nvPr>
            <p:ph type="body" idx="4294967295"/>
          </p:nvPr>
        </p:nvSpPr>
        <p:spPr>
          <a:xfrm>
            <a:off x="321882" y="1600200"/>
            <a:ext cx="8175328" cy="4419600"/>
          </a:xfrm>
          <a:prstGeom prst="rect">
            <a:avLst/>
          </a:prstGeom>
        </p:spPr>
        <p:txBody>
          <a:bodyPr/>
          <a:lstStyle/>
          <a:p>
            <a:pPr marL="0" indent="0">
              <a:lnSpc>
                <a:spcPts val="2800"/>
              </a:lnSpc>
              <a:spcBef>
                <a:spcPts val="0"/>
              </a:spcBef>
              <a:buClrTx/>
              <a:buSzTx/>
              <a:buFontTx/>
              <a:buNone/>
              <a:defRPr sz="1200">
                <a:solidFill>
                  <a:srgbClr val="000000"/>
                </a:solidFill>
                <a:latin typeface="Times"/>
                <a:ea typeface="Times"/>
                <a:cs typeface="Times"/>
                <a:sym typeface="Times"/>
              </a:defRPr>
            </a:pPr>
            <a:r>
              <a:t> </a:t>
            </a:r>
          </a:p>
          <a:p>
            <a:pPr marL="0" indent="0">
              <a:lnSpc>
                <a:spcPts val="3400"/>
              </a:lnSpc>
              <a:spcBef>
                <a:spcPts val="1200"/>
              </a:spcBef>
              <a:buClrTx/>
              <a:buSzTx/>
              <a:buFontTx/>
              <a:buNone/>
              <a:defRPr sz="1466">
                <a:solidFill>
                  <a:srgbClr val="000000"/>
                </a:solidFill>
                <a:latin typeface="Times New Roman"/>
                <a:ea typeface="Times New Roman"/>
                <a:cs typeface="Times New Roman"/>
                <a:sym typeface="Times New Roman"/>
              </a:defRPr>
            </a:pPr>
            <a:r>
              <a:t>Features V1, V3, V5, V7, V9,V10,V16,V17,V18 are highly correlated Features </a:t>
            </a:r>
          </a:p>
          <a:p>
            <a:pPr marL="0" indent="0">
              <a:lnSpc>
                <a:spcPts val="3400"/>
              </a:lnSpc>
              <a:spcBef>
                <a:spcPts val="1200"/>
              </a:spcBef>
              <a:buClrTx/>
              <a:buSzTx/>
              <a:buFontTx/>
              <a:buNone/>
              <a:defRPr sz="1466">
                <a:solidFill>
                  <a:srgbClr val="000000"/>
                </a:solidFill>
                <a:latin typeface="Times New Roman"/>
                <a:ea typeface="Times New Roman"/>
                <a:cs typeface="Times New Roman"/>
                <a:sym typeface="Times New Roman"/>
              </a:defRPr>
            </a:pPr>
            <a:r>
              <a:t>V20,V21 are highly correlated </a:t>
            </a:r>
            <a:endParaRPr sz="1200">
              <a:latin typeface="Times"/>
              <a:ea typeface="Times"/>
              <a:cs typeface="Times"/>
              <a:sym typeface="Times"/>
            </a:endParaRPr>
          </a:p>
          <a:p>
            <a:pPr marL="0" indent="0">
              <a:lnSpc>
                <a:spcPts val="3400"/>
              </a:lnSpc>
              <a:spcBef>
                <a:spcPts val="1200"/>
              </a:spcBef>
              <a:buClrTx/>
              <a:buSzTx/>
              <a:buFontTx/>
              <a:buNone/>
              <a:defRPr sz="1466">
                <a:solidFill>
                  <a:srgbClr val="000000"/>
                </a:solidFill>
                <a:latin typeface="Times New Roman"/>
                <a:ea typeface="Times New Roman"/>
                <a:cs typeface="Times New Roman"/>
                <a:sym typeface="Times New Roman"/>
              </a:defRPr>
            </a:pPr>
            <a:endParaRPr sz="1200">
              <a:latin typeface="Times"/>
              <a:ea typeface="Times"/>
              <a:cs typeface="Times"/>
              <a:sym typeface="Times"/>
            </a:endParaRPr>
          </a:p>
        </p:txBody>
      </p:sp>
      <p:pic>
        <p:nvPicPr>
          <p:cNvPr id="163" name="page34image17941312.png" descr="page34image17941312.png"/>
          <p:cNvPicPr>
            <a:picLocks noChangeAspect="1"/>
          </p:cNvPicPr>
          <p:nvPr/>
        </p:nvPicPr>
        <p:blipFill>
          <a:blip r:embed="rId3">
            <a:extLst/>
          </a:blip>
          <a:stretch>
            <a:fillRect/>
          </a:stretch>
        </p:blipFill>
        <p:spPr>
          <a:xfrm>
            <a:off x="321882" y="1600200"/>
            <a:ext cx="4749801" cy="3365500"/>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 name="image.png" descr="image.png"/>
          <p:cNvPicPr>
            <a:picLocks noChangeAspect="1"/>
          </p:cNvPicPr>
          <p:nvPr/>
        </p:nvPicPr>
        <p:blipFill>
          <a:blip r:embed="rId3">
            <a:extLst/>
          </a:blip>
          <a:stretch>
            <a:fillRect/>
          </a:stretch>
        </p:blipFill>
        <p:spPr>
          <a:xfrm>
            <a:off x="374650" y="1314450"/>
            <a:ext cx="8693150" cy="3995738"/>
          </a:xfrm>
          <a:prstGeom prst="rect">
            <a:avLst/>
          </a:prstGeom>
          <a:ln w="12700">
            <a:miter lim="400000"/>
          </a:ln>
        </p:spPr>
      </p:pic>
      <p:pic>
        <p:nvPicPr>
          <p:cNvPr id="166" name="image.png" descr="image.png"/>
          <p:cNvPicPr>
            <a:picLocks noChangeAspect="1"/>
          </p:cNvPicPr>
          <p:nvPr/>
        </p:nvPicPr>
        <p:blipFill>
          <a:blip r:embed="rId4">
            <a:extLst/>
          </a:blip>
          <a:stretch>
            <a:fillRect/>
          </a:stretch>
        </p:blipFill>
        <p:spPr>
          <a:xfrm>
            <a:off x="4337050" y="2122485"/>
            <a:ext cx="5033963" cy="2716215"/>
          </a:xfrm>
          <a:prstGeom prst="rect">
            <a:avLst/>
          </a:prstGeom>
          <a:ln w="12700">
            <a:miter lim="400000"/>
          </a:ln>
        </p:spPr>
      </p:pic>
      <p:pic>
        <p:nvPicPr>
          <p:cNvPr id="167" name="image.png" descr="image.png"/>
          <p:cNvPicPr>
            <a:picLocks noChangeAspect="1"/>
          </p:cNvPicPr>
          <p:nvPr/>
        </p:nvPicPr>
        <p:blipFill>
          <a:blip r:embed="rId5">
            <a:extLst/>
          </a:blip>
          <a:stretch>
            <a:fillRect/>
          </a:stretch>
        </p:blipFill>
        <p:spPr>
          <a:xfrm>
            <a:off x="5557837" y="2432050"/>
            <a:ext cx="2046290" cy="2181225"/>
          </a:xfrm>
          <a:prstGeom prst="rect">
            <a:avLst/>
          </a:prstGeom>
          <a:ln w="12700">
            <a:miter lim="400000"/>
          </a:ln>
        </p:spPr>
      </p:pic>
      <p:sp>
        <p:nvSpPr>
          <p:cNvPr id="168" name="Any Questions?"/>
          <p:cNvSpPr txBox="1"/>
          <p:nvPr/>
        </p:nvSpPr>
        <p:spPr>
          <a:xfrm>
            <a:off x="5211445" y="1884361"/>
            <a:ext cx="3604260" cy="5613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3200">
                <a:solidFill>
                  <a:srgbClr val="C00000"/>
                </a:solidFill>
                <a:latin typeface="Trebuchet MS"/>
                <a:ea typeface="Trebuchet MS"/>
                <a:cs typeface="Trebuchet MS"/>
                <a:sym typeface="Trebuchet MS"/>
              </a:defRPr>
            </a:lvl1pPr>
          </a:lstStyle>
          <a:p>
            <a:r>
              <a:t>Any Questions?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Low-power devices are constrained in available computing power and in the way they communicate with the rest of the network.…"/>
          <p:cNvSpPr txBox="1">
            <a:spLocks noGrp="1"/>
          </p:cNvSpPr>
          <p:nvPr>
            <p:ph type="body" idx="4294967295"/>
          </p:nvPr>
        </p:nvSpPr>
        <p:spPr>
          <a:xfrm>
            <a:off x="485427" y="1655762"/>
            <a:ext cx="8751839" cy="4872038"/>
          </a:xfrm>
          <a:prstGeom prst="rect">
            <a:avLst/>
          </a:prstGeom>
        </p:spPr>
        <p:txBody>
          <a:bodyPr>
            <a:normAutofit/>
          </a:bodyPr>
          <a:lstStyle/>
          <a:p>
            <a:pPr marL="0" indent="0">
              <a:spcBef>
                <a:spcPts val="0"/>
              </a:spcBef>
              <a:buClrTx/>
              <a:buSzTx/>
              <a:buFontTx/>
              <a:buNone/>
              <a:defRPr sz="1400">
                <a:solidFill>
                  <a:srgbClr val="545454"/>
                </a:solidFill>
                <a:latin typeface="Arial"/>
                <a:ea typeface="Arial"/>
                <a:cs typeface="Arial"/>
                <a:sym typeface="Arial"/>
              </a:defRPr>
            </a:pPr>
            <a:endParaRPr dirty="0"/>
          </a:p>
          <a:p>
            <a:pPr marL="0" indent="0">
              <a:spcBef>
                <a:spcPts val="0"/>
              </a:spcBef>
              <a:buClrTx/>
              <a:buSzTx/>
              <a:buFontTx/>
              <a:buNone/>
              <a:defRPr sz="1400">
                <a:solidFill>
                  <a:srgbClr val="545454"/>
                </a:solidFill>
                <a:latin typeface="Arial"/>
                <a:ea typeface="Arial"/>
                <a:cs typeface="Arial"/>
                <a:sym typeface="Arial"/>
              </a:defRPr>
            </a:pPr>
            <a:endParaRPr dirty="0"/>
          </a:p>
          <a:p>
            <a:pPr marL="0" indent="0">
              <a:spcBef>
                <a:spcPts val="0"/>
              </a:spcBef>
              <a:buClrTx/>
              <a:buSzTx/>
              <a:buFontTx/>
              <a:buNone/>
              <a:defRPr sz="1400">
                <a:solidFill>
                  <a:srgbClr val="545454"/>
                </a:solidFill>
                <a:latin typeface="Arial"/>
                <a:ea typeface="Arial"/>
                <a:cs typeface="Arial"/>
                <a:sym typeface="Arial"/>
              </a:defRPr>
            </a:pPr>
            <a:r>
              <a:rPr dirty="0"/>
              <a:t>Feature </a:t>
            </a:r>
            <a:r>
              <a:rPr b="1" dirty="0">
                <a:solidFill>
                  <a:srgbClr val="6A6A6A"/>
                </a:solidFill>
              </a:rPr>
              <a:t>standardization</a:t>
            </a:r>
            <a:r>
              <a:rPr dirty="0"/>
              <a:t> makes the values of each feature in the data have zero-mean (when subtracting the mean in the numerator) and unit-variance.</a:t>
            </a:r>
          </a:p>
          <a:p>
            <a:pPr marL="0" indent="0">
              <a:spcBef>
                <a:spcPts val="0"/>
              </a:spcBef>
              <a:buClrTx/>
              <a:buSzTx/>
              <a:buFontTx/>
              <a:buNone/>
              <a:defRPr sz="1400">
                <a:solidFill>
                  <a:srgbClr val="545454"/>
                </a:solidFill>
                <a:latin typeface="Arial"/>
                <a:ea typeface="Arial"/>
                <a:cs typeface="Arial"/>
                <a:sym typeface="Arial"/>
              </a:defRPr>
            </a:pPr>
            <a:endParaRPr dirty="0"/>
          </a:p>
          <a:p>
            <a:pPr marL="0" indent="0">
              <a:spcBef>
                <a:spcPts val="0"/>
              </a:spcBef>
              <a:buClrTx/>
              <a:buSzTx/>
              <a:buFontTx/>
              <a:buNone/>
              <a:defRPr sz="1400">
                <a:solidFill>
                  <a:srgbClr val="545454"/>
                </a:solidFill>
                <a:latin typeface="Arial"/>
                <a:ea typeface="Arial"/>
                <a:cs typeface="Arial"/>
                <a:sym typeface="Arial"/>
              </a:defRPr>
            </a:pPr>
            <a:endParaRPr dirty="0"/>
          </a:p>
          <a:p>
            <a:pPr marL="0" indent="0">
              <a:spcBef>
                <a:spcPts val="0"/>
              </a:spcBef>
              <a:buClrTx/>
              <a:buSzTx/>
              <a:buFontTx/>
              <a:buNone/>
              <a:defRPr sz="1400">
                <a:solidFill>
                  <a:srgbClr val="545454"/>
                </a:solidFill>
                <a:latin typeface="Arial"/>
                <a:ea typeface="Arial"/>
                <a:cs typeface="Arial"/>
                <a:sym typeface="Arial"/>
              </a:defRPr>
            </a:pPr>
            <a:r>
              <a:rPr dirty="0"/>
              <a:t>Since the features V1-V28 are standardized, I applied </a:t>
            </a:r>
            <a:r>
              <a:rPr dirty="0" err="1"/>
              <a:t>StandardScaler</a:t>
            </a:r>
            <a:r>
              <a:rPr dirty="0"/>
              <a:t> normalization on my amount feature.</a:t>
            </a:r>
          </a:p>
          <a:p>
            <a:pPr marL="0" indent="0">
              <a:spcBef>
                <a:spcPts val="0"/>
              </a:spcBef>
              <a:buClrTx/>
              <a:buSzTx/>
              <a:buFontTx/>
              <a:buNone/>
              <a:defRPr sz="1400">
                <a:solidFill>
                  <a:srgbClr val="545454"/>
                </a:solidFill>
                <a:latin typeface="Arial"/>
                <a:ea typeface="Arial"/>
                <a:cs typeface="Arial"/>
                <a:sym typeface="Arial"/>
              </a:defRPr>
            </a:pPr>
            <a:endParaRPr dirty="0"/>
          </a:p>
          <a:p>
            <a:pPr marL="0" indent="0">
              <a:spcBef>
                <a:spcPts val="0"/>
              </a:spcBef>
              <a:buClrTx/>
              <a:buSzTx/>
              <a:buFontTx/>
              <a:buNone/>
              <a:defRPr sz="1400">
                <a:solidFill>
                  <a:srgbClr val="545454"/>
                </a:solidFill>
                <a:latin typeface="Arial"/>
                <a:ea typeface="Arial"/>
                <a:cs typeface="Arial"/>
                <a:sym typeface="Arial"/>
              </a:defRPr>
            </a:pPr>
            <a:endParaRPr dirty="0"/>
          </a:p>
          <a:p>
            <a:pPr marL="0" indent="0">
              <a:spcBef>
                <a:spcPts val="0"/>
              </a:spcBef>
              <a:buClrTx/>
              <a:buSzTx/>
              <a:buFontTx/>
              <a:buNone/>
              <a:defRPr sz="1400">
                <a:solidFill>
                  <a:srgbClr val="545454"/>
                </a:solidFill>
                <a:latin typeface="Arial"/>
                <a:ea typeface="Arial"/>
                <a:cs typeface="Arial"/>
                <a:sym typeface="Arial"/>
              </a:defRPr>
            </a:pPr>
            <a:r>
              <a:rPr dirty="0"/>
              <a:t>Converted the time into 24 hour format as the time was in seconds in the actual data set.</a:t>
            </a:r>
          </a:p>
        </p:txBody>
      </p:sp>
      <p:sp>
        <p:nvSpPr>
          <p:cNvPr id="77" name="Standardization"/>
          <p:cNvSpPr txBox="1">
            <a:spLocks noGrp="1"/>
          </p:cNvSpPr>
          <p:nvPr>
            <p:ph type="title" idx="4294967295"/>
          </p:nvPr>
        </p:nvSpPr>
        <p:spPr>
          <a:xfrm>
            <a:off x="467783" y="241300"/>
            <a:ext cx="8751839" cy="1066800"/>
          </a:xfrm>
          <a:prstGeom prst="rect">
            <a:avLst/>
          </a:prstGeom>
        </p:spPr>
        <p:txBody>
          <a:bodyPr/>
          <a:lstStyle/>
          <a:p>
            <a:r>
              <a:t>              Standardization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Body"/>
          <p:cNvSpPr txBox="1">
            <a:spLocks noGrp="1"/>
          </p:cNvSpPr>
          <p:nvPr>
            <p:ph type="body" idx="4294967295"/>
          </p:nvPr>
        </p:nvSpPr>
        <p:spPr>
          <a:xfrm>
            <a:off x="556683" y="1370905"/>
            <a:ext cx="8760868" cy="4949280"/>
          </a:xfrm>
          <a:prstGeom prst="rect">
            <a:avLst/>
          </a:prstGeom>
        </p:spPr>
        <p:txBody>
          <a:bodyPr/>
          <a:lstStyle/>
          <a:p>
            <a:pPr marL="0" indent="0">
              <a:lnSpc>
                <a:spcPts val="3400"/>
              </a:lnSpc>
              <a:spcBef>
                <a:spcPts val="1200"/>
              </a:spcBef>
              <a:buClrTx/>
              <a:buSzTx/>
              <a:buFontTx/>
              <a:buNone/>
              <a:defRPr sz="1466" b="1">
                <a:solidFill>
                  <a:srgbClr val="000000"/>
                </a:solidFill>
                <a:latin typeface="Times"/>
                <a:ea typeface="Times"/>
                <a:cs typeface="Times"/>
                <a:sym typeface="Times"/>
              </a:defRPr>
            </a:pPr>
            <a:r>
              <a:t> </a:t>
            </a:r>
          </a:p>
          <a:p>
            <a:pPr marL="0" indent="0">
              <a:lnSpc>
                <a:spcPts val="3400"/>
              </a:lnSpc>
              <a:spcBef>
                <a:spcPts val="1200"/>
              </a:spcBef>
              <a:buClrTx/>
              <a:buSzTx/>
              <a:buFontTx/>
              <a:buNone/>
              <a:defRPr sz="1466" b="1">
                <a:solidFill>
                  <a:srgbClr val="000000"/>
                </a:solidFill>
                <a:latin typeface="Times"/>
                <a:ea typeface="Times"/>
                <a:cs typeface="Times"/>
                <a:sym typeface="Times"/>
              </a:defRPr>
            </a:pPr>
            <a:endParaRPr sz="1200" b="0"/>
          </a:p>
          <a:p>
            <a:pPr marL="0" indent="0">
              <a:lnSpc>
                <a:spcPts val="2800"/>
              </a:lnSpc>
              <a:spcBef>
                <a:spcPts val="0"/>
              </a:spcBef>
              <a:buClrTx/>
              <a:buSzTx/>
              <a:buFontTx/>
              <a:buNone/>
              <a:defRPr sz="1200">
                <a:solidFill>
                  <a:srgbClr val="000000"/>
                </a:solidFill>
                <a:latin typeface="Times"/>
                <a:ea typeface="Times"/>
                <a:cs typeface="Times"/>
                <a:sym typeface="Times"/>
              </a:defRPr>
            </a:pPr>
            <a:r>
              <a:t> </a:t>
            </a:r>
          </a:p>
        </p:txBody>
      </p:sp>
      <p:pic>
        <p:nvPicPr>
          <p:cNvPr id="81" name="page2image18089600.png" descr="page2image18089600.png"/>
          <p:cNvPicPr>
            <a:picLocks noChangeAspect="1"/>
          </p:cNvPicPr>
          <p:nvPr/>
        </p:nvPicPr>
        <p:blipFill>
          <a:blip r:embed="rId3">
            <a:extLst/>
          </a:blip>
          <a:stretch>
            <a:fillRect/>
          </a:stretch>
        </p:blipFill>
        <p:spPr>
          <a:xfrm>
            <a:off x="4427643" y="1299785"/>
            <a:ext cx="1988319" cy="4861438"/>
          </a:xfrm>
          <a:prstGeom prst="rect">
            <a:avLst/>
          </a:prstGeom>
          <a:ln w="12700">
            <a:miter lim="400000"/>
          </a:ln>
        </p:spPr>
      </p:pic>
      <p:sp>
        <p:nvSpPr>
          <p:cNvPr id="82" name="Missing Data"/>
          <p:cNvSpPr txBox="1">
            <a:spLocks noGrp="1"/>
          </p:cNvSpPr>
          <p:nvPr>
            <p:ph type="title" idx="4294967295"/>
          </p:nvPr>
        </p:nvSpPr>
        <p:spPr>
          <a:xfrm>
            <a:off x="607483" y="152400"/>
            <a:ext cx="9428461" cy="1066800"/>
          </a:xfrm>
          <a:prstGeom prst="rect">
            <a:avLst/>
          </a:prstGeom>
        </p:spPr>
        <p:txBody>
          <a:bodyPr/>
          <a:lstStyle/>
          <a:p>
            <a:pPr algn="ctr"/>
            <a:r>
              <a:rPr dirty="0"/>
              <a:t>Missing Data</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he concept of AoI(Age of Information) was introduced in  to quantify the freshness of information as a metric of interest in vehicular networks.…"/>
          <p:cNvSpPr txBox="1">
            <a:spLocks noGrp="1"/>
          </p:cNvSpPr>
          <p:nvPr>
            <p:ph type="body" idx="4294967295"/>
          </p:nvPr>
        </p:nvSpPr>
        <p:spPr>
          <a:xfrm>
            <a:off x="568746" y="1342073"/>
            <a:ext cx="8215611" cy="4852990"/>
          </a:xfrm>
          <a:prstGeom prst="rect">
            <a:avLst/>
          </a:prstGeom>
        </p:spPr>
        <p:txBody>
          <a:bodyPr>
            <a:normAutofit/>
          </a:bodyPr>
          <a:lstStyle/>
          <a:p>
            <a:pPr>
              <a:spcBef>
                <a:spcPts val="0"/>
              </a:spcBef>
              <a:buSzPct val="100000"/>
              <a:buFontTx/>
              <a:buChar char="➢"/>
              <a:defRPr sz="2000">
                <a:solidFill>
                  <a:srgbClr val="000000"/>
                </a:solidFill>
                <a:latin typeface="Times"/>
                <a:ea typeface="Times"/>
                <a:cs typeface="Times"/>
                <a:sym typeface="Times"/>
              </a:defRPr>
            </a:pPr>
            <a:endParaRPr/>
          </a:p>
          <a:p>
            <a:pPr>
              <a:spcBef>
                <a:spcPts val="0"/>
              </a:spcBef>
              <a:buSzPct val="100000"/>
              <a:buFontTx/>
              <a:buChar char="➢"/>
              <a:defRPr sz="2000">
                <a:solidFill>
                  <a:srgbClr val="000000"/>
                </a:solidFill>
                <a:latin typeface="Times"/>
                <a:ea typeface="Times"/>
                <a:cs typeface="Times"/>
                <a:sym typeface="Times"/>
              </a:defRPr>
            </a:pPr>
            <a:endParaRPr/>
          </a:p>
          <a:p>
            <a:pPr>
              <a:spcBef>
                <a:spcPts val="0"/>
              </a:spcBef>
              <a:buSzPct val="100000"/>
              <a:buFontTx/>
              <a:buChar char="➢"/>
              <a:defRPr sz="2000">
                <a:solidFill>
                  <a:srgbClr val="000000"/>
                </a:solidFill>
                <a:latin typeface="Times"/>
                <a:ea typeface="Times"/>
                <a:cs typeface="Times"/>
                <a:sym typeface="Times"/>
              </a:defRPr>
            </a:pPr>
            <a:endParaRPr/>
          </a:p>
          <a:p>
            <a:pPr>
              <a:spcBef>
                <a:spcPts val="0"/>
              </a:spcBef>
              <a:buSzPct val="100000"/>
              <a:buFontTx/>
              <a:buChar char="➢"/>
              <a:defRPr sz="2000">
                <a:solidFill>
                  <a:srgbClr val="000000"/>
                </a:solidFill>
                <a:latin typeface="Times"/>
                <a:ea typeface="Times"/>
                <a:cs typeface="Times"/>
                <a:sym typeface="Times"/>
              </a:defRPr>
            </a:pPr>
            <a:endParaRPr/>
          </a:p>
        </p:txBody>
      </p:sp>
      <p:sp>
        <p:nvSpPr>
          <p:cNvPr id="85" name="AGE OF INFORMATION IN THE IOT"/>
          <p:cNvSpPr txBox="1">
            <a:spLocks noGrp="1"/>
          </p:cNvSpPr>
          <p:nvPr>
            <p:ph type="title" idx="4294967295"/>
          </p:nvPr>
        </p:nvSpPr>
        <p:spPr>
          <a:xfrm>
            <a:off x="1092090" y="481970"/>
            <a:ext cx="8066138" cy="828043"/>
          </a:xfrm>
          <a:prstGeom prst="rect">
            <a:avLst/>
          </a:prstGeom>
        </p:spPr>
        <p:txBody>
          <a:bodyPr>
            <a:normAutofit/>
          </a:bodyPr>
          <a:lstStyle>
            <a:lvl1pPr defTabSz="411479">
              <a:lnSpc>
                <a:spcPts val="3600"/>
              </a:lnSpc>
              <a:spcBef>
                <a:spcPts val="1000"/>
              </a:spcBef>
              <a:defRPr sz="1900" b="1">
                <a:solidFill>
                  <a:srgbClr val="000000"/>
                </a:solidFill>
                <a:latin typeface="Times"/>
                <a:ea typeface="Times"/>
                <a:cs typeface="Times"/>
                <a:sym typeface="Times"/>
              </a:defRPr>
            </a:lvl1pPr>
          </a:lstStyle>
          <a:p>
            <a:r>
              <a:rPr dirty="0"/>
              <a:t>                           </a:t>
            </a:r>
            <a:r>
              <a:rPr lang="en-US" sz="3600" b="0" dirty="0">
                <a:solidFill>
                  <a:srgbClr val="EB3D9F"/>
                </a:solidFill>
                <a:latin typeface="Trebuchet MS"/>
                <a:sym typeface="Trebuchet MS"/>
              </a:rPr>
              <a:t>Class Distribution</a:t>
            </a:r>
            <a:endParaRPr sz="3600" b="0" dirty="0">
              <a:solidFill>
                <a:srgbClr val="EB3D9F"/>
              </a:solidFill>
              <a:latin typeface="Trebuchet MS"/>
              <a:sym typeface="Trebuchet MS"/>
            </a:endParaRPr>
          </a:p>
        </p:txBody>
      </p:sp>
      <p:pic>
        <p:nvPicPr>
          <p:cNvPr id="86" name="page3image18342224.png" descr="page3image18342224.png"/>
          <p:cNvPicPr>
            <a:picLocks noChangeAspect="1"/>
          </p:cNvPicPr>
          <p:nvPr/>
        </p:nvPicPr>
        <p:blipFill>
          <a:blip r:embed="rId3">
            <a:extLst/>
          </a:blip>
          <a:stretch>
            <a:fillRect/>
          </a:stretch>
        </p:blipFill>
        <p:spPr>
          <a:xfrm>
            <a:off x="2092100" y="1451297"/>
            <a:ext cx="5168901" cy="3492501"/>
          </a:xfrm>
          <a:prstGeom prst="rect">
            <a:avLst/>
          </a:prstGeom>
          <a:ln w="12700">
            <a:miter lim="400000"/>
          </a:ln>
        </p:spPr>
      </p:pic>
      <p:sp>
        <p:nvSpPr>
          <p:cNvPr id="87" name="Text"/>
          <p:cNvSpPr txBox="1"/>
          <p:nvPr/>
        </p:nvSpPr>
        <p:spPr>
          <a:xfrm>
            <a:off x="657001" y="1387318"/>
            <a:ext cx="142237" cy="4470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lnSpc>
                <a:spcPts val="2800"/>
              </a:lnSpc>
              <a:defRPr sz="1200">
                <a:latin typeface="Times"/>
                <a:ea typeface="Times"/>
                <a:cs typeface="Times"/>
                <a:sym typeface="Times"/>
              </a:defRPr>
            </a:lvl1pPr>
          </a:lstStyle>
          <a:p>
            <a:r>
              <a:t> </a:t>
            </a:r>
          </a:p>
        </p:txBody>
      </p:sp>
      <p:sp>
        <p:nvSpPr>
          <p:cNvPr id="88" name="Fraud : 492 (0.17%)…"/>
          <p:cNvSpPr txBox="1"/>
          <p:nvPr/>
        </p:nvSpPr>
        <p:spPr>
          <a:xfrm>
            <a:off x="2412598" y="4943798"/>
            <a:ext cx="4527903" cy="10058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nSpc>
                <a:spcPts val="3400"/>
              </a:lnSpc>
              <a:spcBef>
                <a:spcPts val="1200"/>
              </a:spcBef>
              <a:defRPr sz="1466" b="1">
                <a:latin typeface="Times New Roman"/>
                <a:ea typeface="Times New Roman"/>
                <a:cs typeface="Times New Roman"/>
                <a:sym typeface="Times New Roman"/>
              </a:defRPr>
            </a:pPr>
            <a:r>
              <a:rPr dirty="0"/>
              <a:t>Fraud : 492 (0.17%)</a:t>
            </a:r>
          </a:p>
          <a:p>
            <a:pPr>
              <a:lnSpc>
                <a:spcPts val="3400"/>
              </a:lnSpc>
              <a:spcBef>
                <a:spcPts val="1200"/>
              </a:spcBef>
              <a:defRPr sz="1466" b="1">
                <a:latin typeface="Times New Roman"/>
                <a:ea typeface="Times New Roman"/>
                <a:cs typeface="Times New Roman"/>
                <a:sym typeface="Times New Roman"/>
              </a:defRPr>
            </a:pPr>
            <a:r>
              <a:rPr dirty="0"/>
              <a:t> Non-fraud : 284315 (99.83 %) </a:t>
            </a:r>
            <a:endParaRPr sz="1200" dirty="0">
              <a:latin typeface="Times"/>
              <a:ea typeface="Times"/>
              <a:cs typeface="Times"/>
              <a:sym typeface="Times"/>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page4image17856944.png" descr="page4image17856944.png"/>
          <p:cNvPicPr>
            <a:picLocks noChangeAspect="1"/>
          </p:cNvPicPr>
          <p:nvPr/>
        </p:nvPicPr>
        <p:blipFill>
          <a:blip r:embed="rId3">
            <a:extLst/>
          </a:blip>
          <a:stretch>
            <a:fillRect/>
          </a:stretch>
        </p:blipFill>
        <p:spPr>
          <a:xfrm>
            <a:off x="2404109" y="1123950"/>
            <a:ext cx="4533901" cy="4152900"/>
          </a:xfrm>
          <a:prstGeom prst="rect">
            <a:avLst/>
          </a:prstGeom>
          <a:ln w="12700">
            <a:miter lim="400000"/>
          </a:ln>
        </p:spPr>
      </p:pic>
      <p:sp>
        <p:nvSpPr>
          <p:cNvPr id="91" name="Text"/>
          <p:cNvSpPr txBox="1"/>
          <p:nvPr/>
        </p:nvSpPr>
        <p:spPr>
          <a:xfrm>
            <a:off x="3829050" y="1352550"/>
            <a:ext cx="142237" cy="4470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lnSpc>
                <a:spcPts val="2800"/>
              </a:lnSpc>
              <a:defRPr sz="1200">
                <a:latin typeface="Times"/>
                <a:ea typeface="Times"/>
                <a:cs typeface="Times"/>
                <a:sym typeface="Times"/>
              </a:defRPr>
            </a:lvl1pPr>
          </a:lstStyle>
          <a:p>
            <a:r>
              <a:t> </a:t>
            </a:r>
          </a:p>
        </p:txBody>
      </p:sp>
      <p:sp>
        <p:nvSpPr>
          <p:cNvPr id="92" name="Amount distribution by Class"/>
          <p:cNvSpPr txBox="1"/>
          <p:nvPr/>
        </p:nvSpPr>
        <p:spPr>
          <a:xfrm>
            <a:off x="1181940" y="373382"/>
            <a:ext cx="7321980" cy="6463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defRPr b="1"/>
            </a:lvl1pPr>
          </a:lstStyle>
          <a:p>
            <a:r>
              <a:rPr sz="3600" b="0" dirty="0">
                <a:solidFill>
                  <a:srgbClr val="EB3D9F"/>
                </a:solidFill>
                <a:latin typeface="Trebuchet MS"/>
                <a:cs typeface="Times"/>
                <a:sym typeface="Times"/>
              </a:rPr>
              <a:t>Amount distribution by Class</a:t>
            </a:r>
          </a:p>
        </p:txBody>
      </p:sp>
      <p:sp>
        <p:nvSpPr>
          <p:cNvPr id="93" name="Max Amount in Fraud class was $2125 and the mean was $122…"/>
          <p:cNvSpPr txBox="1"/>
          <p:nvPr/>
        </p:nvSpPr>
        <p:spPr>
          <a:xfrm>
            <a:off x="1842527" y="5506726"/>
            <a:ext cx="5657063" cy="10058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nSpc>
                <a:spcPts val="3400"/>
              </a:lnSpc>
              <a:spcBef>
                <a:spcPts val="1200"/>
              </a:spcBef>
              <a:defRPr sz="1466">
                <a:latin typeface="Times New Roman"/>
                <a:ea typeface="Times New Roman"/>
                <a:cs typeface="Times New Roman"/>
                <a:sym typeface="Times New Roman"/>
              </a:defRPr>
            </a:pPr>
            <a:r>
              <a:rPr dirty="0"/>
              <a:t>Max Amount in Fraud class was $2125 and the mean was $122 </a:t>
            </a:r>
          </a:p>
          <a:p>
            <a:pPr>
              <a:lnSpc>
                <a:spcPts val="3400"/>
              </a:lnSpc>
              <a:spcBef>
                <a:spcPts val="1200"/>
              </a:spcBef>
              <a:defRPr sz="1466">
                <a:latin typeface="Times New Roman"/>
                <a:ea typeface="Times New Roman"/>
                <a:cs typeface="Times New Roman"/>
                <a:sym typeface="Times New Roman"/>
              </a:defRPr>
            </a:pPr>
            <a:r>
              <a:rPr dirty="0"/>
              <a:t>Max Amount in Non Fraud class was $25691 and the mean was $88 </a:t>
            </a:r>
            <a:endParaRPr sz="1200" dirty="0">
              <a:latin typeface="Times"/>
              <a:ea typeface="Times"/>
              <a:cs typeface="Times"/>
              <a:sym typeface="Times"/>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HE GAIN OF USING CORRELATED INFORMATION"/>
          <p:cNvSpPr txBox="1">
            <a:spLocks noGrp="1"/>
          </p:cNvSpPr>
          <p:nvPr>
            <p:ph type="title" idx="4294967295"/>
          </p:nvPr>
        </p:nvSpPr>
        <p:spPr>
          <a:xfrm>
            <a:off x="746955" y="315276"/>
            <a:ext cx="8681525" cy="578805"/>
          </a:xfrm>
          <a:prstGeom prst="rect">
            <a:avLst/>
          </a:prstGeom>
        </p:spPr>
        <p:txBody>
          <a:bodyPr>
            <a:normAutofit/>
          </a:bodyPr>
          <a:lstStyle>
            <a:lvl1pPr defTabSz="374904">
              <a:lnSpc>
                <a:spcPts val="3600"/>
              </a:lnSpc>
              <a:spcBef>
                <a:spcPts val="900"/>
              </a:spcBef>
              <a:defRPr sz="1530" b="1">
                <a:solidFill>
                  <a:srgbClr val="000000"/>
                </a:solidFill>
                <a:latin typeface="Times"/>
                <a:ea typeface="Times"/>
                <a:cs typeface="Times"/>
                <a:sym typeface="Times"/>
              </a:defRPr>
            </a:lvl1pPr>
          </a:lstStyle>
          <a:p>
            <a:r>
              <a:rPr sz="2400" b="0" dirty="0">
                <a:solidFill>
                  <a:srgbClr val="EB3D9F"/>
                </a:solidFill>
                <a:latin typeface="Trebuchet MS"/>
                <a:ea typeface="+mn-ea"/>
                <a:sym typeface="Helvetica"/>
              </a:rPr>
              <a:t>Distribution of Amount by time for the Non Fraud class </a:t>
            </a:r>
          </a:p>
        </p:txBody>
      </p:sp>
      <p:sp>
        <p:nvSpPr>
          <p:cNvPr id="96" name="The paper analysed a system of two information sources. The system was interested in information collected by the first source, while the second source existed to assist the first source. When sources transmit with equal update times, the time between sources’ updates plays a significant role in how beneficial the use of correlated information is. In such a case, the best updating strategy for the second source is to wait for the first source to transmit first before sending its update.They proposed that, there exist an optimal wait time for the second source for which the received correlated information will be the most beneficial for the system.…"/>
          <p:cNvSpPr txBox="1">
            <a:spLocks noGrp="1"/>
          </p:cNvSpPr>
          <p:nvPr>
            <p:ph type="body" idx="4294967295"/>
          </p:nvPr>
        </p:nvSpPr>
        <p:spPr>
          <a:xfrm>
            <a:off x="512762" y="1209041"/>
            <a:ext cx="8915718" cy="4246880"/>
          </a:xfrm>
          <a:prstGeom prst="rect">
            <a:avLst/>
          </a:prstGeom>
          <a:solidFill>
            <a:srgbClr val="FFFFFF"/>
          </a:solidFill>
        </p:spPr>
        <p:txBody>
          <a:bodyPr>
            <a:normAutofit/>
          </a:bodyPr>
          <a:lstStyle>
            <a:lvl1pPr marL="0" indent="0">
              <a:lnSpc>
                <a:spcPts val="2800"/>
              </a:lnSpc>
              <a:spcBef>
                <a:spcPts val="0"/>
              </a:spcBef>
              <a:buClrTx/>
              <a:buSzTx/>
              <a:buFontTx/>
              <a:buNone/>
              <a:defRPr sz="1200">
                <a:solidFill>
                  <a:srgbClr val="000000"/>
                </a:solidFill>
                <a:latin typeface="Times"/>
                <a:ea typeface="Times"/>
                <a:cs typeface="Times"/>
                <a:sym typeface="Times"/>
              </a:defRPr>
            </a:lvl1pPr>
          </a:lstStyle>
          <a:p>
            <a:r>
              <a:t> </a:t>
            </a:r>
          </a:p>
        </p:txBody>
      </p:sp>
      <p:pic>
        <p:nvPicPr>
          <p:cNvPr id="97" name="page4image17857152.png" descr="page4image17857152.png"/>
          <p:cNvPicPr>
            <a:picLocks noChangeAspect="1"/>
          </p:cNvPicPr>
          <p:nvPr/>
        </p:nvPicPr>
        <p:blipFill>
          <a:blip r:embed="rId3">
            <a:extLst/>
          </a:blip>
          <a:stretch>
            <a:fillRect/>
          </a:stretch>
        </p:blipFill>
        <p:spPr>
          <a:xfrm>
            <a:off x="1803082" y="1209041"/>
            <a:ext cx="5092701" cy="3530601"/>
          </a:xfrm>
          <a:prstGeom prst="rect">
            <a:avLst/>
          </a:prstGeom>
          <a:ln w="12700">
            <a:miter lim="400000"/>
          </a:ln>
        </p:spPr>
      </p:pic>
      <p:sp>
        <p:nvSpPr>
          <p:cNvPr id="98" name="Non fraud transactions mostly happened from 10AM to 11PM"/>
          <p:cNvSpPr txBox="1"/>
          <p:nvPr/>
        </p:nvSpPr>
        <p:spPr>
          <a:xfrm>
            <a:off x="1661087" y="5054602"/>
            <a:ext cx="5889930" cy="6375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nSpc>
                <a:spcPts val="3400"/>
              </a:lnSpc>
              <a:spcBef>
                <a:spcPts val="1200"/>
              </a:spcBef>
              <a:defRPr sz="1466" b="1">
                <a:latin typeface="Times New Roman"/>
                <a:ea typeface="Times New Roman"/>
                <a:cs typeface="Times New Roman"/>
                <a:sym typeface="Times New Roman"/>
              </a:defRPr>
            </a:lvl1pPr>
          </a:lstStyle>
          <a:p>
            <a:r>
              <a:rPr dirty="0"/>
              <a:t>Non fraud transactions mostly happened from 10AM to 11PM </a:t>
            </a:r>
            <a:endParaRPr sz="1200" dirty="0">
              <a:latin typeface="Times"/>
              <a:ea typeface="Times"/>
              <a:cs typeface="Times"/>
              <a:sym typeface="Times"/>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ources with different update time:-…"/>
          <p:cNvSpPr txBox="1">
            <a:spLocks noGrp="1"/>
          </p:cNvSpPr>
          <p:nvPr>
            <p:ph type="body" idx="4294967295"/>
          </p:nvPr>
        </p:nvSpPr>
        <p:spPr>
          <a:xfrm>
            <a:off x="2673534" y="5059682"/>
            <a:ext cx="5210625" cy="952500"/>
          </a:xfrm>
          <a:prstGeom prst="rect">
            <a:avLst/>
          </a:prstGeom>
        </p:spPr>
        <p:txBody>
          <a:bodyPr>
            <a:normAutofit/>
          </a:bodyPr>
          <a:lstStyle/>
          <a:p>
            <a:pPr marL="0" indent="0" defTabSz="365760">
              <a:lnSpc>
                <a:spcPts val="2200"/>
              </a:lnSpc>
              <a:spcBef>
                <a:spcPts val="0"/>
              </a:spcBef>
              <a:buClrTx/>
              <a:buSzTx/>
              <a:buFontTx/>
              <a:buNone/>
              <a:defRPr sz="960" b="1">
                <a:solidFill>
                  <a:srgbClr val="000000"/>
                </a:solidFill>
                <a:latin typeface="Times"/>
                <a:ea typeface="Times"/>
                <a:cs typeface="Times"/>
                <a:sym typeface="Times"/>
              </a:defRPr>
            </a:pPr>
            <a:r>
              <a:rPr dirty="0"/>
              <a:t> </a:t>
            </a:r>
          </a:p>
          <a:p>
            <a:pPr marL="0" indent="0" defTabSz="365760">
              <a:lnSpc>
                <a:spcPts val="2700"/>
              </a:lnSpc>
              <a:spcBef>
                <a:spcPts val="900"/>
              </a:spcBef>
              <a:buClrTx/>
              <a:buSzTx/>
              <a:buFontTx/>
              <a:buNone/>
              <a:defRPr sz="1173" b="1">
                <a:solidFill>
                  <a:srgbClr val="000000"/>
                </a:solidFill>
                <a:latin typeface="Times New Roman"/>
                <a:ea typeface="Times New Roman"/>
                <a:cs typeface="Times New Roman"/>
                <a:sym typeface="Times New Roman"/>
              </a:defRPr>
            </a:pPr>
            <a:r>
              <a:rPr dirty="0"/>
              <a:t>Fraudulent </a:t>
            </a:r>
            <a:r>
              <a:rPr sz="1470" dirty="0"/>
              <a:t>transactions</a:t>
            </a:r>
            <a:r>
              <a:rPr dirty="0"/>
              <a:t> mostly happened around 12PM and 3PM. </a:t>
            </a:r>
            <a:endParaRPr sz="960" dirty="0">
              <a:latin typeface="Times"/>
              <a:ea typeface="Times"/>
              <a:cs typeface="Times"/>
              <a:sym typeface="Times"/>
            </a:endParaRPr>
          </a:p>
          <a:p>
            <a:pPr marL="0" indent="0" defTabSz="365760">
              <a:lnSpc>
                <a:spcPts val="2700"/>
              </a:lnSpc>
              <a:spcBef>
                <a:spcPts val="900"/>
              </a:spcBef>
              <a:buClrTx/>
              <a:buSzTx/>
              <a:buFontTx/>
              <a:buNone/>
              <a:defRPr sz="1173">
                <a:solidFill>
                  <a:srgbClr val="000000"/>
                </a:solidFill>
                <a:latin typeface="Times New Roman"/>
                <a:ea typeface="Times New Roman"/>
                <a:cs typeface="Times New Roman"/>
                <a:sym typeface="Times New Roman"/>
              </a:defRPr>
            </a:pPr>
            <a:endParaRPr sz="960" dirty="0">
              <a:latin typeface="Times"/>
              <a:ea typeface="Times"/>
              <a:cs typeface="Times"/>
              <a:sym typeface="Times"/>
            </a:endParaRPr>
          </a:p>
        </p:txBody>
      </p:sp>
      <p:pic>
        <p:nvPicPr>
          <p:cNvPr id="101" name="page5image18075920.png" descr="page5image18075920.png"/>
          <p:cNvPicPr>
            <a:picLocks noChangeAspect="1"/>
          </p:cNvPicPr>
          <p:nvPr/>
        </p:nvPicPr>
        <p:blipFill>
          <a:blip r:embed="rId3">
            <a:extLst/>
          </a:blip>
          <a:stretch>
            <a:fillRect/>
          </a:stretch>
        </p:blipFill>
        <p:spPr>
          <a:xfrm>
            <a:off x="2551614" y="1414780"/>
            <a:ext cx="5210625" cy="3792026"/>
          </a:xfrm>
          <a:prstGeom prst="rect">
            <a:avLst/>
          </a:prstGeom>
          <a:ln w="12700">
            <a:miter lim="400000"/>
          </a:ln>
        </p:spPr>
      </p:pic>
      <p:sp>
        <p:nvSpPr>
          <p:cNvPr id="102" name="Optimal time continued"/>
          <p:cNvSpPr txBox="1">
            <a:spLocks noGrp="1"/>
          </p:cNvSpPr>
          <p:nvPr>
            <p:ph type="title" idx="4294967295"/>
          </p:nvPr>
        </p:nvSpPr>
        <p:spPr>
          <a:xfrm>
            <a:off x="915855" y="347979"/>
            <a:ext cx="9753601" cy="1066801"/>
          </a:xfrm>
          <a:prstGeom prst="rect">
            <a:avLst/>
          </a:prstGeom>
        </p:spPr>
        <p:txBody>
          <a:bodyPr>
            <a:normAutofit/>
          </a:bodyPr>
          <a:lstStyle>
            <a:lvl1pPr defTabSz="393192">
              <a:defRPr sz="3096"/>
            </a:lvl1pPr>
          </a:lstStyle>
          <a:p>
            <a:r>
              <a:t>      Distribution of Amount by time for the Fraud class </a:t>
            </a:r>
            <a:endParaRPr sz="1032"/>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Logistic Regression on the data set using train_test_split"/>
          <p:cNvSpPr txBox="1">
            <a:spLocks noGrp="1"/>
          </p:cNvSpPr>
          <p:nvPr>
            <p:ph type="title" idx="4294967295"/>
          </p:nvPr>
        </p:nvSpPr>
        <p:spPr>
          <a:xfrm>
            <a:off x="615089" y="215900"/>
            <a:ext cx="8629734" cy="1066800"/>
          </a:xfrm>
          <a:prstGeom prst="rect">
            <a:avLst/>
          </a:prstGeom>
        </p:spPr>
        <p:txBody>
          <a:bodyPr/>
          <a:lstStyle>
            <a:lvl1pPr>
              <a:lnSpc>
                <a:spcPts val="4900"/>
              </a:lnSpc>
              <a:spcBef>
                <a:spcPts val="1200"/>
              </a:spcBef>
              <a:defRPr sz="2700" b="1">
                <a:solidFill>
                  <a:srgbClr val="EB4FD2"/>
                </a:solidFill>
                <a:latin typeface="Times"/>
                <a:ea typeface="Times"/>
                <a:cs typeface="Times"/>
                <a:sym typeface="Times"/>
              </a:defRPr>
            </a:lvl1pPr>
          </a:lstStyle>
          <a:p>
            <a:pPr>
              <a:defRPr sz="1466">
                <a:latin typeface="Times New Roman"/>
                <a:ea typeface="Times New Roman"/>
                <a:cs typeface="Times New Roman"/>
                <a:sym typeface="Times New Roman"/>
              </a:defRPr>
            </a:pPr>
            <a:r>
              <a:rPr sz="2700">
                <a:latin typeface="Times"/>
                <a:ea typeface="Times"/>
                <a:cs typeface="Times"/>
                <a:sym typeface="Times"/>
              </a:rPr>
              <a:t>Logistic Regression on the data set using train_test_split</a:t>
            </a:r>
          </a:p>
        </p:txBody>
      </p:sp>
      <p:pic>
        <p:nvPicPr>
          <p:cNvPr id="106" name="Screen Shot 2019-12-12 at 12.24.08 PM.png" descr="Screen Shot 2019-12-12 at 12.24.08 PM.png"/>
          <p:cNvPicPr>
            <a:picLocks noChangeAspect="1"/>
          </p:cNvPicPr>
          <p:nvPr/>
        </p:nvPicPr>
        <p:blipFill>
          <a:blip r:embed="rId3">
            <a:extLst/>
          </a:blip>
          <a:stretch>
            <a:fillRect/>
          </a:stretch>
        </p:blipFill>
        <p:spPr>
          <a:xfrm>
            <a:off x="1448679" y="1358898"/>
            <a:ext cx="7521435" cy="3774444"/>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Facet">
  <a:themeElements>
    <a:clrScheme name="Facet">
      <a:dk1>
        <a:srgbClr val="000000"/>
      </a:dk1>
      <a:lt1>
        <a:srgbClr val="FFFFFF"/>
      </a:lt1>
      <a:dk2>
        <a:srgbClr val="A7A7A7"/>
      </a:dk2>
      <a:lt2>
        <a:srgbClr val="535353"/>
      </a:lt2>
      <a:accent1>
        <a:srgbClr val="F496CB"/>
      </a:accent1>
      <a:accent2>
        <a:srgbClr val="BC356F"/>
      </a:accent2>
      <a:accent3>
        <a:srgbClr val="9BBB59"/>
      </a:accent3>
      <a:accent4>
        <a:srgbClr val="8064A2"/>
      </a:accent4>
      <a:accent5>
        <a:srgbClr val="4BACC6"/>
      </a:accent5>
      <a:accent6>
        <a:srgbClr val="F79646"/>
      </a:accent6>
      <a:hlink>
        <a:srgbClr val="0000FF"/>
      </a:hlink>
      <a:folHlink>
        <a:srgbClr val="FF00FF"/>
      </a:folHlink>
    </a:clrScheme>
    <a:fontScheme name="Facet">
      <a:majorFont>
        <a:latin typeface="Calibri"/>
        <a:ea typeface="Calibri"/>
        <a:cs typeface="Calibri"/>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A7A7A7"/>
      </a:dk2>
      <a:lt2>
        <a:srgbClr val="535353"/>
      </a:lt2>
      <a:accent1>
        <a:srgbClr val="F496CB"/>
      </a:accent1>
      <a:accent2>
        <a:srgbClr val="BC356F"/>
      </a:accent2>
      <a:accent3>
        <a:srgbClr val="9BBB59"/>
      </a:accent3>
      <a:accent4>
        <a:srgbClr val="8064A2"/>
      </a:accent4>
      <a:accent5>
        <a:srgbClr val="4BACC6"/>
      </a:accent5>
      <a:accent6>
        <a:srgbClr val="F79646"/>
      </a:accent6>
      <a:hlink>
        <a:srgbClr val="0000FF"/>
      </a:hlink>
      <a:folHlink>
        <a:srgbClr val="FF00FF"/>
      </a:folHlink>
    </a:clrScheme>
    <a:fontScheme name="Facet">
      <a:majorFont>
        <a:latin typeface="Calibri"/>
        <a:ea typeface="Calibri"/>
        <a:cs typeface="Calibri"/>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a10f9ac0-5937-4b4f-b459-96aedd9ed2c5" origin="userSelected">
  <element uid="9920fcc9-9f43-4d43-9e3e-b98a219cfd55" value=""/>
</sisl>
</file>

<file path=customXml/itemProps1.xml><?xml version="1.0" encoding="utf-8"?>
<ds:datastoreItem xmlns:ds="http://schemas.openxmlformats.org/officeDocument/2006/customXml" ds:itemID="{003FFA4B-99D7-43DF-8987-A26385FCC13E}">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8</TotalTime>
  <Words>664</Words>
  <Application>Microsoft Office PowerPoint</Application>
  <PresentationFormat>Widescreen</PresentationFormat>
  <Paragraphs>101</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Arabic Typesetting</vt:lpstr>
      <vt:lpstr>Arial</vt:lpstr>
      <vt:lpstr>Calibri</vt:lpstr>
      <vt:lpstr>Helvetica</vt:lpstr>
      <vt:lpstr>Times</vt:lpstr>
      <vt:lpstr>Times New Roman</vt:lpstr>
      <vt:lpstr>Trebuchet MS</vt:lpstr>
      <vt:lpstr>Wingdings</vt:lpstr>
      <vt:lpstr>Facet</vt:lpstr>
      <vt:lpstr>Credit Card Fraud Detection</vt:lpstr>
      <vt:lpstr>                   Introduction</vt:lpstr>
      <vt:lpstr>              Standardization</vt:lpstr>
      <vt:lpstr>Missing Data</vt:lpstr>
      <vt:lpstr>                           Class Distribution</vt:lpstr>
      <vt:lpstr>PowerPoint Presentation</vt:lpstr>
      <vt:lpstr>Distribution of Amount by time for the Non Fraud class </vt:lpstr>
      <vt:lpstr>      Distribution of Amount by time for the Fraud class </vt:lpstr>
      <vt:lpstr>Logistic Regression on the data set using train_test_split</vt:lpstr>
      <vt:lpstr>                           Cross Validation</vt:lpstr>
      <vt:lpstr>                LR with K-Fold</vt:lpstr>
      <vt:lpstr>                   LR with Stratified K-fold</vt:lpstr>
      <vt:lpstr>LR with Repeated Stratified K-fold</vt:lpstr>
      <vt:lpstr>               Sampling</vt:lpstr>
      <vt:lpstr>                      Oversampling</vt:lpstr>
      <vt:lpstr>           UnderSampling</vt:lpstr>
      <vt:lpstr>Sampling after splitting</vt:lpstr>
      <vt:lpstr>      Sampling before splitting</vt:lpstr>
      <vt:lpstr>PowerPoint Presentation</vt:lpstr>
      <vt:lpstr>        Dimensionality Reduction</vt:lpstr>
      <vt:lpstr>Anamoly detection</vt:lpstr>
      <vt:lpstr>Local Outlier factor algorithm</vt:lpstr>
      <vt:lpstr>Dataset Correlation matrix</vt:lpstr>
      <vt:lpstr>Non fraud Correlation matrix</vt:lpstr>
      <vt:lpstr>Fraud dataset Correlation matrix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cp:lastModifiedBy>Karlakunta, Pennidhi</cp:lastModifiedBy>
  <cp:revision>2</cp:revision>
  <dcterms:modified xsi:type="dcterms:W3CDTF">2019-12-12T22:38:22Z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fe52ac84-8be1-40a3-8a67-8d5a4d6cb17c</vt:lpwstr>
  </property>
  <property fmtid="{D5CDD505-2E9C-101B-9397-08002B2CF9AE}" pid="3" name="bjSaver">
    <vt:lpwstr>aRXQVmB/iSMb6PBt5LSCIDmv6kTd43iO</vt:lpwstr>
  </property>
  <property fmtid="{D5CDD505-2E9C-101B-9397-08002B2CF9AE}" pid="4" name="bjDocumentLabelXML">
    <vt:lpwstr>&lt;?xml version="1.0" encoding="us-ascii"?&gt;&lt;sisl xmlns:xsi="http://www.w3.org/2001/XMLSchema-instance" xmlns:xsd="http://www.w3.org/2001/XMLSchema" sislVersion="0" policy="a10f9ac0-5937-4b4f-b459-96aedd9ed2c5" origin="userSelected" xmlns="http://www.boldonj</vt:lpwstr>
  </property>
  <property fmtid="{D5CDD505-2E9C-101B-9397-08002B2CF9AE}" pid="5" name="bjDocumentLabelXML-0">
    <vt:lpwstr>ames.com/2008/01/sie/internal/label"&gt;&lt;element uid="9920fcc9-9f43-4d43-9e3e-b98a219cfd55" value="" /&gt;&lt;/sisl&gt;</vt:lpwstr>
  </property>
  <property fmtid="{D5CDD505-2E9C-101B-9397-08002B2CF9AE}" pid="6" name="bjDocumentSecurityLabel">
    <vt:lpwstr>Not Classified</vt:lpwstr>
  </property>
</Properties>
</file>