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6" r:id="rId9"/>
    <p:sldId id="262" r:id="rId10"/>
    <p:sldId id="267" r:id="rId11"/>
    <p:sldId id="265" r:id="rId12"/>
    <p:sldId id="269" r:id="rId13"/>
    <p:sldId id="268" r:id="rId14"/>
    <p:sldId id="270" r:id="rId15"/>
    <p:sldId id="271" r:id="rId16"/>
  </p:sldIdLst>
  <p:sldSz cx="12192000" cy="6858000"/>
  <p:notesSz cx="6865938" cy="9998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E8E"/>
    <a:srgbClr val="EEE693"/>
    <a:srgbClr val="D3D3D4"/>
    <a:srgbClr val="AED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6843" autoAdjust="0"/>
  </p:normalViewPr>
  <p:slideViewPr>
    <p:cSldViewPr snapToGrid="0">
      <p:cViewPr varScale="1">
        <p:scale>
          <a:sx n="76" d="100"/>
          <a:sy n="76" d="100"/>
        </p:scale>
        <p:origin x="55" y="137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9375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D446D-6055-4C17-94E2-8BF8D8B2544B}" type="datetimeFigureOut">
              <a:rPr lang="en-GB" smtClean="0"/>
              <a:t>08/10/2023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49363"/>
            <a:ext cx="5997575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7388" y="4811713"/>
            <a:ext cx="5492750" cy="3937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96425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9375" y="9496425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DA8EC-31AD-4427-8D75-2F45F8B68E4D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3801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A8EC-31AD-4427-8D75-2F45F8B68E4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138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1A35E-0B61-42D8-A5AB-EA13213AD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A0F7F9-4C58-4A28-B8AE-35F2516EC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EFF252-6748-4490-A7C9-BA626261D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9584-9C1B-4F77-A5D7-6D3C9B19F980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4457D1-88AC-4466-8DD4-63FD8520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99D5E-6869-4EEE-AF77-487FA436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5BFA-BCA2-4632-BE1B-62B460272F1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4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BBC06-7C53-4FF3-A438-DAF6AE2B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C2F594-FC9C-4DD4-A7F8-E8CF671FD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DFF567-E751-4F3B-BDD7-15B89F5B1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9584-9C1B-4F77-A5D7-6D3C9B19F980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125831-73EC-42D5-A5F8-A57EB4C8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883D83-2729-46C0-A558-4AD7F096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5BFA-BCA2-4632-BE1B-62B460272F1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5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93A6B2-6D25-43BB-A149-0A3951B25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40E9A7-DB4C-4D7D-9650-211A9DEFD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9A46CB-9AFF-4B6A-8ABE-0F3EA61C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9584-9C1B-4F77-A5D7-6D3C9B19F980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8AA0A0-341A-493A-9653-DAEA962B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4A3C9B-CB8B-49C9-B4CB-C93721BD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5BFA-BCA2-4632-BE1B-62B460272F1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05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47288-E4C7-4421-ADCE-CDC3A03BC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443D9-23BD-421F-B503-616FDC6E3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CB2100-5CA4-49FB-980D-24135F03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9584-9C1B-4F77-A5D7-6D3C9B19F980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B22A7E-41B9-437F-B305-F7865100C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B76D9B-8445-4DA6-AECF-65A960E5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5BFA-BCA2-4632-BE1B-62B460272F1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6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8EFA68-F9C0-4228-A4EA-578421DB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ADF966-F678-4E65-91EF-DF9F2F2B8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FB3A6A-8686-4D7D-BF8D-EB01830B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9584-9C1B-4F77-A5D7-6D3C9B19F980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BC8CCA-2B11-419E-A506-B8DE8B8AE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71D604-8302-4AFA-93B3-D38EE3D3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5BFA-BCA2-4632-BE1B-62B460272F1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1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8D0CE-1817-406E-98F8-0E1C1272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343C42-C26F-4A51-BEF6-988CB4F3D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2C5836-5D66-4493-B296-7B545B9C2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FBDAFF-B7B6-4517-92B6-345D2EBA1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9584-9C1B-4F77-A5D7-6D3C9B19F980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290F57-FCAF-4056-A1FC-0B47E2A2C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CDE3AE-BADB-4F43-9C84-BAE534FD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5BFA-BCA2-4632-BE1B-62B460272F1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55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2EA9C-0825-422B-87EB-AC3D3BEE4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DF1BCC-8FFA-4E54-A05E-B0C9BAD8B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80FDF4-AF7D-4779-B07F-AFF9774C1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2F351EC-2597-478F-9F35-62A0B3F66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E3DBF0-3E94-4410-BF24-35BA8B0A3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008A2E-69E5-4702-BBE0-42E08165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9584-9C1B-4F77-A5D7-6D3C9B19F980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E2DE3C-48F6-40DA-B0D1-96CFB9C5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EE9799-C3E2-4ED3-89E7-01EF9161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5BFA-BCA2-4632-BE1B-62B460272F1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56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2EF8D6-E45A-42F8-AB28-DA6242BB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932DA0-919B-4AD6-9B07-0281F0E4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9584-9C1B-4F77-A5D7-6D3C9B19F980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2C66E7-6473-4761-9E71-74842FAA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82B499-0960-41EF-A452-4C00FD21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5BFA-BCA2-4632-BE1B-62B460272F1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4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A819F3-F153-455F-987A-06141E90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9584-9C1B-4F77-A5D7-6D3C9B19F980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182D1C-1EB1-4211-A3C5-63EB132E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AC2B4C-CDB0-4EC6-951A-E9BE1A1E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5BFA-BCA2-4632-BE1B-62B460272F1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3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54D49-72E1-4968-BD00-3CA9690F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090B4F-9FBC-45F1-B4C6-E6BA90644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C51353-BEDF-4D7C-B4F4-67A401808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11FC72-C1A8-424A-B235-0F724F65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9584-9C1B-4F77-A5D7-6D3C9B19F980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9A8412-A130-4EAF-8E74-7C1DF537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454D99-97CB-42F5-946D-CCA08F4B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5BFA-BCA2-4632-BE1B-62B460272F1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76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9FB76-F94D-4CB6-9FB2-D7ADFDAA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9D6DCF-7EE1-470F-A31E-BB2090BCA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C6E83F-2CD3-4BD3-A03B-6414554F4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0D20B8-CC3E-43D6-9BB8-3EE4557C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9584-9C1B-4F77-A5D7-6D3C9B19F980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0C7E7A-D25F-4A47-926C-3E4C0422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C9D133-FA7C-4922-BA71-161056E6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5BFA-BCA2-4632-BE1B-62B460272F1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7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A584A0B-23D3-47AC-9896-53223086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18464E-D475-4A2C-A1D3-73FA10EDC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6F155A-D977-4A18-84FA-B3ACED84A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09584-9C1B-4F77-A5D7-6D3C9B19F980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AC0DD0-F90E-4BE0-8828-9B7BA2E79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666D70-CAEC-4B68-A316-76984BA74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C5BFA-BCA2-4632-BE1B-62B460272F1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7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E00B27E-CF12-4318-A6A5-76736E284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018" y="-1639"/>
            <a:ext cx="9158269" cy="686870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0A1BDA-A018-48BB-A0DD-03064DF4F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436565"/>
            <a:ext cx="6023558" cy="2027666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Presentation CAS-ADP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FC9514-304D-47C8-BF8E-3FE4EAD9D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543" y="2873398"/>
            <a:ext cx="9729872" cy="1019453"/>
          </a:xfrm>
        </p:spPr>
        <p:txBody>
          <a:bodyPr>
            <a:noAutofit/>
          </a:bodyPr>
          <a:lstStyle/>
          <a:p>
            <a:pPr algn="l"/>
            <a:r>
              <a:rPr lang="de-CH" dirty="0"/>
              <a:t>Module 2</a:t>
            </a:r>
          </a:p>
          <a:p>
            <a:pPr algn="l"/>
            <a:r>
              <a:rPr lang="de-CH" sz="1400" dirty="0"/>
              <a:t>9.10.2023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2261FEB-A99F-4BEA-B300-F5AB1A521550}"/>
              </a:ext>
            </a:extLst>
          </p:cNvPr>
          <p:cNvSpPr txBox="1"/>
          <p:nvPr/>
        </p:nvSpPr>
        <p:spPr>
          <a:xfrm>
            <a:off x="477981" y="4726719"/>
            <a:ext cx="411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Sebastian Schaller and </a:t>
            </a:r>
            <a:r>
              <a:rPr lang="en-US" dirty="0" err="1"/>
              <a:t>Avizek</a:t>
            </a:r>
            <a:r>
              <a:rPr lang="en-US" dirty="0"/>
              <a:t> </a:t>
            </a:r>
            <a:r>
              <a:rPr lang="en-US" dirty="0" err="1"/>
              <a:t>Regmi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250318E-2D1E-4D64-802C-CABA24585BA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07" y="845732"/>
            <a:ext cx="1439664" cy="82557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7DC9D84-4559-4B7D-95D0-2CE5C42EC777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46" y="431727"/>
            <a:ext cx="1485389" cy="79821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09964B4-590B-472D-98C8-E7A5EFA120E7}"/>
              </a:ext>
            </a:extLst>
          </p:cNvPr>
          <p:cNvSpPr/>
          <p:nvPr/>
        </p:nvSpPr>
        <p:spPr>
          <a:xfrm>
            <a:off x="127488" y="312127"/>
            <a:ext cx="1340827" cy="509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E75768B-7E3B-43B2-9238-524E2373BED5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08" y="118180"/>
            <a:ext cx="1102330" cy="86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24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0" t="7234" r="2051" b="1510"/>
          <a:stretch/>
        </p:blipFill>
        <p:spPr>
          <a:xfrm>
            <a:off x="190500" y="714373"/>
            <a:ext cx="5794565" cy="57531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4" t="7313" r="2136" b="1352"/>
          <a:stretch/>
        </p:blipFill>
        <p:spPr>
          <a:xfrm>
            <a:off x="5985065" y="714372"/>
            <a:ext cx="5773946" cy="57531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dirty="0"/>
              <a:t>Natural Gamma Log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89917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517329"/>
              </p:ext>
            </p:extLst>
          </p:nvPr>
        </p:nvGraphicFramePr>
        <p:xfrm>
          <a:off x="376675" y="676275"/>
          <a:ext cx="4985900" cy="5663992"/>
        </p:xfrm>
        <a:graphic>
          <a:graphicData uri="http://schemas.openxmlformats.org/drawingml/2006/table">
            <a:tbl>
              <a:tblPr/>
              <a:tblGrid>
                <a:gridCol w="1528630">
                  <a:extLst>
                    <a:ext uri="{9D8B030D-6E8A-4147-A177-3AD203B41FA5}">
                      <a16:colId xmlns:a16="http://schemas.microsoft.com/office/drawing/2014/main" val="499773912"/>
                    </a:ext>
                  </a:extLst>
                </a:gridCol>
                <a:gridCol w="1071467">
                  <a:extLst>
                    <a:ext uri="{9D8B030D-6E8A-4147-A177-3AD203B41FA5}">
                      <a16:colId xmlns:a16="http://schemas.microsoft.com/office/drawing/2014/main" val="1380710873"/>
                    </a:ext>
                  </a:extLst>
                </a:gridCol>
                <a:gridCol w="1200045">
                  <a:extLst>
                    <a:ext uri="{9D8B030D-6E8A-4147-A177-3AD203B41FA5}">
                      <a16:colId xmlns:a16="http://schemas.microsoft.com/office/drawing/2014/main" val="1596008357"/>
                    </a:ext>
                  </a:extLst>
                </a:gridCol>
                <a:gridCol w="1185758">
                  <a:extLst>
                    <a:ext uri="{9D8B030D-6E8A-4147-A177-3AD203B41FA5}">
                      <a16:colId xmlns:a16="http://schemas.microsoft.com/office/drawing/2014/main" val="1015897406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endParaRPr lang="en-CH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Density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Mag. Sus.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Nat. Gamma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82432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endParaRPr lang="en-CH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D`Agostino-Pearson-Normality-Test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929566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endParaRPr lang="en-CH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p-value</a:t>
                      </a:r>
                    </a:p>
                  </a:txBody>
                  <a:tcPr marL="6922" marR="6922" marT="6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p-value</a:t>
                      </a:r>
                    </a:p>
                  </a:txBody>
                  <a:tcPr marL="6922" marR="6922" marT="6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p-value</a:t>
                      </a:r>
                    </a:p>
                  </a:txBody>
                  <a:tcPr marL="6922" marR="6922" marT="6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023521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Whole dataset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745166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Diamict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94364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Gravel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89165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Sand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69151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Fines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805946"/>
                  </a:ext>
                </a:extLst>
              </a:tr>
              <a:tr h="188416">
                <a:tc>
                  <a:txBody>
                    <a:bodyPr/>
                    <a:lstStyle/>
                    <a:p>
                      <a:pPr algn="ctr" fontAlgn="b"/>
                      <a:endParaRPr lang="en-CH" sz="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Kruskal-Wallis-Test</a:t>
                      </a:r>
                    </a:p>
                  </a:txBody>
                  <a:tcPr marL="6922" marR="6922" marT="6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149868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comparison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p-value</a:t>
                      </a:r>
                    </a:p>
                  </a:txBody>
                  <a:tcPr marL="6922" marR="6922" marT="6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p-value</a:t>
                      </a:r>
                    </a:p>
                  </a:txBody>
                  <a:tcPr marL="6922" marR="6922" marT="6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p-value</a:t>
                      </a:r>
                    </a:p>
                  </a:txBody>
                  <a:tcPr marL="6922" marR="6922" marT="6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413960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all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33816"/>
                  </a:ext>
                </a:extLst>
              </a:tr>
              <a:tr h="206693">
                <a:tc>
                  <a:txBody>
                    <a:bodyPr/>
                    <a:lstStyle/>
                    <a:p>
                      <a:pPr algn="ctr" fontAlgn="b"/>
                      <a:endParaRPr lang="en-CH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Pairwise Mann-Whitney-U-Test</a:t>
                      </a:r>
                    </a:p>
                  </a:txBody>
                  <a:tcPr marL="6922" marR="6922" marT="6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05138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comparison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p-value</a:t>
                      </a:r>
                    </a:p>
                  </a:txBody>
                  <a:tcPr marL="6922" marR="6922" marT="6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p-value</a:t>
                      </a:r>
                    </a:p>
                  </a:txBody>
                  <a:tcPr marL="6922" marR="6922" marT="6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p-value</a:t>
                      </a:r>
                    </a:p>
                  </a:txBody>
                  <a:tcPr marL="6922" marR="6922" marT="6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475888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Diamict-Diamict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587802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Diamict-Gravel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451889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Diamict-Sand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076591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Diamict-Fines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28465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Gravel-Diamict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27566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Gravel-Gravel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67335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Gravel-Sand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918000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Gravel-Fines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199990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Sand-Diamict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378462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Sand-Gravel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541384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Sand-Sand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211534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Sand-Fines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455412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Fines-Diamict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047927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Fines-Gravel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767086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Fines-Sand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042896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Fines-Fines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802030"/>
                  </a:ext>
                </a:extLst>
              </a:tr>
            </a:tbl>
          </a:graphicData>
        </a:graphic>
      </p:graphicFrame>
      <p:sp>
        <p:nvSpPr>
          <p:cNvPr id="33" name="Right Brace 32"/>
          <p:cNvSpPr/>
          <p:nvPr/>
        </p:nvSpPr>
        <p:spPr>
          <a:xfrm>
            <a:off x="5457825" y="2647950"/>
            <a:ext cx="300034" cy="3692317"/>
          </a:xfrm>
          <a:prstGeom prst="rightBrace">
            <a:avLst>
              <a:gd name="adj1" fmla="val 8333"/>
              <a:gd name="adj2" fmla="val 5361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5981699" y="1484234"/>
            <a:ext cx="770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</a:t>
            </a:r>
            <a:r>
              <a:rPr lang="en-GB" baseline="-25000" dirty="0"/>
              <a:t>0</a:t>
            </a:r>
            <a:r>
              <a:rPr lang="en-GB" baseline="30000" dirty="0"/>
              <a:t>1</a:t>
            </a:r>
            <a:endParaRPr lang="en-GB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5981699" y="3548514"/>
            <a:ext cx="555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dirty="0"/>
              <a:t>H</a:t>
            </a:r>
            <a:r>
              <a:rPr lang="en-GB" baseline="-25000" dirty="0"/>
              <a:t>0</a:t>
            </a:r>
            <a:r>
              <a:rPr lang="en-GB" baseline="30000" dirty="0"/>
              <a:t>2</a:t>
            </a:r>
            <a:endParaRPr lang="en-GB" dirty="0"/>
          </a:p>
        </p:txBody>
      </p:sp>
      <p:sp>
        <p:nvSpPr>
          <p:cNvPr id="38" name="Right Brace 37"/>
          <p:cNvSpPr/>
          <p:nvPr/>
        </p:nvSpPr>
        <p:spPr>
          <a:xfrm>
            <a:off x="5457824" y="1308617"/>
            <a:ext cx="247652" cy="948808"/>
          </a:xfrm>
          <a:prstGeom prst="rightBrace">
            <a:avLst>
              <a:gd name="adj1" fmla="val 8333"/>
              <a:gd name="adj2" fmla="val 580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6324600" y="3563253"/>
            <a:ext cx="4533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200" dirty="0"/>
              <a:t>(Distribution of the sub-datasets (based on visible core descriptions) shows no clear difference between the sub-datasets, and the clustering is random.)</a:t>
            </a:r>
          </a:p>
          <a:p>
            <a:endParaRPr lang="en-GB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5981699" y="1084377"/>
            <a:ext cx="13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dirty="0"/>
              <a:t>H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6324600" y="1145410"/>
            <a:ext cx="605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(Logs consist of not normally distributed data)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24600" y="1516624"/>
            <a:ext cx="605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(Log data is normally distributed)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981699" y="1934005"/>
            <a:ext cx="603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600" dirty="0"/>
              <a:t>The first 0-hypothesis can be rejected with high certainty for all logs. The data sets and its sub-datasets are not normally distributed.</a:t>
            </a:r>
          </a:p>
        </p:txBody>
      </p:sp>
      <p:sp>
        <p:nvSpPr>
          <p:cNvPr id="47" name="Right Brace 46"/>
          <p:cNvSpPr/>
          <p:nvPr/>
        </p:nvSpPr>
        <p:spPr>
          <a:xfrm rot="10800000">
            <a:off x="5757858" y="1145409"/>
            <a:ext cx="247652" cy="1711925"/>
          </a:xfrm>
          <a:prstGeom prst="rightBrace">
            <a:avLst>
              <a:gd name="adj1" fmla="val 8333"/>
              <a:gd name="adj2" fmla="val 584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6005510" y="3072552"/>
            <a:ext cx="555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dirty="0"/>
              <a:t>H</a:t>
            </a:r>
            <a:r>
              <a:rPr lang="en-GB" baseline="-25000" dirty="0"/>
              <a:t>2</a:t>
            </a:r>
            <a:r>
              <a:rPr lang="en-GB" dirty="0"/>
              <a:t>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24600" y="3053352"/>
            <a:ext cx="453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200" dirty="0"/>
              <a:t>Visual-based classification of the sub-datasets is supported by the data and shows clear differences between the sub-datasets </a:t>
            </a:r>
          </a:p>
        </p:txBody>
      </p:sp>
      <p:sp>
        <p:nvSpPr>
          <p:cNvPr id="50" name="Right Brace 49"/>
          <p:cNvSpPr/>
          <p:nvPr/>
        </p:nvSpPr>
        <p:spPr>
          <a:xfrm rot="10800000">
            <a:off x="5698329" y="3053351"/>
            <a:ext cx="333375" cy="3255799"/>
          </a:xfrm>
          <a:prstGeom prst="rightBrace">
            <a:avLst>
              <a:gd name="adj1" fmla="val 8333"/>
              <a:gd name="adj2" fmla="val 502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6031705" y="4247048"/>
            <a:ext cx="60388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600" dirty="0"/>
              <a:t>The first part of the second 0-hypothesis can be rejected with high certainty for all sub-datasets of all logs. The sub-datasets of each logs show a clear difference between each other. However, it does not say anything about the meaningfulness of the grouping. </a:t>
            </a:r>
          </a:p>
          <a:p>
            <a:pPr lvl="0"/>
            <a:endParaRPr lang="en-GB" sz="1600" dirty="0"/>
          </a:p>
          <a:p>
            <a:pPr lvl="0"/>
            <a:r>
              <a:rPr lang="en-GB" sz="1600" dirty="0"/>
              <a:t>To answer the second part of the hypothesis:</a:t>
            </a:r>
          </a:p>
          <a:p>
            <a:pPr lvl="0"/>
            <a:r>
              <a:rPr lang="en-GB" sz="1600" dirty="0"/>
              <a:t>	-</a:t>
            </a:r>
            <a:r>
              <a:rPr lang="de-CH" sz="1600" dirty="0"/>
              <a:t>Qualitative </a:t>
            </a:r>
            <a:r>
              <a:rPr lang="en-US" sz="1600" dirty="0"/>
              <a:t>answer</a:t>
            </a:r>
            <a:r>
              <a:rPr lang="de-CH" sz="1600" dirty="0"/>
              <a:t> -&gt; Scatterplots/data </a:t>
            </a:r>
            <a:r>
              <a:rPr lang="en-US" sz="1600" dirty="0"/>
              <a:t>distributions</a:t>
            </a:r>
          </a:p>
          <a:p>
            <a:pPr lvl="0"/>
            <a:r>
              <a:rPr lang="de-CH" sz="1600" dirty="0"/>
              <a:t>	-Quantitative answer -&gt;  Cluster </a:t>
            </a:r>
            <a:r>
              <a:rPr lang="en-US" sz="1600" dirty="0"/>
              <a:t>analyses</a:t>
            </a:r>
            <a:r>
              <a:rPr lang="de-CH" sz="1600" dirty="0"/>
              <a:t>/PCA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4028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7" t="52411"/>
          <a:stretch/>
        </p:blipFill>
        <p:spPr>
          <a:xfrm>
            <a:off x="323849" y="1558630"/>
            <a:ext cx="7603423" cy="3781744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9" t="4572" r="46197" b="48610"/>
          <a:stretch/>
        </p:blipFill>
        <p:spPr>
          <a:xfrm>
            <a:off x="8063346" y="1589243"/>
            <a:ext cx="3975504" cy="37205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Scatter</a:t>
            </a:r>
            <a:r>
              <a:rPr lang="de-CH" sz="2800" dirty="0"/>
              <a:t> Plots Density/Magnetic </a:t>
            </a:r>
            <a:r>
              <a:rPr lang="en-US" sz="2800" dirty="0"/>
              <a:t>Susceptibility</a:t>
            </a:r>
            <a:r>
              <a:rPr lang="de-CH" sz="2800" dirty="0"/>
              <a:t>/Natural Gamma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14331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8" t="3370" r="1345" b="1334"/>
          <a:stretch/>
        </p:blipFill>
        <p:spPr>
          <a:xfrm>
            <a:off x="5783407" y="844549"/>
            <a:ext cx="5992958" cy="573447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2" t="81847" r="10968" b="9235"/>
          <a:stretch/>
        </p:blipFill>
        <p:spPr>
          <a:xfrm>
            <a:off x="5980257" y="6566797"/>
            <a:ext cx="5808650" cy="2123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00217" y="1364071"/>
            <a:ext cx="2373746" cy="2807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104996"/>
              </p:ext>
            </p:extLst>
          </p:nvPr>
        </p:nvGraphicFramePr>
        <p:xfrm>
          <a:off x="262319" y="877455"/>
          <a:ext cx="5011644" cy="5701572"/>
        </p:xfrm>
        <a:graphic>
          <a:graphicData uri="http://schemas.openxmlformats.org/drawingml/2006/table">
            <a:tbl>
              <a:tblPr/>
              <a:tblGrid>
                <a:gridCol w="922898">
                  <a:extLst>
                    <a:ext uri="{9D8B030D-6E8A-4147-A177-3AD203B41FA5}">
                      <a16:colId xmlns:a16="http://schemas.microsoft.com/office/drawing/2014/main" val="2533698678"/>
                    </a:ext>
                  </a:extLst>
                </a:gridCol>
                <a:gridCol w="1350308">
                  <a:extLst>
                    <a:ext uri="{9D8B030D-6E8A-4147-A177-3AD203B41FA5}">
                      <a16:colId xmlns:a16="http://schemas.microsoft.com/office/drawing/2014/main" val="3727468008"/>
                    </a:ext>
                  </a:extLst>
                </a:gridCol>
                <a:gridCol w="1286007">
                  <a:extLst>
                    <a:ext uri="{9D8B030D-6E8A-4147-A177-3AD203B41FA5}">
                      <a16:colId xmlns:a16="http://schemas.microsoft.com/office/drawing/2014/main" val="379538149"/>
                    </a:ext>
                  </a:extLst>
                </a:gridCol>
                <a:gridCol w="1452431">
                  <a:extLst>
                    <a:ext uri="{9D8B030D-6E8A-4147-A177-3AD203B41FA5}">
                      <a16:colId xmlns:a16="http://schemas.microsoft.com/office/drawing/2014/main" val="2141576654"/>
                    </a:ext>
                  </a:extLst>
                </a:gridCol>
              </a:tblGrid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Diamict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Density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Mag. Sus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Natgamma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468604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counts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4606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28551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mean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2.29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20.68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24.08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847798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std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0.20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13.48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11.35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971136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min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1.50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6.00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0.10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927131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25%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2.20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13.30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14.90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918593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50%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2.32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17.20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24.50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674994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75%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2.40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21.50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32.90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800696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max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2.71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99.80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58.70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400009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Gravel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Density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Mag. Sus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Natgamma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4896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counts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9001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17085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mean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2.43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27.59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10.19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33631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std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0.17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18.17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6.19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114311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min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1.52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4.50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932395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25%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2.34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13.10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5.90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974446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50%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2.46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23.40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9.50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550139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75%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2.56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36.60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13.50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919545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max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2.78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99.80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61.50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015730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Sand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Density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Mag. Sus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Natgamma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631663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counts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25749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582128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mean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2.17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12.81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25.35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6931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std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0.10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6.65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9.99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169165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min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1.50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3.80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405453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25%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2.12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17.90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302749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50%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2.18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11.90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25.10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528971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75%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2.23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13.80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32.50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964907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max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2.61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99.90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59.70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536405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Fines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Density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Mag. Sus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Natgamma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876579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counts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919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15856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mean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2.20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14.30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41.18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449222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std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0.07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1.41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8.61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993187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min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1.61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12.30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36808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25%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2.17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13.70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35.80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175068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50%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2.21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14.30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42.10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242692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75%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2.24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15.20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47.10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839677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max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2.35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18.10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68.30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3253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38850" y="431800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/>
              <a:t>Dens</a:t>
            </a:r>
            <a:r>
              <a:rPr lang="de-CH" dirty="0"/>
              <a:t>./</a:t>
            </a:r>
            <a:r>
              <a:rPr lang="de-CH" dirty="0" err="1"/>
              <a:t>Mag.Sus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759700" y="431800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/>
              <a:t>Mag.Sus</a:t>
            </a:r>
            <a:r>
              <a:rPr lang="de-CH" dirty="0"/>
              <a:t>/</a:t>
            </a:r>
            <a:r>
              <a:rPr lang="de-CH" dirty="0" err="1"/>
              <a:t>Nat.Gamma</a:t>
            </a:r>
            <a:r>
              <a:rPr lang="de-CH" dirty="0"/>
              <a:t>.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886950" y="431800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/>
              <a:t>Dens</a:t>
            </a:r>
            <a:r>
              <a:rPr lang="de-CH" dirty="0"/>
              <a:t>./</a:t>
            </a:r>
            <a:r>
              <a:rPr lang="de-CH" dirty="0" err="1"/>
              <a:t>Nat.Gamma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dirty="0" err="1"/>
              <a:t>Scatter</a:t>
            </a:r>
            <a:r>
              <a:rPr lang="de-CH" sz="2800" dirty="0"/>
              <a:t> Plots Density/Magnetic </a:t>
            </a:r>
            <a:r>
              <a:rPr lang="en-US" sz="2800" dirty="0"/>
              <a:t>Susceptibility</a:t>
            </a:r>
            <a:r>
              <a:rPr lang="de-CH" sz="2800" dirty="0"/>
              <a:t>/Natural Gamma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79798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2" t="3444" r="1573" b="2637"/>
          <a:stretch/>
        </p:blipFill>
        <p:spPr>
          <a:xfrm>
            <a:off x="572655" y="2105891"/>
            <a:ext cx="4368800" cy="38700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4" t="5118" r="1011" b="1415"/>
          <a:stretch/>
        </p:blipFill>
        <p:spPr>
          <a:xfrm>
            <a:off x="6096000" y="1690688"/>
            <a:ext cx="5374611" cy="492081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 rot="1808172">
            <a:off x="6763465" y="2802243"/>
            <a:ext cx="265847" cy="879984"/>
          </a:xfrm>
          <a:prstGeom prst="ellipse">
            <a:avLst/>
          </a:prstGeom>
          <a:solidFill>
            <a:srgbClr val="D3D3D4">
              <a:alpha val="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9449909" y="3501149"/>
            <a:ext cx="763648" cy="234629"/>
          </a:xfrm>
          <a:prstGeom prst="ellipse">
            <a:avLst/>
          </a:prstGeom>
          <a:solidFill>
            <a:srgbClr val="AEDBEA">
              <a:alpha val="0"/>
            </a:srgb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 rot="1757454">
            <a:off x="6750550" y="5208028"/>
            <a:ext cx="234731" cy="105004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 rot="1469811">
            <a:off x="9691090" y="5148296"/>
            <a:ext cx="119233" cy="607218"/>
          </a:xfrm>
          <a:prstGeom prst="ellipse">
            <a:avLst/>
          </a:prstGeom>
          <a:solidFill>
            <a:srgbClr val="8EBE8E">
              <a:alpha val="0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Ternary</a:t>
            </a:r>
            <a:r>
              <a:rPr lang="de-CH" sz="2800" dirty="0"/>
              <a:t> </a:t>
            </a:r>
            <a:r>
              <a:rPr lang="en-US" sz="2800" dirty="0"/>
              <a:t>Scatter</a:t>
            </a:r>
            <a:r>
              <a:rPr lang="de-CH" sz="2800" dirty="0"/>
              <a:t> Plots Density/Magnetic </a:t>
            </a:r>
            <a:r>
              <a:rPr lang="en-US" sz="2800" dirty="0"/>
              <a:t>Susceptibility</a:t>
            </a:r>
            <a:r>
              <a:rPr lang="de-CH" sz="2800" dirty="0"/>
              <a:t>/Natural Gamma</a:t>
            </a:r>
            <a:endParaRPr lang="en-GB" sz="2800" dirty="0"/>
          </a:p>
        </p:txBody>
      </p:sp>
      <p:sp>
        <p:nvSpPr>
          <p:cNvPr id="30" name="Rectangle 29"/>
          <p:cNvSpPr/>
          <p:nvPr/>
        </p:nvSpPr>
        <p:spPr>
          <a:xfrm>
            <a:off x="2385784" y="1847862"/>
            <a:ext cx="676275" cy="361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2146581" y="18083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Nat Gamma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72655" y="2262077"/>
            <a:ext cx="1964452" cy="3355119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17938815">
            <a:off x="4415870" y="5693355"/>
            <a:ext cx="914400" cy="217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 rot="3140875">
            <a:off x="167321" y="5744756"/>
            <a:ext cx="914400" cy="217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3949419" y="579126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Mag. </a:t>
            </a:r>
            <a:r>
              <a:rPr lang="de-CH" dirty="0" err="1"/>
              <a:t>Sus</a:t>
            </a:r>
            <a:r>
              <a:rPr lang="de-CH" dirty="0"/>
              <a:t>.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575026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/>
              <a:t>Density</a:t>
            </a:r>
            <a:endParaRPr lang="en-GB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899767" y="4656692"/>
            <a:ext cx="1386358" cy="616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85780" y="4341908"/>
            <a:ext cx="314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Impact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magnetic</a:t>
            </a:r>
            <a:r>
              <a:rPr lang="de-CH" dirty="0"/>
              <a:t> on </a:t>
            </a:r>
            <a:r>
              <a:rPr lang="de-CH" dirty="0" err="1"/>
              <a:t>gravel</a:t>
            </a:r>
            <a:r>
              <a:rPr lang="de-CH" dirty="0"/>
              <a:t>?</a:t>
            </a:r>
            <a:endParaRPr lang="en-GB" dirty="0"/>
          </a:p>
        </p:txBody>
      </p:sp>
      <p:sp>
        <p:nvSpPr>
          <p:cNvPr id="37" name="Oval 36"/>
          <p:cNvSpPr/>
          <p:nvPr/>
        </p:nvSpPr>
        <p:spPr>
          <a:xfrm rot="18148523">
            <a:off x="9031930" y="3415568"/>
            <a:ext cx="638999" cy="171160"/>
          </a:xfrm>
          <a:prstGeom prst="ellipse">
            <a:avLst/>
          </a:prstGeom>
          <a:solidFill>
            <a:srgbClr val="AEDBEA">
              <a:alpha val="0"/>
            </a:srgb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/>
          <p:cNvCxnSpPr>
            <a:endCxn id="37" idx="0"/>
          </p:cNvCxnSpPr>
          <p:nvPr/>
        </p:nvCxnSpPr>
        <p:spPr>
          <a:xfrm>
            <a:off x="8877300" y="2686050"/>
            <a:ext cx="401933" cy="769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877300" y="2686050"/>
            <a:ext cx="948259" cy="815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281505" y="2411253"/>
            <a:ext cx="154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clusters</a:t>
            </a:r>
            <a:r>
              <a:rPr lang="de-CH" dirty="0"/>
              <a:t>?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128736" y="935137"/>
            <a:ext cx="455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/>
              <a:t>Density</a:t>
            </a:r>
            <a:r>
              <a:rPr lang="de-CH" dirty="0"/>
              <a:t> &lt;-&gt;Natural Gamma, dominant </a:t>
            </a:r>
            <a:r>
              <a:rPr lang="de-CH" dirty="0" err="1"/>
              <a:t>logs</a:t>
            </a:r>
            <a:r>
              <a:rPr lang="de-CH" dirty="0"/>
              <a:t>?</a:t>
            </a:r>
            <a:endParaRPr lang="en-GB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69236" y="1304469"/>
            <a:ext cx="578565" cy="2708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807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75" y="323850"/>
            <a:ext cx="11544299" cy="6115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Conclusions</a:t>
            </a:r>
          </a:p>
          <a:p>
            <a:pPr lvl="0"/>
            <a:r>
              <a:rPr lang="en-GB" dirty="0"/>
              <a:t>Logs consist clearly of not normally distributed data</a:t>
            </a:r>
          </a:p>
          <a:p>
            <a:pPr lvl="0"/>
            <a:r>
              <a:rPr lang="en-GB" dirty="0"/>
              <a:t>Data supports the visual-based classification qualitatively -&gt;</a:t>
            </a:r>
          </a:p>
          <a:p>
            <a:pPr lvl="1"/>
            <a:r>
              <a:rPr lang="en-GB" dirty="0"/>
              <a:t>The scatter plots and the internal distributions (histograms) make sense in a geological/sedimentological way</a:t>
            </a:r>
          </a:p>
          <a:p>
            <a:pPr lvl="0"/>
            <a:r>
              <a:rPr lang="en-GB" dirty="0"/>
              <a:t>Density and Natural gamma logs seem to be the dominant logs in the data set and are promising candidates for use</a:t>
            </a:r>
          </a:p>
          <a:p>
            <a:pPr lvl="0"/>
            <a:r>
              <a:rPr lang="en-GB" dirty="0"/>
              <a:t>Magnetic susceptibility may be less useful in the current type of sediments due to several technical and geological reasons</a:t>
            </a:r>
          </a:p>
          <a:p>
            <a:pPr marL="0" indent="0">
              <a:buNone/>
            </a:pPr>
            <a:r>
              <a:rPr lang="de-CH" dirty="0"/>
              <a:t>Outlook</a:t>
            </a:r>
            <a:endParaRPr lang="en-GB" dirty="0"/>
          </a:p>
          <a:p>
            <a:pPr lvl="0"/>
            <a:r>
              <a:rPr lang="en-US" dirty="0"/>
              <a:t>Searching</a:t>
            </a:r>
            <a:r>
              <a:rPr lang="de-CH" dirty="0"/>
              <a:t> </a:t>
            </a:r>
            <a:r>
              <a:rPr lang="en-US" dirty="0"/>
              <a:t>for</a:t>
            </a:r>
            <a:r>
              <a:rPr lang="de-CH" dirty="0"/>
              <a:t> alternative logs/</a:t>
            </a:r>
            <a:r>
              <a:rPr lang="en-US" dirty="0"/>
              <a:t>parameters</a:t>
            </a:r>
          </a:p>
          <a:p>
            <a:pPr lvl="0"/>
            <a:r>
              <a:rPr lang="en-GB" dirty="0"/>
              <a:t>Quantitative analyses (Cluster analyses, Principal Component Analyses (PCA)) </a:t>
            </a:r>
          </a:p>
          <a:p>
            <a:pPr lvl="0"/>
            <a:r>
              <a:rPr lang="de-CH" dirty="0"/>
              <a:t>Test on </a:t>
            </a:r>
            <a:r>
              <a:rPr lang="en-US" dirty="0"/>
              <a:t>further</a:t>
            </a:r>
            <a:r>
              <a:rPr lang="de-CH" dirty="0"/>
              <a:t> </a:t>
            </a:r>
            <a:r>
              <a:rPr lang="en-US" dirty="0"/>
              <a:t>datasets</a:t>
            </a:r>
          </a:p>
          <a:p>
            <a:pPr marL="0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701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710" y="-169320"/>
            <a:ext cx="10515600" cy="1325563"/>
          </a:xfrm>
        </p:spPr>
        <p:txBody>
          <a:bodyPr/>
          <a:lstStyle/>
          <a:p>
            <a:r>
              <a:rPr lang="de-CH" dirty="0" err="1"/>
              <a:t>Introduction</a:t>
            </a:r>
            <a:r>
              <a:rPr lang="de-CH" dirty="0"/>
              <a:t> and </a:t>
            </a:r>
            <a:r>
              <a:rPr lang="de-CH" dirty="0" err="1"/>
              <a:t>background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024"/>
          <a:stretch/>
        </p:blipFill>
        <p:spPr>
          <a:xfrm>
            <a:off x="117973" y="1163453"/>
            <a:ext cx="4306705" cy="21243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13"/>
          <a:stretch/>
        </p:blipFill>
        <p:spPr>
          <a:xfrm>
            <a:off x="4620082" y="1230057"/>
            <a:ext cx="7114718" cy="39524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75" b="34479"/>
          <a:stretch/>
        </p:blipFill>
        <p:spPr>
          <a:xfrm>
            <a:off x="1370321" y="4004181"/>
            <a:ext cx="4306705" cy="2382983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162211" y="3037510"/>
            <a:ext cx="1252252" cy="33323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95954" y="2531994"/>
            <a:ext cx="4726971" cy="14793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69709" y="794118"/>
            <a:ext cx="416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/>
              <a:t>Seismic</a:t>
            </a:r>
            <a:r>
              <a:rPr lang="de-CH" dirty="0"/>
              <a:t> </a:t>
            </a:r>
            <a:r>
              <a:rPr lang="en-US" dirty="0"/>
              <a:t>line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2211" y="794118"/>
            <a:ext cx="416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Glacial extents of the Rhine Glacier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84374" y="3561035"/>
            <a:ext cx="416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</a:t>
            </a:r>
            <a:r>
              <a:rPr lang="en-US" dirty="0" err="1"/>
              <a:t>overdeepenings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9646805" y="4592825"/>
            <a:ext cx="1498600" cy="4318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9850005" y="4624059"/>
            <a:ext cx="109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Drill </a:t>
            </a:r>
            <a:r>
              <a:rPr lang="de-CH" dirty="0" err="1"/>
              <a:t>core</a:t>
            </a:r>
            <a:endParaRPr lang="en-GB" dirty="0"/>
          </a:p>
        </p:txBody>
      </p:sp>
      <p:cxnSp>
        <p:nvCxnSpPr>
          <p:cNvPr id="34" name="Straight Arrow Connector 33"/>
          <p:cNvCxnSpPr>
            <a:stCxn id="39" idx="0"/>
          </p:cNvCxnSpPr>
          <p:nvPr/>
        </p:nvCxnSpPr>
        <p:spPr>
          <a:xfrm flipH="1" flipV="1">
            <a:off x="9044710" y="3650087"/>
            <a:ext cx="1351396" cy="973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65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881" y="0"/>
            <a:ext cx="1885387" cy="597580"/>
          </a:xfrm>
        </p:spPr>
        <p:txBody>
          <a:bodyPr>
            <a:normAutofit fontScale="90000"/>
          </a:bodyPr>
          <a:lstStyle/>
          <a:p>
            <a:r>
              <a:rPr lang="de-CH" dirty="0"/>
              <a:t>Dataset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3" r="50196" b="15063"/>
          <a:stretch/>
        </p:blipFill>
        <p:spPr>
          <a:xfrm>
            <a:off x="185010" y="243462"/>
            <a:ext cx="3944505" cy="4368800"/>
          </a:xfrm>
        </p:spPr>
      </p:pic>
      <p:pic>
        <p:nvPicPr>
          <p:cNvPr id="21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34" r="417" b="15554"/>
          <a:stretch/>
        </p:blipFill>
        <p:spPr>
          <a:xfrm>
            <a:off x="4124775" y="266841"/>
            <a:ext cx="193964" cy="4322042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232635" y="4718680"/>
            <a:ext cx="1571175" cy="919299"/>
            <a:chOff x="4459143" y="694165"/>
            <a:chExt cx="1851891" cy="108354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15" t="3433" r="4070" b="81617"/>
            <a:stretch/>
          </p:blipFill>
          <p:spPr>
            <a:xfrm>
              <a:off x="4459143" y="752475"/>
              <a:ext cx="1847273" cy="1025237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4463761" y="766763"/>
              <a:ext cx="1838036" cy="1010948"/>
            </a:xfrm>
            <a:prstGeom prst="rect">
              <a:avLst/>
            </a:prstGeom>
            <a:noFill/>
            <a:ln w="25400">
              <a:solidFill>
                <a:srgbClr val="D3D3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59143" y="694165"/>
              <a:ext cx="1851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/>
                <a:t>Diamict</a:t>
              </a:r>
              <a:endParaRPr lang="en-GB" sz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031423" y="4725195"/>
            <a:ext cx="1563338" cy="904330"/>
            <a:chOff x="4459143" y="1830486"/>
            <a:chExt cx="1856510" cy="107391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11" t="54641" r="3932" b="30679"/>
            <a:stretch/>
          </p:blipFill>
          <p:spPr>
            <a:xfrm>
              <a:off x="4459143" y="1893551"/>
              <a:ext cx="1856510" cy="1006764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4468380" y="1879168"/>
              <a:ext cx="1838036" cy="1025236"/>
            </a:xfrm>
            <a:prstGeom prst="rect">
              <a:avLst/>
            </a:prstGeom>
            <a:noFill/>
            <a:ln w="25400">
              <a:solidFill>
                <a:srgbClr val="AEDB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37798" y="1830486"/>
              <a:ext cx="694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/>
                <a:t>Gravel</a:t>
              </a:r>
              <a:endParaRPr lang="en-GB" sz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40969" y="5665350"/>
            <a:ext cx="1543404" cy="918634"/>
            <a:chOff x="4459143" y="2945633"/>
            <a:chExt cx="1856509" cy="1104994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789" t="6600" r="7984" b="78316"/>
            <a:stretch/>
          </p:blipFill>
          <p:spPr>
            <a:xfrm>
              <a:off x="4459143" y="3016154"/>
              <a:ext cx="1856509" cy="1034473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4468380" y="3020772"/>
              <a:ext cx="1838036" cy="1025236"/>
            </a:xfrm>
            <a:prstGeom prst="rect">
              <a:avLst/>
            </a:prstGeom>
            <a:noFill/>
            <a:ln w="25400">
              <a:solidFill>
                <a:srgbClr val="EEE6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37798" y="2945633"/>
              <a:ext cx="694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/>
                <a:t>Sand</a:t>
              </a:r>
              <a:endParaRPr lang="en-GB" sz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050473" y="5678972"/>
            <a:ext cx="1528047" cy="890606"/>
            <a:chOff x="4459143" y="4109655"/>
            <a:chExt cx="1856509" cy="108204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161" t="81216" r="3838" b="3835"/>
            <a:stretch/>
          </p:blipFill>
          <p:spPr>
            <a:xfrm>
              <a:off x="4459143" y="4166466"/>
              <a:ext cx="1856509" cy="1025236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22" name="Rectangle 21"/>
            <p:cNvSpPr/>
            <p:nvPr/>
          </p:nvSpPr>
          <p:spPr>
            <a:xfrm>
              <a:off x="4459144" y="4166466"/>
              <a:ext cx="1847272" cy="1025236"/>
            </a:xfrm>
            <a:prstGeom prst="rect">
              <a:avLst/>
            </a:prstGeom>
            <a:noFill/>
            <a:ln w="25400">
              <a:solidFill>
                <a:srgbClr val="8EBE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37798" y="4109655"/>
              <a:ext cx="694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/>
                <a:t>Fines</a:t>
              </a:r>
              <a:endParaRPr lang="en-GB" sz="1200" dirty="0"/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" t="63843" b="2052"/>
          <a:stretch/>
        </p:blipFill>
        <p:spPr>
          <a:xfrm>
            <a:off x="5014700" y="3845470"/>
            <a:ext cx="6741776" cy="221720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8" t="11612" b="49566"/>
          <a:stretch/>
        </p:blipFill>
        <p:spPr>
          <a:xfrm>
            <a:off x="5172886" y="947238"/>
            <a:ext cx="6425402" cy="250535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792141" y="3667317"/>
            <a:ext cx="289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Filtered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92141" y="655211"/>
            <a:ext cx="289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Unfiltered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576660" y="1802546"/>
            <a:ext cx="1571175" cy="23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/>
              <a:t>Diamict</a:t>
            </a:r>
            <a:endParaRPr lang="en-GB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05260" y="4612262"/>
            <a:ext cx="1571175" cy="23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/>
              <a:t>Diamict</a:t>
            </a:r>
            <a:endParaRPr lang="en-GB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9512812" y="1363584"/>
            <a:ext cx="584896" cy="233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/>
              <a:t>Gravel</a:t>
            </a:r>
            <a:endParaRPr lang="en-GB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9687009" y="4119559"/>
            <a:ext cx="584896" cy="233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/>
              <a:t>Gravel</a:t>
            </a:r>
            <a:endParaRPr lang="en-GB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9496407" y="5339833"/>
            <a:ext cx="577438" cy="230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Sand</a:t>
            </a:r>
            <a:endParaRPr lang="en-GB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9242183" y="2399542"/>
            <a:ext cx="577438" cy="230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Sand</a:t>
            </a:r>
            <a:endParaRPr lang="en-GB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11090588" y="5194165"/>
            <a:ext cx="571693" cy="227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Fines</a:t>
            </a:r>
            <a:endParaRPr lang="en-GB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10946850" y="2509727"/>
            <a:ext cx="571693" cy="227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Fines</a:t>
            </a:r>
            <a:endParaRPr lang="en-GB" sz="1200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10590848" y="2276476"/>
            <a:ext cx="499740" cy="294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10732956" y="4995735"/>
            <a:ext cx="499740" cy="285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809569" y="5000370"/>
            <a:ext cx="877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Class 2</a:t>
            </a:r>
          </a:p>
          <a:p>
            <a:pPr algn="ctr"/>
            <a:r>
              <a:rPr lang="de-CH" sz="1200" dirty="0"/>
              <a:t>(pos. </a:t>
            </a:r>
            <a:r>
              <a:rPr lang="de-CH" sz="1200" dirty="0" err="1"/>
              <a:t>dist</a:t>
            </a:r>
            <a:r>
              <a:rPr lang="de-CH" sz="1200" dirty="0"/>
              <a:t>.)</a:t>
            </a:r>
            <a:endParaRPr lang="en-GB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5996432" y="4489578"/>
            <a:ext cx="1180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</a:rPr>
              <a:t>Class 1 (</a:t>
            </a:r>
            <a:r>
              <a:rPr lang="de-CH" sz="1200" dirty="0" err="1">
                <a:solidFill>
                  <a:schemeClr val="bg1"/>
                </a:solidFill>
              </a:rPr>
              <a:t>undist</a:t>
            </a:r>
            <a:r>
              <a:rPr lang="de-CH" sz="1200" dirty="0">
                <a:solidFill>
                  <a:schemeClr val="bg1"/>
                </a:solidFill>
              </a:rPr>
              <a:t>.)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910707" y="1569806"/>
            <a:ext cx="1180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</a:rPr>
              <a:t>Class 1 (</a:t>
            </a:r>
            <a:r>
              <a:rPr lang="de-CH" sz="1200" dirty="0" err="1">
                <a:solidFill>
                  <a:schemeClr val="bg1"/>
                </a:solidFill>
              </a:rPr>
              <a:t>undist</a:t>
            </a:r>
            <a:r>
              <a:rPr lang="de-CH" sz="1200" dirty="0">
                <a:solidFill>
                  <a:schemeClr val="bg1"/>
                </a:solidFill>
              </a:rPr>
              <a:t>.)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2893" y="3271409"/>
            <a:ext cx="877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Class 2</a:t>
            </a:r>
          </a:p>
          <a:p>
            <a:pPr algn="ctr"/>
            <a:r>
              <a:rPr lang="de-CH" sz="1200" dirty="0"/>
              <a:t>(pos. </a:t>
            </a:r>
            <a:r>
              <a:rPr lang="de-CH" sz="1200" dirty="0" err="1"/>
              <a:t>dist</a:t>
            </a:r>
            <a:r>
              <a:rPr lang="de-CH" sz="1200" dirty="0"/>
              <a:t>.)</a:t>
            </a:r>
            <a:endParaRPr lang="en-GB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7352434" y="2784334"/>
            <a:ext cx="1161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Class 3</a:t>
            </a:r>
          </a:p>
          <a:p>
            <a:pPr algn="ctr"/>
            <a:r>
              <a:rPr lang="de-CH" sz="1200" dirty="0"/>
              <a:t>(heavy </a:t>
            </a:r>
            <a:r>
              <a:rPr lang="de-CH" sz="1200" dirty="0" err="1"/>
              <a:t>dist</a:t>
            </a:r>
            <a:r>
              <a:rPr lang="de-CH" sz="1200" dirty="0"/>
              <a:t>.)</a:t>
            </a:r>
            <a:endParaRPr lang="en-GB" sz="12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7176635" y="2509730"/>
            <a:ext cx="529432" cy="488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7400942" y="2262370"/>
            <a:ext cx="305125" cy="715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6381750" y="3015167"/>
            <a:ext cx="285443" cy="370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4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Questions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0-Hypotheses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GB" dirty="0"/>
              <a:t>H</a:t>
            </a:r>
            <a:r>
              <a:rPr lang="en-GB" baseline="-25000" dirty="0"/>
              <a:t>1</a:t>
            </a:r>
            <a:r>
              <a:rPr lang="en-GB" dirty="0"/>
              <a:t> -&gt; Log data is not normally distributed</a:t>
            </a:r>
          </a:p>
          <a:p>
            <a:pPr lvl="0"/>
            <a:r>
              <a:rPr lang="en-GB" dirty="0"/>
              <a:t>H</a:t>
            </a:r>
            <a:r>
              <a:rPr lang="en-GB" baseline="-25000" dirty="0"/>
              <a:t>0</a:t>
            </a:r>
            <a:r>
              <a:rPr lang="en-GB" baseline="30000" dirty="0"/>
              <a:t>1</a:t>
            </a:r>
            <a:r>
              <a:rPr lang="en-GB" dirty="0"/>
              <a:t> -&gt; Log data is normally distributed</a:t>
            </a:r>
          </a:p>
          <a:p>
            <a:pPr lvl="0"/>
            <a:r>
              <a:rPr lang="en-GB" dirty="0"/>
              <a:t>H</a:t>
            </a:r>
            <a:r>
              <a:rPr lang="en-GB" baseline="-25000" dirty="0"/>
              <a:t>2</a:t>
            </a:r>
            <a:r>
              <a:rPr lang="en-GB" dirty="0"/>
              <a:t> -&gt; Visual-based classification of the sub-datasets is supported by the data and shows clear differences between the sub-datasets </a:t>
            </a:r>
          </a:p>
          <a:p>
            <a:pPr lvl="0"/>
            <a:r>
              <a:rPr lang="en-GB" dirty="0"/>
              <a:t>H</a:t>
            </a:r>
            <a:r>
              <a:rPr lang="en-GB" baseline="-25000" dirty="0"/>
              <a:t>0</a:t>
            </a:r>
            <a:r>
              <a:rPr lang="en-GB" baseline="30000" dirty="0"/>
              <a:t>2</a:t>
            </a:r>
            <a:r>
              <a:rPr lang="en-GB" dirty="0"/>
              <a:t>-&gt;Distribution of the sub-datasets (based on visible core descriptions) shows no clear difference between the sub-datasets, and shows a random  clustering.</a:t>
            </a:r>
          </a:p>
          <a:p>
            <a:pPr lvl="0"/>
            <a:r>
              <a:rPr lang="de-CH" dirty="0"/>
              <a:t>Further </a:t>
            </a:r>
            <a:r>
              <a:rPr lang="en-US" dirty="0"/>
              <a:t>questions</a:t>
            </a:r>
            <a:r>
              <a:rPr lang="de-CH" dirty="0"/>
              <a:t>:</a:t>
            </a:r>
            <a:endParaRPr lang="en-GB" dirty="0"/>
          </a:p>
          <a:p>
            <a:pPr lvl="1"/>
            <a:r>
              <a:rPr lang="en-GB" dirty="0"/>
              <a:t>- Impact of different logs on clustering</a:t>
            </a:r>
          </a:p>
          <a:p>
            <a:pPr lvl="1"/>
            <a:r>
              <a:rPr lang="de-CH" dirty="0"/>
              <a:t>- More </a:t>
            </a:r>
            <a:r>
              <a:rPr lang="en-US" dirty="0"/>
              <a:t>suitable</a:t>
            </a:r>
            <a:r>
              <a:rPr lang="de-CH" dirty="0"/>
              <a:t> logs </a:t>
            </a:r>
            <a:r>
              <a:rPr lang="en-US" dirty="0"/>
              <a:t>for</a:t>
            </a:r>
            <a:r>
              <a:rPr lang="de-CH" dirty="0"/>
              <a:t> </a:t>
            </a:r>
            <a:r>
              <a:rPr lang="en-US" dirty="0"/>
              <a:t>trying</a:t>
            </a:r>
          </a:p>
          <a:p>
            <a:pPr lvl="1"/>
            <a:r>
              <a:rPr lang="de-CH" dirty="0"/>
              <a:t>- </a:t>
            </a:r>
            <a:r>
              <a:rPr lang="en-CH" dirty="0"/>
              <a:t>…</a:t>
            </a:r>
            <a:r>
              <a:rPr lang="de-CH" dirty="0"/>
              <a:t>.</a:t>
            </a:r>
            <a:endParaRPr lang="en-GB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3285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7" t="9336" r="8692" b="5012"/>
          <a:stretch/>
        </p:blipFill>
        <p:spPr>
          <a:xfrm>
            <a:off x="6915150" y="781050"/>
            <a:ext cx="4638675" cy="30962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9" t="7440" r="1755" b="3191"/>
          <a:stretch/>
        </p:blipFill>
        <p:spPr>
          <a:xfrm>
            <a:off x="285750" y="781050"/>
            <a:ext cx="6229350" cy="2933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1" t="4432" r="2824" b="2984"/>
          <a:stretch/>
        </p:blipFill>
        <p:spPr>
          <a:xfrm>
            <a:off x="323850" y="3895725"/>
            <a:ext cx="6153150" cy="2819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8650" y="0"/>
            <a:ext cx="10858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dirty="0"/>
              <a:t>Density Log</a:t>
            </a:r>
            <a:endParaRPr lang="en-GB" sz="28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422344"/>
              </p:ext>
            </p:extLst>
          </p:nvPr>
        </p:nvGraphicFramePr>
        <p:xfrm>
          <a:off x="6623050" y="3925090"/>
          <a:ext cx="4930774" cy="2637634"/>
        </p:xfrm>
        <a:graphic>
          <a:graphicData uri="http://schemas.openxmlformats.org/drawingml/2006/table">
            <a:tbl>
              <a:tblPr/>
              <a:tblGrid>
                <a:gridCol w="999259">
                  <a:extLst>
                    <a:ext uri="{9D8B030D-6E8A-4147-A177-3AD203B41FA5}">
                      <a16:colId xmlns:a16="http://schemas.microsoft.com/office/drawing/2014/main" val="4184577809"/>
                    </a:ext>
                  </a:extLst>
                </a:gridCol>
                <a:gridCol w="786303">
                  <a:extLst>
                    <a:ext uri="{9D8B030D-6E8A-4147-A177-3AD203B41FA5}">
                      <a16:colId xmlns:a16="http://schemas.microsoft.com/office/drawing/2014/main" val="250753064"/>
                    </a:ext>
                  </a:extLst>
                </a:gridCol>
                <a:gridCol w="786303">
                  <a:extLst>
                    <a:ext uri="{9D8B030D-6E8A-4147-A177-3AD203B41FA5}">
                      <a16:colId xmlns:a16="http://schemas.microsoft.com/office/drawing/2014/main" val="904952987"/>
                    </a:ext>
                  </a:extLst>
                </a:gridCol>
                <a:gridCol w="786303">
                  <a:extLst>
                    <a:ext uri="{9D8B030D-6E8A-4147-A177-3AD203B41FA5}">
                      <a16:colId xmlns:a16="http://schemas.microsoft.com/office/drawing/2014/main" val="3629467480"/>
                    </a:ext>
                  </a:extLst>
                </a:gridCol>
                <a:gridCol w="786303">
                  <a:extLst>
                    <a:ext uri="{9D8B030D-6E8A-4147-A177-3AD203B41FA5}">
                      <a16:colId xmlns:a16="http://schemas.microsoft.com/office/drawing/2014/main" val="1712356794"/>
                    </a:ext>
                  </a:extLst>
                </a:gridCol>
                <a:gridCol w="786303">
                  <a:extLst>
                    <a:ext uri="{9D8B030D-6E8A-4147-A177-3AD203B41FA5}">
                      <a16:colId xmlns:a16="http://schemas.microsoft.com/office/drawing/2014/main" val="3740342679"/>
                    </a:ext>
                  </a:extLst>
                </a:gridCol>
              </a:tblGrid>
              <a:tr h="304342">
                <a:tc>
                  <a:txBody>
                    <a:bodyPr/>
                    <a:lstStyle/>
                    <a:p>
                      <a:pPr algn="ctr" fontAlgn="b"/>
                      <a:endParaRPr lang="en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All data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Diamict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Gravel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71923"/>
                  </a:ext>
                </a:extLst>
              </a:tr>
              <a:tr h="2898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counts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41464</a:t>
                      </a:r>
                      <a:endParaRPr lang="en-CH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4782</a:t>
                      </a:r>
                      <a:endParaRPr lang="en-CH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9633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26130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657332"/>
                  </a:ext>
                </a:extLst>
              </a:tr>
              <a:tr h="2898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272982"/>
                  </a:ext>
                </a:extLst>
              </a:tr>
              <a:tr h="2898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481318"/>
                  </a:ext>
                </a:extLst>
              </a:tr>
              <a:tr h="2898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804821"/>
                  </a:ext>
                </a:extLst>
              </a:tr>
              <a:tr h="289850"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52863"/>
                  </a:ext>
                </a:extLst>
              </a:tr>
              <a:tr h="289850"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563865"/>
                  </a:ext>
                </a:extLst>
              </a:tr>
              <a:tr h="289850"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740004"/>
                  </a:ext>
                </a:extLst>
              </a:tr>
              <a:tr h="30434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602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244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6" t="7522" r="3991" b="1647"/>
          <a:stretch/>
        </p:blipFill>
        <p:spPr>
          <a:xfrm>
            <a:off x="180976" y="590549"/>
            <a:ext cx="5915025" cy="59272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7" t="7146" r="3142" b="1272"/>
          <a:stretch/>
        </p:blipFill>
        <p:spPr>
          <a:xfrm>
            <a:off x="6096001" y="590549"/>
            <a:ext cx="5969534" cy="59818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dirty="0"/>
              <a:t>Density Log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90678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3" t="8129" r="6967" b="4767"/>
          <a:stretch/>
        </p:blipFill>
        <p:spPr>
          <a:xfrm>
            <a:off x="7006355" y="819150"/>
            <a:ext cx="4442695" cy="2924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t="7187" r="1031"/>
          <a:stretch/>
        </p:blipFill>
        <p:spPr>
          <a:xfrm>
            <a:off x="381000" y="819149"/>
            <a:ext cx="6253598" cy="29908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5" t="6175" r="2477" b="4494"/>
          <a:stretch/>
        </p:blipFill>
        <p:spPr>
          <a:xfrm>
            <a:off x="381000" y="3810000"/>
            <a:ext cx="6248399" cy="2844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2475" y="0"/>
            <a:ext cx="10610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Magnetic</a:t>
            </a:r>
            <a:r>
              <a:rPr lang="de-CH" sz="2800" dirty="0"/>
              <a:t> </a:t>
            </a:r>
            <a:r>
              <a:rPr lang="en-US" sz="2800" dirty="0"/>
              <a:t>Susceptibility</a:t>
            </a:r>
            <a:r>
              <a:rPr lang="de-CH" sz="2800" dirty="0"/>
              <a:t> Log</a:t>
            </a:r>
            <a:endParaRPr lang="en-GB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205126"/>
              </p:ext>
            </p:extLst>
          </p:nvPr>
        </p:nvGraphicFramePr>
        <p:xfrm>
          <a:off x="6896100" y="3829703"/>
          <a:ext cx="4467223" cy="2694919"/>
        </p:xfrm>
        <a:graphic>
          <a:graphicData uri="http://schemas.openxmlformats.org/drawingml/2006/table">
            <a:tbl>
              <a:tblPr/>
              <a:tblGrid>
                <a:gridCol w="905318">
                  <a:extLst>
                    <a:ext uri="{9D8B030D-6E8A-4147-A177-3AD203B41FA5}">
                      <a16:colId xmlns:a16="http://schemas.microsoft.com/office/drawing/2014/main" val="2319700431"/>
                    </a:ext>
                  </a:extLst>
                </a:gridCol>
                <a:gridCol w="712381">
                  <a:extLst>
                    <a:ext uri="{9D8B030D-6E8A-4147-A177-3AD203B41FA5}">
                      <a16:colId xmlns:a16="http://schemas.microsoft.com/office/drawing/2014/main" val="3228132559"/>
                    </a:ext>
                  </a:extLst>
                </a:gridCol>
                <a:gridCol w="712381">
                  <a:extLst>
                    <a:ext uri="{9D8B030D-6E8A-4147-A177-3AD203B41FA5}">
                      <a16:colId xmlns:a16="http://schemas.microsoft.com/office/drawing/2014/main" val="881752958"/>
                    </a:ext>
                  </a:extLst>
                </a:gridCol>
                <a:gridCol w="712381">
                  <a:extLst>
                    <a:ext uri="{9D8B030D-6E8A-4147-A177-3AD203B41FA5}">
                      <a16:colId xmlns:a16="http://schemas.microsoft.com/office/drawing/2014/main" val="1980842087"/>
                    </a:ext>
                  </a:extLst>
                </a:gridCol>
                <a:gridCol w="712381">
                  <a:extLst>
                    <a:ext uri="{9D8B030D-6E8A-4147-A177-3AD203B41FA5}">
                      <a16:colId xmlns:a16="http://schemas.microsoft.com/office/drawing/2014/main" val="951386538"/>
                    </a:ext>
                  </a:extLst>
                </a:gridCol>
                <a:gridCol w="712381">
                  <a:extLst>
                    <a:ext uri="{9D8B030D-6E8A-4147-A177-3AD203B41FA5}">
                      <a16:colId xmlns:a16="http://schemas.microsoft.com/office/drawing/2014/main" val="2879350911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pPr algn="ctr" fontAlgn="b"/>
                      <a:endParaRPr lang="en-CH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All data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Diamict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Gravel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892863"/>
                  </a:ext>
                </a:extLst>
              </a:tr>
              <a:tr h="296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counts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40869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4705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9384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25861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843510"/>
                  </a:ext>
                </a:extLst>
              </a:tr>
              <a:tr h="296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12.82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14.30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52850"/>
                  </a:ext>
                </a:extLst>
              </a:tr>
              <a:tr h="296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12.83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30843"/>
                  </a:ext>
                </a:extLst>
              </a:tr>
              <a:tr h="296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097890"/>
                  </a:ext>
                </a:extLst>
              </a:tr>
              <a:tr h="296145"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319169"/>
                  </a:ext>
                </a:extLst>
              </a:tr>
              <a:tr h="296145"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14.30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94676"/>
                  </a:ext>
                </a:extLst>
              </a:tr>
              <a:tr h="296145"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15.20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556084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99.90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99.90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550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44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0" r="2475" b="1675"/>
          <a:stretch/>
        </p:blipFill>
        <p:spPr>
          <a:xfrm>
            <a:off x="285702" y="742950"/>
            <a:ext cx="5648373" cy="564832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" t="7213" r="3557" b="1472"/>
          <a:stretch/>
        </p:blipFill>
        <p:spPr>
          <a:xfrm>
            <a:off x="6172199" y="743562"/>
            <a:ext cx="5657851" cy="56477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Magnetic</a:t>
            </a:r>
            <a:r>
              <a:rPr lang="de-CH" sz="2800" dirty="0"/>
              <a:t> </a:t>
            </a:r>
            <a:r>
              <a:rPr lang="en-US" sz="2800" dirty="0"/>
              <a:t>Susceptibility</a:t>
            </a:r>
            <a:r>
              <a:rPr lang="de-CH" sz="2800" dirty="0"/>
              <a:t> Log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53463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9" t="10103" r="6147" b="5031"/>
          <a:stretch/>
        </p:blipFill>
        <p:spPr>
          <a:xfrm>
            <a:off x="7077075" y="738179"/>
            <a:ext cx="4657725" cy="30524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" t="6250" r="1342" b="2188"/>
          <a:stretch/>
        </p:blipFill>
        <p:spPr>
          <a:xfrm>
            <a:off x="171449" y="756910"/>
            <a:ext cx="6421003" cy="30149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" t="7148" r="2018" b="3224"/>
          <a:stretch/>
        </p:blipFill>
        <p:spPr>
          <a:xfrm>
            <a:off x="261937" y="3827895"/>
            <a:ext cx="6324817" cy="29062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3400" y="0"/>
            <a:ext cx="11134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dirty="0"/>
              <a:t>Natural Gamma Log</a:t>
            </a:r>
            <a:endParaRPr lang="en-GB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878007"/>
              </p:ext>
            </p:extLst>
          </p:nvPr>
        </p:nvGraphicFramePr>
        <p:xfrm>
          <a:off x="6765926" y="3827891"/>
          <a:ext cx="4902199" cy="2753887"/>
        </p:xfrm>
        <a:graphic>
          <a:graphicData uri="http://schemas.openxmlformats.org/drawingml/2006/table">
            <a:tbl>
              <a:tblPr/>
              <a:tblGrid>
                <a:gridCol w="993469">
                  <a:extLst>
                    <a:ext uri="{9D8B030D-6E8A-4147-A177-3AD203B41FA5}">
                      <a16:colId xmlns:a16="http://schemas.microsoft.com/office/drawing/2014/main" val="1076565311"/>
                    </a:ext>
                  </a:extLst>
                </a:gridCol>
                <a:gridCol w="781746">
                  <a:extLst>
                    <a:ext uri="{9D8B030D-6E8A-4147-A177-3AD203B41FA5}">
                      <a16:colId xmlns:a16="http://schemas.microsoft.com/office/drawing/2014/main" val="1887015905"/>
                    </a:ext>
                  </a:extLst>
                </a:gridCol>
                <a:gridCol w="781746">
                  <a:extLst>
                    <a:ext uri="{9D8B030D-6E8A-4147-A177-3AD203B41FA5}">
                      <a16:colId xmlns:a16="http://schemas.microsoft.com/office/drawing/2014/main" val="2864161169"/>
                    </a:ext>
                  </a:extLst>
                </a:gridCol>
                <a:gridCol w="781746">
                  <a:extLst>
                    <a:ext uri="{9D8B030D-6E8A-4147-A177-3AD203B41FA5}">
                      <a16:colId xmlns:a16="http://schemas.microsoft.com/office/drawing/2014/main" val="152416886"/>
                    </a:ext>
                  </a:extLst>
                </a:gridCol>
                <a:gridCol w="781746">
                  <a:extLst>
                    <a:ext uri="{9D8B030D-6E8A-4147-A177-3AD203B41FA5}">
                      <a16:colId xmlns:a16="http://schemas.microsoft.com/office/drawing/2014/main" val="3635415803"/>
                    </a:ext>
                  </a:extLst>
                </a:gridCol>
                <a:gridCol w="781746">
                  <a:extLst>
                    <a:ext uri="{9D8B030D-6E8A-4147-A177-3AD203B41FA5}">
                      <a16:colId xmlns:a16="http://schemas.microsoft.com/office/drawing/2014/main" val="2412412277"/>
                    </a:ext>
                  </a:extLst>
                </a:gridCol>
              </a:tblGrid>
              <a:tr h="317756"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All data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Diamict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Gravel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281100"/>
                  </a:ext>
                </a:extLst>
              </a:tr>
              <a:tr h="3026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counts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41172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4790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9285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26178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615270"/>
                  </a:ext>
                </a:extLst>
              </a:tr>
              <a:tr h="3026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25.30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417428"/>
                  </a:ext>
                </a:extLst>
              </a:tr>
              <a:tr h="3026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332563"/>
                  </a:ext>
                </a:extLst>
              </a:tr>
              <a:tr h="3026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12.30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618178"/>
                  </a:ext>
                </a:extLst>
              </a:tr>
              <a:tr h="302625"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12.70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14.30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452689"/>
                  </a:ext>
                </a:extLst>
              </a:tr>
              <a:tr h="302625"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358041"/>
                  </a:ext>
                </a:extLst>
              </a:tr>
              <a:tr h="302625"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47.10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44823"/>
                  </a:ext>
                </a:extLst>
              </a:tr>
              <a:tr h="31775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58.70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61.50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59.70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68.30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719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077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939</Words>
  <Application>Microsoft Office PowerPoint</Application>
  <PresentationFormat>Breitbild</PresentationFormat>
  <Paragraphs>485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Presentation CAS-ADP</vt:lpstr>
      <vt:lpstr>Introduction and background</vt:lpstr>
      <vt:lpstr>Dataset</vt:lpstr>
      <vt:lpstr>Questions and 0-Hypotheses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Drilling Overdeepended Alpine Valleys</dc:title>
  <dc:creator>schaller sebastian</dc:creator>
  <cp:lastModifiedBy>schaller sebastian</cp:lastModifiedBy>
  <cp:revision>195</cp:revision>
  <cp:lastPrinted>2021-11-10T08:59:56Z</cp:lastPrinted>
  <dcterms:created xsi:type="dcterms:W3CDTF">2021-11-04T07:06:17Z</dcterms:created>
  <dcterms:modified xsi:type="dcterms:W3CDTF">2023-10-08T09:02:41Z</dcterms:modified>
</cp:coreProperties>
</file>