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6" r:id="rId9"/>
    <p:sldId id="262" r:id="rId10"/>
    <p:sldId id="267" r:id="rId11"/>
    <p:sldId id="265" r:id="rId12"/>
    <p:sldId id="269" r:id="rId13"/>
    <p:sldId id="268" r:id="rId14"/>
    <p:sldId id="270" r:id="rId15"/>
    <p:sldId id="271" r:id="rId16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E8E"/>
    <a:srgbClr val="EEE693"/>
    <a:srgbClr val="D3D3D4"/>
    <a:srgbClr val="AE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843" autoAdjust="0"/>
  </p:normalViewPr>
  <p:slideViewPr>
    <p:cSldViewPr snapToGrid="0">
      <p:cViewPr varScale="1">
        <p:scale>
          <a:sx n="123" d="100"/>
          <a:sy n="123" d="100"/>
        </p:scale>
        <p:origin x="114" y="19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446D-6055-4C17-94E2-8BF8D8B2544B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811713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A8EC-31AD-4427-8D75-2F45F8B68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A8EC-31AD-4427-8D75-2F45F8B68E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3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1A35E-0B61-42D8-A5AB-EA13213A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A0F7F9-4C58-4A28-B8AE-35F2516E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EFF252-6748-4490-A7C9-BA626261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457D1-88AC-4466-8DD4-63FD8520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99D5E-6869-4EEE-AF77-487FA436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BC06-7C53-4FF3-A438-DAF6AE2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2F594-FC9C-4DD4-A7F8-E8CF671F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FF567-E751-4F3B-BDD7-15B89F5B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25831-73EC-42D5-A5F8-A57EB4C8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83D83-2729-46C0-A558-4AD7F096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3A6B2-6D25-43BB-A149-0A3951B25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40E9A7-DB4C-4D7D-9650-211A9DEF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A46CB-9AFF-4B6A-8ABE-0F3EA61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AA0A0-341A-493A-9653-DAEA962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4A3C9B-CB8B-49C9-B4CB-C93721BD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7288-E4C7-4421-ADCE-CDC3A03B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443D9-23BD-421F-B503-616FDC6E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B2100-5CA4-49FB-980D-24135F03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22A7E-41B9-437F-B305-F7865100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B76D9B-8445-4DA6-AECF-65A960E5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EFA68-F9C0-4228-A4EA-578421DB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ADF966-F678-4E65-91EF-DF9F2F2B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3A6A-8686-4D7D-BF8D-EB01830B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C8CCA-2B11-419E-A506-B8DE8B8A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71D604-8302-4AFA-93B3-D38EE3D3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8D0CE-1817-406E-98F8-0E1C1272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3C42-C26F-4A51-BEF6-988CB4F3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C5836-5D66-4493-B296-7B545B9C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BDAFF-B7B6-4517-92B6-345D2EB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0F57-FCAF-4056-A1FC-0B47E2A2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DE3AE-BADB-4F43-9C84-BAE534F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EA9C-0825-422B-87EB-AC3D3BEE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DF1BCC-8FFA-4E54-A05E-B0C9BAD8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0FDF4-AF7D-4779-B07F-AFF9774C1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F351EC-2597-478F-9F35-62A0B3F66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E3DBF0-3E94-4410-BF24-35BA8B0A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008A2E-69E5-4702-BBE0-42E0816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E2DE3C-48F6-40DA-B0D1-96CFB9C5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EE9799-C3E2-4ED3-89E7-01EF916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8D6-E45A-42F8-AB28-DA6242B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932DA0-919B-4AD6-9B07-0281F0E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2C66E7-6473-4761-9E71-74842FA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82B499-0960-41EF-A452-4C00FD2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A819F3-F153-455F-987A-06141E90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82D1C-1EB1-4211-A3C5-63EB132E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C2B4C-CDB0-4EC6-951A-E9BE1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54D49-72E1-4968-BD00-3CA9690F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90B4F-9FBC-45F1-B4C6-E6BA9064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51353-BEDF-4D7C-B4F4-67A40180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1FC72-C1A8-424A-B235-0F724F6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A8412-A130-4EAF-8E74-7C1DF53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54D99-97CB-42F5-946D-CCA08F4B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9FB76-F94D-4CB6-9FB2-D7ADFDA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D6DCF-7EE1-470F-A31E-BB2090BC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6E83F-2CD3-4BD3-A03B-6414554F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D20B8-CC3E-43D6-9BB8-3EE4557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C7E7A-D25F-4A47-926C-3E4C0422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9D133-FA7C-4922-BA71-161056E6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584A0B-23D3-47AC-9896-53223086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8464E-D475-4A2C-A1D3-73FA10ED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F155A-D977-4A18-84FA-B3ACED84A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9584-9C1B-4F77-A5D7-6D3C9B19F9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C0DD0-F90E-4BE0-8828-9B7BA2E7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66D70-CAEC-4B68-A316-76984BA7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5BFA-BCA2-4632-BE1B-62B4602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00B27E-CF12-4318-A6A5-76736E28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8" y="-1639"/>
            <a:ext cx="9158269" cy="68687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0A1BDA-A018-48BB-A0DD-03064DF4F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436565"/>
            <a:ext cx="6023558" cy="2027666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Presentation CAS-ADP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FC9514-304D-47C8-BF8E-3FE4EAD9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543" y="2873398"/>
            <a:ext cx="9729872" cy="1019453"/>
          </a:xfrm>
        </p:spPr>
        <p:txBody>
          <a:bodyPr>
            <a:noAutofit/>
          </a:bodyPr>
          <a:lstStyle/>
          <a:p>
            <a:pPr algn="l"/>
            <a:r>
              <a:rPr lang="de-CH" dirty="0" smtClean="0"/>
              <a:t>Module 2</a:t>
            </a:r>
          </a:p>
          <a:p>
            <a:pPr algn="l"/>
            <a:r>
              <a:rPr lang="de-CH" sz="1400" dirty="0" smtClean="0"/>
              <a:t>9.10.03.2023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261FEB-A99F-4BEA-B300-F5AB1A521550}"/>
              </a:ext>
            </a:extLst>
          </p:cNvPr>
          <p:cNvSpPr txBox="1"/>
          <p:nvPr/>
        </p:nvSpPr>
        <p:spPr>
          <a:xfrm>
            <a:off x="477981" y="4726719"/>
            <a:ext cx="41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Sebastian </a:t>
            </a:r>
            <a:r>
              <a:rPr lang="en-US" dirty="0" smtClean="0"/>
              <a:t>Schaller and </a:t>
            </a:r>
            <a:r>
              <a:rPr lang="en-US" dirty="0" err="1" smtClean="0"/>
              <a:t>Avizek</a:t>
            </a:r>
            <a:r>
              <a:rPr lang="en-US" dirty="0" smtClean="0"/>
              <a:t> </a:t>
            </a:r>
            <a:r>
              <a:rPr lang="en-US" dirty="0" err="1" smtClean="0"/>
              <a:t>Regmi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250318E-2D1E-4D64-802C-CABA24585B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7" y="845732"/>
            <a:ext cx="1439664" cy="8255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C9D84-4559-4B7D-95D0-2CE5C42EC77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6" y="431727"/>
            <a:ext cx="1485389" cy="7982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09964B4-590B-472D-98C8-E7A5EFA120E7}"/>
              </a:ext>
            </a:extLst>
          </p:cNvPr>
          <p:cNvSpPr/>
          <p:nvPr/>
        </p:nvSpPr>
        <p:spPr>
          <a:xfrm>
            <a:off x="127488" y="312127"/>
            <a:ext cx="1340827" cy="509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75768B-7E3B-43B2-9238-524E2373BED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8" y="118180"/>
            <a:ext cx="1102330" cy="8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t="7234" r="2051" b="1510"/>
          <a:stretch/>
        </p:blipFill>
        <p:spPr>
          <a:xfrm>
            <a:off x="190500" y="714373"/>
            <a:ext cx="5794565" cy="57531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7313" r="2136" b="1352"/>
          <a:stretch/>
        </p:blipFill>
        <p:spPr>
          <a:xfrm>
            <a:off x="5985065" y="714372"/>
            <a:ext cx="5773946" cy="5753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/>
              <a:t>Natural Gamma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899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84346"/>
              </p:ext>
            </p:extLst>
          </p:nvPr>
        </p:nvGraphicFramePr>
        <p:xfrm>
          <a:off x="376675" y="676275"/>
          <a:ext cx="4985900" cy="5663992"/>
        </p:xfrm>
        <a:graphic>
          <a:graphicData uri="http://schemas.openxmlformats.org/drawingml/2006/table">
            <a:tbl>
              <a:tblPr/>
              <a:tblGrid>
                <a:gridCol w="1528630">
                  <a:extLst>
                    <a:ext uri="{9D8B030D-6E8A-4147-A177-3AD203B41FA5}">
                      <a16:colId xmlns:a16="http://schemas.microsoft.com/office/drawing/2014/main" val="499773912"/>
                    </a:ext>
                  </a:extLst>
                </a:gridCol>
                <a:gridCol w="1071467">
                  <a:extLst>
                    <a:ext uri="{9D8B030D-6E8A-4147-A177-3AD203B41FA5}">
                      <a16:colId xmlns:a16="http://schemas.microsoft.com/office/drawing/2014/main" val="1380710873"/>
                    </a:ext>
                  </a:extLst>
                </a:gridCol>
                <a:gridCol w="1200045">
                  <a:extLst>
                    <a:ext uri="{9D8B030D-6E8A-4147-A177-3AD203B41FA5}">
                      <a16:colId xmlns:a16="http://schemas.microsoft.com/office/drawing/2014/main" val="1596008357"/>
                    </a:ext>
                  </a:extLst>
                </a:gridCol>
                <a:gridCol w="1185758">
                  <a:extLst>
                    <a:ext uri="{9D8B030D-6E8A-4147-A177-3AD203B41FA5}">
                      <a16:colId xmlns:a16="http://schemas.microsoft.com/office/drawing/2014/main" val="101589740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Density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Mag. Sus.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Nat. Gamma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82432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D`Agostino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-Pearson-Normality-Test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295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02352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Whole dataset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451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9436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916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915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05946"/>
                  </a:ext>
                </a:extLst>
              </a:tr>
              <a:tr h="188416">
                <a:tc>
                  <a:txBody>
                    <a:bodyPr/>
                    <a:lstStyle/>
                    <a:p>
                      <a:pPr algn="ctr" fontAlgn="b"/>
                      <a:endParaRPr lang="en-CH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Kruskal</a:t>
                      </a:r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-Wallis-Test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4986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comparsion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1396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33816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algn="ctr" fontAlgn="b"/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Pairwise Mann-Whitney-U-Test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0513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comparsion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6922" marR="6922" marT="6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75888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Diamict-Diamict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8780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51889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076591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2846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</a:t>
                      </a:r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2756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7335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91800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Gravel-Fines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199990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</a:t>
                      </a:r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7846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54138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11534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Sand-Fines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455412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</a:t>
                      </a:r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Diamict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047927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Fines-Gravel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6708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Fines-Sand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042896"/>
                  </a:ext>
                </a:extLst>
              </a:tr>
              <a:tr h="1940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Fines-Fines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6922" marR="6922" marT="69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02030"/>
                  </a:ext>
                </a:extLst>
              </a:tr>
            </a:tbl>
          </a:graphicData>
        </a:graphic>
      </p:graphicFrame>
      <p:sp>
        <p:nvSpPr>
          <p:cNvPr id="33" name="Right Brace 32"/>
          <p:cNvSpPr/>
          <p:nvPr/>
        </p:nvSpPr>
        <p:spPr>
          <a:xfrm>
            <a:off x="5457825" y="2647950"/>
            <a:ext cx="300034" cy="3692317"/>
          </a:xfrm>
          <a:prstGeom prst="rightBrace">
            <a:avLst>
              <a:gd name="adj1" fmla="val 8333"/>
              <a:gd name="adj2" fmla="val 536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981699" y="1484234"/>
            <a:ext cx="77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</a:t>
            </a:r>
            <a:r>
              <a:rPr lang="en-GB" baseline="-25000" dirty="0" smtClean="0"/>
              <a:t>0</a:t>
            </a:r>
            <a:r>
              <a:rPr lang="en-GB" baseline="30000" dirty="0" smtClean="0"/>
              <a:t>1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981699" y="3548514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H</a:t>
            </a:r>
            <a:r>
              <a:rPr lang="en-GB" baseline="-25000" dirty="0" smtClean="0"/>
              <a:t>0</a:t>
            </a:r>
            <a:r>
              <a:rPr lang="en-GB" baseline="30000" dirty="0" smtClean="0"/>
              <a:t>2</a:t>
            </a:r>
            <a:endParaRPr lang="en-GB" dirty="0"/>
          </a:p>
        </p:txBody>
      </p:sp>
      <p:sp>
        <p:nvSpPr>
          <p:cNvPr id="38" name="Right Brace 37"/>
          <p:cNvSpPr/>
          <p:nvPr/>
        </p:nvSpPr>
        <p:spPr>
          <a:xfrm>
            <a:off x="5457824" y="1308617"/>
            <a:ext cx="247652" cy="948808"/>
          </a:xfrm>
          <a:prstGeom prst="rightBrace">
            <a:avLst>
              <a:gd name="adj1" fmla="val 8333"/>
              <a:gd name="adj2" fmla="val 580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324600" y="3563253"/>
            <a:ext cx="453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 smtClean="0"/>
              <a:t>(</a:t>
            </a:r>
            <a:r>
              <a:rPr lang="en-GB" sz="1200" dirty="0"/>
              <a:t>Distribution of the sub-datasets (based on visible core descriptions) shows no clear difference between the sub-datasets, and the clustering is </a:t>
            </a:r>
            <a:r>
              <a:rPr lang="en-GB" sz="1200" dirty="0" smtClean="0"/>
              <a:t>random.)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981699" y="1084377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smtClean="0"/>
              <a:t>H</a:t>
            </a:r>
            <a:r>
              <a:rPr lang="en-GB" baseline="-25000" dirty="0" smtClean="0"/>
              <a:t>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1145410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(Logs </a:t>
            </a:r>
            <a:r>
              <a:rPr lang="en-GB" sz="1200" dirty="0"/>
              <a:t>consist of </a:t>
            </a:r>
            <a:r>
              <a:rPr lang="en-GB" sz="1200" dirty="0" smtClean="0"/>
              <a:t>not normally distributed data)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324600" y="1516624"/>
            <a:ext cx="605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(Log data is normally </a:t>
            </a:r>
            <a:r>
              <a:rPr lang="en-GB" sz="1200" dirty="0" smtClean="0"/>
              <a:t>distributed)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981699" y="193400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/>
              <a:t>The first 0-hypothesis can be rejected with high certainty for all logs. The data sets and </a:t>
            </a:r>
            <a:r>
              <a:rPr lang="en-GB" sz="1600" dirty="0" smtClean="0"/>
              <a:t>its </a:t>
            </a:r>
            <a:r>
              <a:rPr lang="en-GB" sz="1600" dirty="0"/>
              <a:t>sub-datasets are not normally distributed.</a:t>
            </a:r>
          </a:p>
        </p:txBody>
      </p:sp>
      <p:sp>
        <p:nvSpPr>
          <p:cNvPr id="47" name="Right Brace 46"/>
          <p:cNvSpPr/>
          <p:nvPr/>
        </p:nvSpPr>
        <p:spPr>
          <a:xfrm rot="10800000">
            <a:off x="5757858" y="1145409"/>
            <a:ext cx="247652" cy="1711925"/>
          </a:xfrm>
          <a:prstGeom prst="rightBrace">
            <a:avLst>
              <a:gd name="adj1" fmla="val 8333"/>
              <a:gd name="adj2" fmla="val 584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6005510" y="3072552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4600" y="3053352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200" dirty="0"/>
              <a:t>Visual-based classification of the sub-datasets is supported by the data and shows clear differences between the sub-datasets 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5698329" y="3053351"/>
            <a:ext cx="333375" cy="3255799"/>
          </a:xfrm>
          <a:prstGeom prst="rightBrace">
            <a:avLst>
              <a:gd name="adj1" fmla="val 8333"/>
              <a:gd name="adj2" fmla="val 502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6031705" y="4247048"/>
            <a:ext cx="6038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dirty="0" smtClean="0"/>
              <a:t>The first part of the second </a:t>
            </a:r>
            <a:r>
              <a:rPr lang="en-GB" sz="1600" dirty="0"/>
              <a:t>0-hypothesis can be rejected with high certainty for all </a:t>
            </a:r>
            <a:r>
              <a:rPr lang="en-GB" sz="1600" dirty="0" smtClean="0"/>
              <a:t>sub-datasets of all logs</a:t>
            </a:r>
            <a:r>
              <a:rPr lang="en-GB" sz="1600" dirty="0"/>
              <a:t>. </a:t>
            </a:r>
            <a:r>
              <a:rPr lang="en-GB" sz="1600" dirty="0" smtClean="0"/>
              <a:t>The sub-datasets of each logs show a clear difference between each other. However, it does not say anything about the meaningfulness of the grouping. </a:t>
            </a:r>
          </a:p>
          <a:p>
            <a:pPr lvl="0"/>
            <a:endParaRPr lang="en-GB" sz="1600" dirty="0" smtClean="0"/>
          </a:p>
          <a:p>
            <a:pPr lvl="0"/>
            <a:r>
              <a:rPr lang="en-GB" sz="1600" dirty="0" smtClean="0"/>
              <a:t>To answer the second part of the hypothesis:</a:t>
            </a:r>
          </a:p>
          <a:p>
            <a:pPr lvl="0"/>
            <a:r>
              <a:rPr lang="en-GB" sz="1600" dirty="0"/>
              <a:t>	</a:t>
            </a:r>
            <a:r>
              <a:rPr lang="en-GB" sz="1600" dirty="0" smtClean="0"/>
              <a:t>-</a:t>
            </a:r>
            <a:r>
              <a:rPr lang="de-CH" sz="1600" dirty="0" smtClean="0"/>
              <a:t>Qualitative </a:t>
            </a:r>
            <a:r>
              <a:rPr lang="de-CH" sz="1600" dirty="0" err="1" smtClean="0"/>
              <a:t>answer</a:t>
            </a:r>
            <a:r>
              <a:rPr lang="de-CH" sz="1600" dirty="0" smtClean="0"/>
              <a:t> -&gt; Scatterplots/</a:t>
            </a:r>
            <a:r>
              <a:rPr lang="de-CH" sz="1600" dirty="0" err="1" smtClean="0"/>
              <a:t>data</a:t>
            </a:r>
            <a:r>
              <a:rPr lang="de-CH" sz="1600" dirty="0" smtClean="0"/>
              <a:t> </a:t>
            </a:r>
            <a:r>
              <a:rPr lang="de-CH" sz="1600" dirty="0" err="1" smtClean="0"/>
              <a:t>distributions</a:t>
            </a:r>
            <a:endParaRPr lang="de-CH" sz="1600" dirty="0" smtClean="0"/>
          </a:p>
          <a:p>
            <a:pPr lvl="0"/>
            <a:r>
              <a:rPr lang="de-CH" sz="1600" dirty="0" smtClean="0"/>
              <a:t>	-Quantitative </a:t>
            </a:r>
            <a:r>
              <a:rPr lang="de-CH" sz="1600" dirty="0" err="1" smtClean="0"/>
              <a:t>answer</a:t>
            </a:r>
            <a:r>
              <a:rPr lang="de-CH" sz="1600" dirty="0" smtClean="0"/>
              <a:t> -&gt;  Cluster </a:t>
            </a:r>
            <a:r>
              <a:rPr lang="de-CH" sz="1600" dirty="0" err="1" smtClean="0"/>
              <a:t>analyses</a:t>
            </a:r>
            <a:r>
              <a:rPr lang="de-CH" sz="1600" dirty="0" smtClean="0"/>
              <a:t>/PCA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0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2411"/>
          <a:stretch/>
        </p:blipFill>
        <p:spPr>
          <a:xfrm>
            <a:off x="323849" y="1558630"/>
            <a:ext cx="7603423" cy="37817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4572" r="46197" b="48610"/>
          <a:stretch/>
        </p:blipFill>
        <p:spPr>
          <a:xfrm>
            <a:off x="8063346" y="1589243"/>
            <a:ext cx="3975504" cy="3720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 smtClean="0"/>
              <a:t>Scatter</a:t>
            </a:r>
            <a:r>
              <a:rPr lang="de-CH" sz="2800" dirty="0" smtClean="0"/>
              <a:t> Plots </a:t>
            </a:r>
            <a:r>
              <a:rPr lang="de-CH" sz="2800" dirty="0" err="1" smtClean="0"/>
              <a:t>Density</a:t>
            </a:r>
            <a:r>
              <a:rPr lang="de-CH" sz="2800" dirty="0" smtClean="0"/>
              <a:t>/</a:t>
            </a:r>
            <a:r>
              <a:rPr lang="de-CH" sz="2800" dirty="0" err="1" smtClean="0"/>
              <a:t>Magnetic</a:t>
            </a:r>
            <a:r>
              <a:rPr lang="de-CH" sz="2800" dirty="0" smtClean="0"/>
              <a:t> </a:t>
            </a:r>
            <a:r>
              <a:rPr lang="de-CH" sz="2800" dirty="0" err="1" smtClean="0"/>
              <a:t>Susceptibility</a:t>
            </a:r>
            <a:r>
              <a:rPr lang="de-CH" sz="2800" dirty="0" smtClean="0"/>
              <a:t>/Natural Gamma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43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t="3370" r="1345" b="1334"/>
          <a:stretch/>
        </p:blipFill>
        <p:spPr>
          <a:xfrm>
            <a:off x="5783407" y="844549"/>
            <a:ext cx="5992958" cy="57344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81847" r="10968" b="9235"/>
          <a:stretch/>
        </p:blipFill>
        <p:spPr>
          <a:xfrm>
            <a:off x="5980257" y="6566797"/>
            <a:ext cx="5808650" cy="2123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00217" y="1364071"/>
            <a:ext cx="2373746" cy="2807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04996"/>
              </p:ext>
            </p:extLst>
          </p:nvPr>
        </p:nvGraphicFramePr>
        <p:xfrm>
          <a:off x="262319" y="877455"/>
          <a:ext cx="5011644" cy="5701572"/>
        </p:xfrm>
        <a:graphic>
          <a:graphicData uri="http://schemas.openxmlformats.org/drawingml/2006/table">
            <a:tbl>
              <a:tblPr/>
              <a:tblGrid>
                <a:gridCol w="922898">
                  <a:extLst>
                    <a:ext uri="{9D8B030D-6E8A-4147-A177-3AD203B41FA5}">
                      <a16:colId xmlns:a16="http://schemas.microsoft.com/office/drawing/2014/main" val="2533698678"/>
                    </a:ext>
                  </a:extLst>
                </a:gridCol>
                <a:gridCol w="1350308">
                  <a:extLst>
                    <a:ext uri="{9D8B030D-6E8A-4147-A177-3AD203B41FA5}">
                      <a16:colId xmlns:a16="http://schemas.microsoft.com/office/drawing/2014/main" val="3727468008"/>
                    </a:ext>
                  </a:extLst>
                </a:gridCol>
                <a:gridCol w="1286007">
                  <a:extLst>
                    <a:ext uri="{9D8B030D-6E8A-4147-A177-3AD203B41FA5}">
                      <a16:colId xmlns:a16="http://schemas.microsoft.com/office/drawing/2014/main" val="379538149"/>
                    </a:ext>
                  </a:extLst>
                </a:gridCol>
                <a:gridCol w="1452431">
                  <a:extLst>
                    <a:ext uri="{9D8B030D-6E8A-4147-A177-3AD203B41FA5}">
                      <a16:colId xmlns:a16="http://schemas.microsoft.com/office/drawing/2014/main" val="2141576654"/>
                    </a:ext>
                  </a:extLst>
                </a:gridCol>
              </a:tblGrid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68604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4606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2855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2.29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20.68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24.08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4779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13.48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11.35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7113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6.00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71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13.30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14.90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1859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74994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21.50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32.90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0069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2.71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58.70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0000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489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1708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27.59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36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18.17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1431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93239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2.34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7444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55013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1954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15730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3166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25749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8212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693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9.99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6916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405453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0274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28971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32.50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96490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59.70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36405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Density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Mag. Sus</a:t>
                      </a: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Natgamma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77" marR="5977" marT="5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76579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5856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49222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9318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680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13.70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35.80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75068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2.21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42692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2.24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839677"/>
                  </a:ext>
                </a:extLst>
              </a:tr>
              <a:tr h="1563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3253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38850" y="431800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Dens</a:t>
            </a:r>
            <a:r>
              <a:rPr lang="de-CH" dirty="0" smtClean="0"/>
              <a:t>./</a:t>
            </a:r>
            <a:r>
              <a:rPr lang="de-CH" dirty="0" err="1" smtClean="0"/>
              <a:t>Mag.Sus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59700" y="4318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Mag.Sus</a:t>
            </a:r>
            <a:r>
              <a:rPr lang="de-CH" dirty="0" smtClean="0"/>
              <a:t>/</a:t>
            </a:r>
            <a:r>
              <a:rPr lang="de-CH" dirty="0" err="1" smtClean="0"/>
              <a:t>Nat.Gamma</a:t>
            </a:r>
            <a:r>
              <a:rPr lang="de-CH" dirty="0" smtClean="0"/>
              <a:t>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886950" y="43180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Dens</a:t>
            </a:r>
            <a:r>
              <a:rPr lang="de-CH" dirty="0" smtClean="0"/>
              <a:t>./</a:t>
            </a:r>
            <a:r>
              <a:rPr lang="de-CH" dirty="0" err="1" smtClean="0"/>
              <a:t>Nat.Gamma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 smtClean="0"/>
              <a:t>Scatter</a:t>
            </a:r>
            <a:r>
              <a:rPr lang="de-CH" sz="2800" dirty="0" smtClean="0"/>
              <a:t> Plots </a:t>
            </a:r>
            <a:r>
              <a:rPr lang="de-CH" sz="2800" dirty="0" err="1" smtClean="0"/>
              <a:t>Density</a:t>
            </a:r>
            <a:r>
              <a:rPr lang="de-CH" sz="2800" dirty="0" smtClean="0"/>
              <a:t>/</a:t>
            </a:r>
            <a:r>
              <a:rPr lang="de-CH" sz="2800" dirty="0" err="1" smtClean="0"/>
              <a:t>Magnetic</a:t>
            </a:r>
            <a:r>
              <a:rPr lang="de-CH" sz="2800" dirty="0" smtClean="0"/>
              <a:t> </a:t>
            </a:r>
            <a:r>
              <a:rPr lang="de-CH" sz="2800" dirty="0" err="1" smtClean="0"/>
              <a:t>Susceptibility</a:t>
            </a:r>
            <a:r>
              <a:rPr lang="de-CH" sz="2800" dirty="0" smtClean="0"/>
              <a:t>/Natural Gamma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97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3444" r="1573" b="2637"/>
          <a:stretch/>
        </p:blipFill>
        <p:spPr>
          <a:xfrm>
            <a:off x="572655" y="2105891"/>
            <a:ext cx="4368800" cy="38700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t="5118" r="1011" b="1415"/>
          <a:stretch/>
        </p:blipFill>
        <p:spPr>
          <a:xfrm>
            <a:off x="6096000" y="1690688"/>
            <a:ext cx="5374611" cy="4920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808172">
            <a:off x="6763465" y="2802243"/>
            <a:ext cx="265847" cy="879984"/>
          </a:xfrm>
          <a:prstGeom prst="ellipse">
            <a:avLst/>
          </a:prstGeom>
          <a:solidFill>
            <a:srgbClr val="D3D3D4">
              <a:alpha val="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49909" y="3501149"/>
            <a:ext cx="763648" cy="234629"/>
          </a:xfrm>
          <a:prstGeom prst="ellipse">
            <a:avLst/>
          </a:prstGeom>
          <a:solidFill>
            <a:srgbClr val="AEDBEA">
              <a:alpha val="0"/>
            </a:srgb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1757454">
            <a:off x="6750550" y="5208028"/>
            <a:ext cx="234731" cy="105004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 rot="1469811">
            <a:off x="9691090" y="5148296"/>
            <a:ext cx="119233" cy="607218"/>
          </a:xfrm>
          <a:prstGeom prst="ellipse">
            <a:avLst/>
          </a:prstGeom>
          <a:solidFill>
            <a:srgbClr val="8EBE8E">
              <a:alpha val="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 smtClean="0"/>
              <a:t>Ternary</a:t>
            </a:r>
            <a:r>
              <a:rPr lang="de-CH" sz="2800" dirty="0" smtClean="0"/>
              <a:t> </a:t>
            </a:r>
            <a:r>
              <a:rPr lang="de-CH" sz="2800" dirty="0" err="1" smtClean="0"/>
              <a:t>Scatter</a:t>
            </a:r>
            <a:r>
              <a:rPr lang="de-CH" sz="2800" dirty="0" smtClean="0"/>
              <a:t> Plots </a:t>
            </a:r>
            <a:r>
              <a:rPr lang="de-CH" sz="2800" dirty="0" err="1" smtClean="0"/>
              <a:t>Density</a:t>
            </a:r>
            <a:r>
              <a:rPr lang="de-CH" sz="2800" dirty="0" smtClean="0"/>
              <a:t>/</a:t>
            </a:r>
            <a:r>
              <a:rPr lang="de-CH" sz="2800" dirty="0" err="1" smtClean="0"/>
              <a:t>Magnetic</a:t>
            </a:r>
            <a:r>
              <a:rPr lang="de-CH" sz="2800" dirty="0" smtClean="0"/>
              <a:t> </a:t>
            </a:r>
            <a:r>
              <a:rPr lang="de-CH" sz="2800" dirty="0" err="1" smtClean="0"/>
              <a:t>Susceptibility</a:t>
            </a:r>
            <a:r>
              <a:rPr lang="de-CH" sz="2800" dirty="0" smtClean="0"/>
              <a:t>/Natural Gamma</a:t>
            </a:r>
            <a:endParaRPr lang="en-GB" sz="2800" dirty="0"/>
          </a:p>
        </p:txBody>
      </p:sp>
      <p:sp>
        <p:nvSpPr>
          <p:cNvPr id="30" name="Rectangle 29"/>
          <p:cNvSpPr/>
          <p:nvPr/>
        </p:nvSpPr>
        <p:spPr>
          <a:xfrm>
            <a:off x="2385784" y="1847862"/>
            <a:ext cx="676275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146581" y="18083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Nat</a:t>
            </a:r>
            <a:r>
              <a:rPr lang="de-CH" dirty="0" smtClean="0"/>
              <a:t> Gamma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72655" y="2262077"/>
            <a:ext cx="1964452" cy="335511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938815">
            <a:off x="4415870" y="5693355"/>
            <a:ext cx="914400" cy="21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rot="3140875">
            <a:off x="167321" y="5744756"/>
            <a:ext cx="914400" cy="21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3949419" y="579126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Mag. </a:t>
            </a:r>
            <a:r>
              <a:rPr lang="de-CH" dirty="0" err="1" smtClean="0"/>
              <a:t>Sus</a:t>
            </a:r>
            <a:r>
              <a:rPr lang="de-CH" dirty="0" smtClean="0"/>
              <a:t>.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57502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Density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99767" y="4656692"/>
            <a:ext cx="1386358" cy="61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5780" y="4341908"/>
            <a:ext cx="31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Impact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/>
              <a:t>m</a:t>
            </a:r>
            <a:r>
              <a:rPr lang="de-CH" dirty="0" err="1" smtClean="0"/>
              <a:t>agnetic</a:t>
            </a:r>
            <a:r>
              <a:rPr lang="de-CH" dirty="0" smtClean="0"/>
              <a:t> on </a:t>
            </a:r>
            <a:r>
              <a:rPr lang="de-CH" dirty="0" err="1"/>
              <a:t>g</a:t>
            </a:r>
            <a:r>
              <a:rPr lang="de-CH" dirty="0" err="1" smtClean="0"/>
              <a:t>ravel</a:t>
            </a:r>
            <a:r>
              <a:rPr lang="de-CH" dirty="0" smtClean="0"/>
              <a:t>?</a:t>
            </a:r>
            <a:endParaRPr lang="en-GB" dirty="0"/>
          </a:p>
        </p:txBody>
      </p:sp>
      <p:sp>
        <p:nvSpPr>
          <p:cNvPr id="37" name="Oval 36"/>
          <p:cNvSpPr/>
          <p:nvPr/>
        </p:nvSpPr>
        <p:spPr>
          <a:xfrm rot="18148523">
            <a:off x="9031930" y="3415568"/>
            <a:ext cx="638999" cy="171160"/>
          </a:xfrm>
          <a:prstGeom prst="ellipse">
            <a:avLst/>
          </a:prstGeom>
          <a:solidFill>
            <a:srgbClr val="AEDBEA">
              <a:alpha val="0"/>
            </a:srgb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>
            <a:off x="8877300" y="2686050"/>
            <a:ext cx="401933" cy="76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877300" y="2686050"/>
            <a:ext cx="948259" cy="8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81505" y="2411253"/>
            <a:ext cx="154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clusters</a:t>
            </a:r>
            <a:r>
              <a:rPr lang="de-CH" dirty="0" smtClean="0"/>
              <a:t>?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28736" y="935137"/>
            <a:ext cx="45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Density</a:t>
            </a:r>
            <a:r>
              <a:rPr lang="de-CH" dirty="0" smtClean="0"/>
              <a:t> &lt;-&gt;Natural Gamma, dominant </a:t>
            </a:r>
            <a:r>
              <a:rPr lang="de-CH" dirty="0" err="1" smtClean="0"/>
              <a:t>logs</a:t>
            </a:r>
            <a:r>
              <a:rPr lang="de-CH" dirty="0" smtClean="0"/>
              <a:t>?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69236" y="1304469"/>
            <a:ext cx="578565" cy="27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323850"/>
            <a:ext cx="11544299" cy="6115050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Conclusions</a:t>
            </a:r>
            <a:endParaRPr lang="en-GB" dirty="0"/>
          </a:p>
          <a:p>
            <a:pPr lvl="0"/>
            <a:r>
              <a:rPr lang="en-GB" dirty="0"/>
              <a:t>Logs consist clearly of not normally distributed data</a:t>
            </a:r>
          </a:p>
          <a:p>
            <a:pPr lvl="0"/>
            <a:r>
              <a:rPr lang="en-GB" dirty="0"/>
              <a:t>Data supports the visual-based classification qualitatively -&gt;</a:t>
            </a:r>
          </a:p>
          <a:p>
            <a:pPr lvl="1"/>
            <a:r>
              <a:rPr lang="en-GB" dirty="0"/>
              <a:t>The scatter plots and the internal distributions (histograms) make sense in a geological/</a:t>
            </a:r>
            <a:r>
              <a:rPr lang="en-GB" dirty="0" err="1"/>
              <a:t>sedimentological</a:t>
            </a:r>
            <a:r>
              <a:rPr lang="en-GB" dirty="0"/>
              <a:t> way</a:t>
            </a:r>
          </a:p>
          <a:p>
            <a:pPr lvl="0"/>
            <a:r>
              <a:rPr lang="en-GB" dirty="0"/>
              <a:t>Density and Natural gamma logs seem to be the dominant logs in the data set and are promising candidates for use</a:t>
            </a:r>
          </a:p>
          <a:p>
            <a:pPr lvl="0"/>
            <a:r>
              <a:rPr lang="en-GB" dirty="0"/>
              <a:t>Magnetic susceptibility may be less useful in the current type of sediments due to several technical and geological reasons</a:t>
            </a:r>
          </a:p>
          <a:p>
            <a:pPr marL="0" indent="0">
              <a:buNone/>
            </a:pPr>
            <a:r>
              <a:rPr lang="de-CH" dirty="0"/>
              <a:t>Outlook</a:t>
            </a:r>
            <a:endParaRPr lang="en-GB" dirty="0"/>
          </a:p>
          <a:p>
            <a:pPr lvl="0"/>
            <a:r>
              <a:rPr lang="de-CH" dirty="0" err="1"/>
              <a:t>Searching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alternative </a:t>
            </a:r>
            <a:r>
              <a:rPr lang="de-CH" dirty="0" err="1"/>
              <a:t>logs</a:t>
            </a:r>
            <a:r>
              <a:rPr lang="de-CH" dirty="0"/>
              <a:t>/</a:t>
            </a:r>
            <a:r>
              <a:rPr lang="de-CH" dirty="0" err="1"/>
              <a:t>parameters</a:t>
            </a:r>
            <a:endParaRPr lang="en-GB" dirty="0"/>
          </a:p>
          <a:p>
            <a:pPr lvl="0"/>
            <a:r>
              <a:rPr lang="en-GB" dirty="0"/>
              <a:t>Quantitative analyses (Cluster analyses, Principal Component Analyses (PCA)) </a:t>
            </a:r>
          </a:p>
          <a:p>
            <a:pPr lvl="0"/>
            <a:r>
              <a:rPr lang="de-CH" dirty="0"/>
              <a:t>Test on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datasets</a:t>
            </a:r>
            <a:endParaRPr lang="en-GB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570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710" y="-169320"/>
            <a:ext cx="10515600" cy="1325563"/>
          </a:xfrm>
        </p:spPr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background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24"/>
          <a:stretch/>
        </p:blipFill>
        <p:spPr>
          <a:xfrm>
            <a:off x="117973" y="1163453"/>
            <a:ext cx="4306705" cy="212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3"/>
          <a:stretch/>
        </p:blipFill>
        <p:spPr>
          <a:xfrm>
            <a:off x="4620082" y="1230057"/>
            <a:ext cx="7114718" cy="3952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5" b="34479"/>
          <a:stretch/>
        </p:blipFill>
        <p:spPr>
          <a:xfrm>
            <a:off x="1370321" y="4004181"/>
            <a:ext cx="4306705" cy="238298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62211" y="3037510"/>
            <a:ext cx="1252252" cy="3332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5954" y="2531994"/>
            <a:ext cx="4726971" cy="1479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9709" y="794118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Seismic</a:t>
            </a:r>
            <a:r>
              <a:rPr lang="de-CH" dirty="0" smtClean="0"/>
              <a:t> lein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62211" y="794118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Glacial</a:t>
            </a:r>
            <a:r>
              <a:rPr lang="de-CH" dirty="0" smtClean="0"/>
              <a:t> </a:t>
            </a:r>
            <a:r>
              <a:rPr lang="de-CH" dirty="0" err="1" smtClean="0"/>
              <a:t>exents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Rhine Glacier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484374" y="3561035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</a:t>
            </a:r>
            <a:r>
              <a:rPr lang="de-CH" dirty="0" err="1" smtClean="0"/>
              <a:t>overdeepenings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9646805" y="4592825"/>
            <a:ext cx="1498600" cy="4318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9850005" y="4624059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Drill </a:t>
            </a:r>
            <a:r>
              <a:rPr lang="de-CH" dirty="0" err="1" smtClean="0"/>
              <a:t>core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9" idx="0"/>
          </p:cNvCxnSpPr>
          <p:nvPr/>
        </p:nvCxnSpPr>
        <p:spPr>
          <a:xfrm flipH="1" flipV="1">
            <a:off x="9044710" y="3650087"/>
            <a:ext cx="1351396" cy="973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881" y="0"/>
            <a:ext cx="1885387" cy="59758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Dataset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3" r="50196" b="15063"/>
          <a:stretch/>
        </p:blipFill>
        <p:spPr>
          <a:xfrm>
            <a:off x="185010" y="243462"/>
            <a:ext cx="3944505" cy="4368800"/>
          </a:xfr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4" r="417" b="15554"/>
          <a:stretch/>
        </p:blipFill>
        <p:spPr>
          <a:xfrm>
            <a:off x="4124775" y="266841"/>
            <a:ext cx="193964" cy="432204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32635" y="4718680"/>
            <a:ext cx="1571175" cy="919299"/>
            <a:chOff x="4459143" y="694165"/>
            <a:chExt cx="1851891" cy="10835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5" t="3433" r="4070" b="81617"/>
            <a:stretch/>
          </p:blipFill>
          <p:spPr>
            <a:xfrm>
              <a:off x="4459143" y="752475"/>
              <a:ext cx="1847273" cy="1025237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463761" y="766763"/>
              <a:ext cx="1838036" cy="1010948"/>
            </a:xfrm>
            <a:prstGeom prst="rect">
              <a:avLst/>
            </a:prstGeom>
            <a:noFill/>
            <a:ln w="25400">
              <a:solidFill>
                <a:srgbClr val="D3D3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9143" y="694165"/>
              <a:ext cx="185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/>
                <a:t>Diamict</a:t>
              </a:r>
              <a:endParaRPr lang="en-GB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31423" y="4725195"/>
            <a:ext cx="1563338" cy="904330"/>
            <a:chOff x="4459143" y="1830486"/>
            <a:chExt cx="1856510" cy="10739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1" t="54641" r="3932" b="30679"/>
            <a:stretch/>
          </p:blipFill>
          <p:spPr>
            <a:xfrm>
              <a:off x="4459143" y="1893551"/>
              <a:ext cx="1856510" cy="100676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468380" y="1879168"/>
              <a:ext cx="1838036" cy="1025236"/>
            </a:xfrm>
            <a:prstGeom prst="rect">
              <a:avLst/>
            </a:prstGeom>
            <a:noFill/>
            <a:ln w="25400">
              <a:solidFill>
                <a:srgbClr val="AEDB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37798" y="1830486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/>
                <a:t>Gravel</a:t>
              </a:r>
              <a:endParaRPr lang="en-GB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0969" y="5665350"/>
            <a:ext cx="1543404" cy="918634"/>
            <a:chOff x="4459143" y="2945633"/>
            <a:chExt cx="1856509" cy="110499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89" t="6600" r="7984" b="78316"/>
            <a:stretch/>
          </p:blipFill>
          <p:spPr>
            <a:xfrm>
              <a:off x="4459143" y="3016154"/>
              <a:ext cx="1856509" cy="1034473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468380" y="3020772"/>
              <a:ext cx="1838036" cy="1025236"/>
            </a:xfrm>
            <a:prstGeom prst="rect">
              <a:avLst/>
            </a:prstGeom>
            <a:noFill/>
            <a:ln w="25400">
              <a:solidFill>
                <a:srgbClr val="EEE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7798" y="2945633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/>
                <a:t>Sand</a:t>
              </a:r>
              <a:endParaRPr lang="en-GB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0473" y="5678972"/>
            <a:ext cx="1528047" cy="890606"/>
            <a:chOff x="4459143" y="4109655"/>
            <a:chExt cx="1856509" cy="108204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1" t="81216" r="3838" b="3835"/>
            <a:stretch/>
          </p:blipFill>
          <p:spPr>
            <a:xfrm>
              <a:off x="4459143" y="4166466"/>
              <a:ext cx="1856509" cy="1025236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4459144" y="4166466"/>
              <a:ext cx="1847272" cy="1025236"/>
            </a:xfrm>
            <a:prstGeom prst="rect">
              <a:avLst/>
            </a:prstGeom>
            <a:noFill/>
            <a:ln w="25400">
              <a:solidFill>
                <a:srgbClr val="8EB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7798" y="4109655"/>
              <a:ext cx="69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/>
                <a:t>F</a:t>
              </a:r>
              <a:r>
                <a:rPr lang="de-CH" sz="1200" dirty="0" smtClean="0"/>
                <a:t>ines</a:t>
              </a:r>
              <a:endParaRPr lang="en-GB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63843" b="2052"/>
          <a:stretch/>
        </p:blipFill>
        <p:spPr>
          <a:xfrm>
            <a:off x="5014700" y="3845470"/>
            <a:ext cx="6741776" cy="221720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11612" b="49566"/>
          <a:stretch/>
        </p:blipFill>
        <p:spPr>
          <a:xfrm>
            <a:off x="5172886" y="947238"/>
            <a:ext cx="6425402" cy="25053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792141" y="3667317"/>
            <a:ext cx="289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F</a:t>
            </a:r>
            <a:r>
              <a:rPr lang="de-CH" dirty="0" err="1" smtClean="0"/>
              <a:t>iltred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792141" y="655211"/>
            <a:ext cx="289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Unfiltred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9576660" y="1802546"/>
            <a:ext cx="1571175" cy="23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/>
              <a:t>Diamict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05260" y="4612262"/>
            <a:ext cx="1571175" cy="23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/>
              <a:t>Diamict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512812" y="1363584"/>
            <a:ext cx="584896" cy="23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/>
              <a:t>Gravel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687009" y="4119559"/>
            <a:ext cx="584896" cy="23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/>
              <a:t>Gravel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496407" y="5339833"/>
            <a:ext cx="577438" cy="23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Sand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9242183" y="2399542"/>
            <a:ext cx="577438" cy="23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Sand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1090588" y="5194165"/>
            <a:ext cx="571693" cy="22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F</a:t>
            </a:r>
            <a:r>
              <a:rPr lang="de-CH" sz="1200" dirty="0" smtClean="0"/>
              <a:t>ines</a:t>
            </a:r>
            <a:endParaRPr lang="en-GB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0946850" y="2509727"/>
            <a:ext cx="571693" cy="22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F</a:t>
            </a:r>
            <a:r>
              <a:rPr lang="de-CH" sz="1200" dirty="0" smtClean="0"/>
              <a:t>ines</a:t>
            </a:r>
            <a:endParaRPr lang="en-GB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10590848" y="2276476"/>
            <a:ext cx="499740" cy="29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732956" y="4995735"/>
            <a:ext cx="499740" cy="28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09569" y="5000370"/>
            <a:ext cx="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Class 2</a:t>
            </a:r>
          </a:p>
          <a:p>
            <a:pPr algn="ctr"/>
            <a:r>
              <a:rPr lang="de-CH" sz="1200" dirty="0" smtClean="0"/>
              <a:t>(pos. </a:t>
            </a:r>
            <a:r>
              <a:rPr lang="de-CH" sz="1200" dirty="0" err="1"/>
              <a:t>d</a:t>
            </a:r>
            <a:r>
              <a:rPr lang="de-CH" sz="1200" dirty="0" err="1" smtClean="0"/>
              <a:t>ist</a:t>
            </a:r>
            <a:r>
              <a:rPr lang="de-CH" sz="1200" dirty="0" smtClean="0"/>
              <a:t>.)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96432" y="4489578"/>
            <a:ext cx="118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Class 1 (</a:t>
            </a:r>
            <a:r>
              <a:rPr lang="de-CH" sz="1200" dirty="0" err="1" smtClean="0">
                <a:solidFill>
                  <a:schemeClr val="bg1"/>
                </a:solidFill>
              </a:rPr>
              <a:t>undist</a:t>
            </a:r>
            <a:r>
              <a:rPr lang="de-CH" sz="1200" dirty="0" smtClean="0">
                <a:solidFill>
                  <a:schemeClr val="bg1"/>
                </a:solidFill>
              </a:rPr>
              <a:t>.)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0707" y="1569806"/>
            <a:ext cx="118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solidFill>
                  <a:schemeClr val="bg1"/>
                </a:solidFill>
              </a:rPr>
              <a:t>Class 1 (</a:t>
            </a:r>
            <a:r>
              <a:rPr lang="de-CH" sz="1200" dirty="0" err="1" smtClean="0">
                <a:solidFill>
                  <a:schemeClr val="bg1"/>
                </a:solidFill>
              </a:rPr>
              <a:t>undist</a:t>
            </a:r>
            <a:r>
              <a:rPr lang="de-CH" sz="1200" dirty="0" smtClean="0">
                <a:solidFill>
                  <a:schemeClr val="bg1"/>
                </a:solidFill>
              </a:rPr>
              <a:t>.)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2893" y="3271409"/>
            <a:ext cx="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Class 2</a:t>
            </a:r>
          </a:p>
          <a:p>
            <a:pPr algn="ctr"/>
            <a:r>
              <a:rPr lang="de-CH" sz="1200" dirty="0" smtClean="0"/>
              <a:t>(pos. </a:t>
            </a:r>
            <a:r>
              <a:rPr lang="de-CH" sz="1200" dirty="0" err="1"/>
              <a:t>d</a:t>
            </a:r>
            <a:r>
              <a:rPr lang="de-CH" sz="1200" dirty="0" err="1" smtClean="0"/>
              <a:t>ist</a:t>
            </a:r>
            <a:r>
              <a:rPr lang="de-CH" sz="1200" dirty="0" smtClean="0"/>
              <a:t>.)</a:t>
            </a:r>
            <a:endParaRPr lang="en-GB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352434" y="2784334"/>
            <a:ext cx="116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Class 3</a:t>
            </a:r>
          </a:p>
          <a:p>
            <a:pPr algn="ctr"/>
            <a:r>
              <a:rPr lang="de-CH" sz="1200" dirty="0" smtClean="0"/>
              <a:t>(heavy </a:t>
            </a:r>
            <a:r>
              <a:rPr lang="de-CH" sz="1200" dirty="0" err="1" smtClean="0"/>
              <a:t>dist</a:t>
            </a:r>
            <a:r>
              <a:rPr lang="de-CH" sz="1200" dirty="0" smtClean="0"/>
              <a:t>.)</a:t>
            </a:r>
            <a:endParaRPr lang="en-GB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176635" y="2509730"/>
            <a:ext cx="529432" cy="488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400942" y="2262370"/>
            <a:ext cx="305125" cy="71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381750" y="3015167"/>
            <a:ext cx="285443" cy="37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0-Hypotheses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H</a:t>
            </a:r>
            <a:r>
              <a:rPr lang="en-GB" baseline="-25000" dirty="0"/>
              <a:t>1</a:t>
            </a:r>
            <a:r>
              <a:rPr lang="en-GB" dirty="0"/>
              <a:t> -&gt; </a:t>
            </a:r>
            <a:r>
              <a:rPr lang="en-GB" dirty="0" smtClean="0"/>
              <a:t>Log data is not normally distributed</a:t>
            </a:r>
          </a:p>
          <a:p>
            <a:pPr lvl="0"/>
            <a:r>
              <a:rPr lang="en-GB" dirty="0" smtClean="0"/>
              <a:t>H</a:t>
            </a:r>
            <a:r>
              <a:rPr lang="en-GB" baseline="-25000" dirty="0" smtClean="0"/>
              <a:t>0</a:t>
            </a:r>
            <a:r>
              <a:rPr lang="en-GB" baseline="30000" dirty="0" smtClean="0"/>
              <a:t>1</a:t>
            </a:r>
            <a:r>
              <a:rPr lang="en-GB" dirty="0" smtClean="0"/>
              <a:t> </a:t>
            </a:r>
            <a:r>
              <a:rPr lang="en-GB" dirty="0"/>
              <a:t>-&gt; Log data is normally </a:t>
            </a:r>
            <a:r>
              <a:rPr lang="en-GB" dirty="0" smtClean="0"/>
              <a:t>distributed</a:t>
            </a:r>
          </a:p>
          <a:p>
            <a:pPr lvl="0"/>
            <a:r>
              <a:rPr lang="en-GB" dirty="0" smtClean="0"/>
              <a:t>H</a:t>
            </a:r>
            <a:r>
              <a:rPr lang="en-GB" baseline="-25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-&gt; Visual-based classification of the sub-datasets is supported by the data and shows clear differences between the sub-datasets </a:t>
            </a:r>
          </a:p>
          <a:p>
            <a:pPr lvl="0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baseline="30000" dirty="0"/>
              <a:t>2</a:t>
            </a:r>
            <a:r>
              <a:rPr lang="en-GB" dirty="0"/>
              <a:t>-&gt;Distribution of the sub-datasets (based on visible core descriptions) </a:t>
            </a:r>
            <a:r>
              <a:rPr lang="en-GB" dirty="0" smtClean="0"/>
              <a:t>shows no </a:t>
            </a:r>
            <a:r>
              <a:rPr lang="en-GB" dirty="0"/>
              <a:t>clear difference between the </a:t>
            </a:r>
            <a:r>
              <a:rPr lang="en-GB" dirty="0" smtClean="0"/>
              <a:t>sub-datasets, and the clustering is random.</a:t>
            </a:r>
            <a:endParaRPr lang="en-GB" dirty="0"/>
          </a:p>
          <a:p>
            <a:pPr lvl="0"/>
            <a:r>
              <a:rPr lang="de-CH" dirty="0"/>
              <a:t>Further </a:t>
            </a:r>
            <a:r>
              <a:rPr lang="de-CH" dirty="0" err="1"/>
              <a:t>questions</a:t>
            </a:r>
            <a:r>
              <a:rPr lang="de-CH" dirty="0"/>
              <a:t>:</a:t>
            </a:r>
            <a:endParaRPr lang="en-GB" dirty="0"/>
          </a:p>
          <a:p>
            <a:pPr lvl="1"/>
            <a:r>
              <a:rPr lang="en-GB" dirty="0"/>
              <a:t>- Impact of different logs on clustering</a:t>
            </a:r>
          </a:p>
          <a:p>
            <a:pPr lvl="1"/>
            <a:r>
              <a:rPr lang="de-CH" dirty="0"/>
              <a:t>- More </a:t>
            </a:r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logs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trying</a:t>
            </a:r>
            <a:endParaRPr lang="en-GB" dirty="0"/>
          </a:p>
          <a:p>
            <a:pPr lvl="1"/>
            <a:r>
              <a:rPr lang="de-CH" dirty="0"/>
              <a:t>- </a:t>
            </a:r>
            <a:r>
              <a:rPr lang="en-CH" dirty="0"/>
              <a:t>…</a:t>
            </a:r>
            <a:r>
              <a:rPr lang="de-CH" dirty="0"/>
              <a:t>.</a:t>
            </a:r>
            <a:endParaRPr lang="en-GB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28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9336" r="8692" b="5012"/>
          <a:stretch/>
        </p:blipFill>
        <p:spPr>
          <a:xfrm>
            <a:off x="6915150" y="781050"/>
            <a:ext cx="4638675" cy="3096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t="7440" r="1755" b="3191"/>
          <a:stretch/>
        </p:blipFill>
        <p:spPr>
          <a:xfrm>
            <a:off x="285750" y="781050"/>
            <a:ext cx="6229350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t="4432" r="2824" b="2984"/>
          <a:stretch/>
        </p:blipFill>
        <p:spPr>
          <a:xfrm>
            <a:off x="323850" y="3895725"/>
            <a:ext cx="6153150" cy="2819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50" y="0"/>
            <a:ext cx="1085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 smtClean="0"/>
              <a:t>Density</a:t>
            </a:r>
            <a:r>
              <a:rPr lang="de-CH" sz="2800" dirty="0" smtClean="0"/>
              <a:t> Log</a:t>
            </a:r>
            <a:endParaRPr lang="en-GB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22344"/>
              </p:ext>
            </p:extLst>
          </p:nvPr>
        </p:nvGraphicFramePr>
        <p:xfrm>
          <a:off x="6623050" y="3925090"/>
          <a:ext cx="4930774" cy="2637634"/>
        </p:xfrm>
        <a:graphic>
          <a:graphicData uri="http://schemas.openxmlformats.org/drawingml/2006/table">
            <a:tbl>
              <a:tblPr/>
              <a:tblGrid>
                <a:gridCol w="999259">
                  <a:extLst>
                    <a:ext uri="{9D8B030D-6E8A-4147-A177-3AD203B41FA5}">
                      <a16:colId xmlns:a16="http://schemas.microsoft.com/office/drawing/2014/main" val="4184577809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250753064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904952987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3629467480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1712356794"/>
                    </a:ext>
                  </a:extLst>
                </a:gridCol>
                <a:gridCol w="786303">
                  <a:extLst>
                    <a:ext uri="{9D8B030D-6E8A-4147-A177-3AD203B41FA5}">
                      <a16:colId xmlns:a16="http://schemas.microsoft.com/office/drawing/2014/main" val="3740342679"/>
                    </a:ext>
                  </a:extLst>
                </a:gridCol>
              </a:tblGrid>
              <a:tr h="304342">
                <a:tc>
                  <a:txBody>
                    <a:bodyPr/>
                    <a:lstStyle/>
                    <a:p>
                      <a:pPr algn="ctr" fontAlgn="b"/>
                      <a:endParaRPr lang="en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1923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41464</a:t>
                      </a:r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4782</a:t>
                      </a:r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57332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72982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81318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04821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2863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63865"/>
                  </a:ext>
                </a:extLst>
              </a:tr>
              <a:tr h="289850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40004"/>
                  </a:ext>
                </a:extLst>
              </a:tr>
              <a:tr h="3043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2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" t="7522" r="3991" b="1647"/>
          <a:stretch/>
        </p:blipFill>
        <p:spPr>
          <a:xfrm>
            <a:off x="180976" y="590549"/>
            <a:ext cx="5915025" cy="59272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7146" r="3142" b="1272"/>
          <a:stretch/>
        </p:blipFill>
        <p:spPr>
          <a:xfrm>
            <a:off x="6096001" y="590549"/>
            <a:ext cx="5969534" cy="5981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 smtClean="0"/>
              <a:t>Density</a:t>
            </a:r>
            <a:r>
              <a:rPr lang="de-CH" sz="2800" dirty="0" smtClean="0"/>
              <a:t>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67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t="8129" r="6967" b="4767"/>
          <a:stretch/>
        </p:blipFill>
        <p:spPr>
          <a:xfrm>
            <a:off x="7006355" y="819150"/>
            <a:ext cx="4442695" cy="292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187" r="1031"/>
          <a:stretch/>
        </p:blipFill>
        <p:spPr>
          <a:xfrm>
            <a:off x="381000" y="819149"/>
            <a:ext cx="6253598" cy="2990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6175" r="2477" b="4494"/>
          <a:stretch/>
        </p:blipFill>
        <p:spPr>
          <a:xfrm>
            <a:off x="381000" y="3810000"/>
            <a:ext cx="6248399" cy="2844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2475" y="0"/>
            <a:ext cx="1061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 smtClean="0"/>
              <a:t>Magnetic</a:t>
            </a:r>
            <a:r>
              <a:rPr lang="de-CH" sz="2800" dirty="0" smtClean="0"/>
              <a:t> </a:t>
            </a:r>
            <a:r>
              <a:rPr lang="de-CH" sz="2800" dirty="0" err="1"/>
              <a:t>S</a:t>
            </a:r>
            <a:r>
              <a:rPr lang="de-CH" sz="2800" dirty="0" err="1" smtClean="0"/>
              <a:t>useptibilety</a:t>
            </a:r>
            <a:r>
              <a:rPr lang="de-CH" sz="2800" dirty="0" smtClean="0"/>
              <a:t> Log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5126"/>
              </p:ext>
            </p:extLst>
          </p:nvPr>
        </p:nvGraphicFramePr>
        <p:xfrm>
          <a:off x="6896100" y="3829703"/>
          <a:ext cx="4467223" cy="2694919"/>
        </p:xfrm>
        <a:graphic>
          <a:graphicData uri="http://schemas.openxmlformats.org/drawingml/2006/table">
            <a:tbl>
              <a:tblPr/>
              <a:tblGrid>
                <a:gridCol w="905318">
                  <a:extLst>
                    <a:ext uri="{9D8B030D-6E8A-4147-A177-3AD203B41FA5}">
                      <a16:colId xmlns:a16="http://schemas.microsoft.com/office/drawing/2014/main" val="2319700431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3228132559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88175295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1980842087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951386538"/>
                    </a:ext>
                  </a:extLst>
                </a:gridCol>
                <a:gridCol w="712381">
                  <a:extLst>
                    <a:ext uri="{9D8B030D-6E8A-4147-A177-3AD203B41FA5}">
                      <a16:colId xmlns:a16="http://schemas.microsoft.com/office/drawing/2014/main" val="2879350911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pPr algn="ctr" fontAlgn="b"/>
                      <a:endParaRPr lang="en-CH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92863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25861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351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285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30843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97890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19169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676"/>
                  </a:ext>
                </a:extLst>
              </a:tr>
              <a:tr h="29614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56084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5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2475" b="1675"/>
          <a:stretch/>
        </p:blipFill>
        <p:spPr>
          <a:xfrm>
            <a:off x="285702" y="742950"/>
            <a:ext cx="5648373" cy="5648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7213" r="3557" b="1472"/>
          <a:stretch/>
        </p:blipFill>
        <p:spPr>
          <a:xfrm>
            <a:off x="6172199" y="743562"/>
            <a:ext cx="5657851" cy="5647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err="1"/>
              <a:t>Magnetic</a:t>
            </a:r>
            <a:r>
              <a:rPr lang="de-CH" sz="2800" dirty="0"/>
              <a:t> </a:t>
            </a:r>
            <a:r>
              <a:rPr lang="de-CH" sz="2800" dirty="0" err="1"/>
              <a:t>Suseptibilety</a:t>
            </a:r>
            <a:r>
              <a:rPr lang="de-CH" sz="2800" dirty="0"/>
              <a:t> Log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46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9" t="10103" r="6147" b="5031"/>
          <a:stretch/>
        </p:blipFill>
        <p:spPr>
          <a:xfrm>
            <a:off x="7077075" y="738179"/>
            <a:ext cx="4657725" cy="3052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6250" r="1342" b="2188"/>
          <a:stretch/>
        </p:blipFill>
        <p:spPr>
          <a:xfrm>
            <a:off x="171449" y="756910"/>
            <a:ext cx="6421003" cy="3014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7148" r="2018" b="3224"/>
          <a:stretch/>
        </p:blipFill>
        <p:spPr>
          <a:xfrm>
            <a:off x="261937" y="3827895"/>
            <a:ext cx="6324817" cy="2906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0"/>
            <a:ext cx="111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 smtClean="0"/>
              <a:t>Natural Gamma Log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78007"/>
              </p:ext>
            </p:extLst>
          </p:nvPr>
        </p:nvGraphicFramePr>
        <p:xfrm>
          <a:off x="6765926" y="3827891"/>
          <a:ext cx="4902199" cy="2753887"/>
        </p:xfrm>
        <a:graphic>
          <a:graphicData uri="http://schemas.openxmlformats.org/drawingml/2006/table">
            <a:tbl>
              <a:tblPr/>
              <a:tblGrid>
                <a:gridCol w="993469">
                  <a:extLst>
                    <a:ext uri="{9D8B030D-6E8A-4147-A177-3AD203B41FA5}">
                      <a16:colId xmlns:a16="http://schemas.microsoft.com/office/drawing/2014/main" val="1076565311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1887015905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2864161169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152416886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3635415803"/>
                    </a:ext>
                  </a:extLst>
                </a:gridCol>
                <a:gridCol w="781746">
                  <a:extLst>
                    <a:ext uri="{9D8B030D-6E8A-4147-A177-3AD203B41FA5}">
                      <a16:colId xmlns:a16="http://schemas.microsoft.com/office/drawing/2014/main" val="2412412277"/>
                    </a:ext>
                  </a:extLst>
                </a:gridCol>
              </a:tblGrid>
              <a:tr h="317756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Diamict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81100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15270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17428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32563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618178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52689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58041"/>
                  </a:ext>
                </a:extLst>
              </a:tr>
              <a:tr h="302625">
                <a:tc>
                  <a:txBody>
                    <a:bodyPr/>
                    <a:lstStyle/>
                    <a:p>
                      <a:pPr algn="ctr" fontAlgn="b"/>
                      <a:r>
                        <a:rPr lang="en-CH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4482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1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0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893</Words>
  <Application>Microsoft Office PowerPoint</Application>
  <PresentationFormat>Widescreen</PresentationFormat>
  <Paragraphs>485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Presentation CAS-ADP</vt:lpstr>
      <vt:lpstr>Introduction and background</vt:lpstr>
      <vt:lpstr>Dataset</vt:lpstr>
      <vt:lpstr>Questions and 0-Hypotheses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 Overdeepended Alpine Valleys</dc:title>
  <dc:creator>schaller sebastian</dc:creator>
  <cp:lastModifiedBy>Sebastian Schaller</cp:lastModifiedBy>
  <cp:revision>194</cp:revision>
  <cp:lastPrinted>2021-11-10T08:59:56Z</cp:lastPrinted>
  <dcterms:created xsi:type="dcterms:W3CDTF">2021-11-04T07:06:17Z</dcterms:created>
  <dcterms:modified xsi:type="dcterms:W3CDTF">2023-09-13T10:05:12Z</dcterms:modified>
</cp:coreProperties>
</file>