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5" r:id="rId4"/>
    <p:sldId id="267" r:id="rId5"/>
    <p:sldId id="269" r:id="rId6"/>
    <p:sldId id="266" r:id="rId7"/>
    <p:sldId id="270" r:id="rId8"/>
    <p:sldId id="274" r:id="rId9"/>
    <p:sldId id="259" r:id="rId10"/>
    <p:sldId id="260" r:id="rId11"/>
    <p:sldId id="275" r:id="rId12"/>
    <p:sldId id="276" r:id="rId13"/>
    <p:sldId id="278" r:id="rId14"/>
    <p:sldId id="279" r:id="rId15"/>
    <p:sldId id="280" r:id="rId16"/>
    <p:sldId id="282" r:id="rId17"/>
    <p:sldId id="281" r:id="rId18"/>
    <p:sldId id="283" r:id="rId19"/>
    <p:sldId id="287" r:id="rId20"/>
    <p:sldId id="288" r:id="rId21"/>
    <p:sldId id="284" r:id="rId22"/>
    <p:sldId id="285" r:id="rId23"/>
    <p:sldId id="291" r:id="rId24"/>
    <p:sldId id="289" r:id="rId25"/>
    <p:sldId id="290" r:id="rId26"/>
    <p:sldId id="299" r:id="rId27"/>
    <p:sldId id="307" r:id="rId28"/>
    <p:sldId id="306" r:id="rId29"/>
    <p:sldId id="286" r:id="rId30"/>
    <p:sldId id="292" r:id="rId31"/>
    <p:sldId id="293" r:id="rId32"/>
    <p:sldId id="294" r:id="rId33"/>
    <p:sldId id="296" r:id="rId34"/>
    <p:sldId id="298" r:id="rId35"/>
    <p:sldId id="301" r:id="rId36"/>
    <p:sldId id="300" r:id="rId37"/>
    <p:sldId id="303" r:id="rId38"/>
    <p:sldId id="305" r:id="rId39"/>
    <p:sldId id="304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89"/>
    <p:restoredTop sz="88389"/>
  </p:normalViewPr>
  <p:slideViewPr>
    <p:cSldViewPr snapToGrid="0">
      <p:cViewPr varScale="1">
        <p:scale>
          <a:sx n="75" d="100"/>
          <a:sy n="75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4BFCEC4-8C7D-0C7E-72E4-17FCCFB85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FD713-1983-A885-CC01-BBDD5E558E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5A569-B32A-7E41-9B90-EDFC5E46E317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1CD761-2F2C-0FBD-45AA-EEA264C990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BE0218-AF9C-A5A4-BDA3-6161AEAB8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4D77-A0E1-7A40-B1E9-BA81D81267E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2403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1409-0C2E-7C4B-A555-575004ABFD45}" type="datetimeFigureOut">
              <a:rPr lang="de-DE" smtClean="0"/>
              <a:t>08.10.2023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49AD-9335-AF40-8245-B685E1B96339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382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8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4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Skew</a:t>
            </a:r>
            <a:r>
              <a:rPr lang="de-DE" dirty="0"/>
              <a:t> &gt;0 = </a:t>
            </a:r>
            <a:r>
              <a:rPr lang="de-DE" dirty="0" err="1"/>
              <a:t>skewed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1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03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20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1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Assessing</a:t>
            </a:r>
            <a:r>
              <a:rPr lang="de-CH" b="1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1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Normality</a:t>
            </a:r>
            <a:endParaRPr lang="de-CH" b="1" dirty="0">
              <a:solidFill>
                <a:srgbClr val="384887"/>
              </a:solidFill>
              <a:effectLst/>
              <a:latin typeface="Menlo" panose="020B0609030804020204" pitchFamily="49" charset="0"/>
            </a:endParaRPr>
          </a:p>
          <a:p>
            <a:endParaRPr lang="de-CH" b="0" dirty="0">
              <a:solidFill>
                <a:srgbClr val="384887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good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normal QQ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has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all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residuals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lying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on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Looking at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graph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above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several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points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fall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far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away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 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This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indicative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errors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being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normally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distributed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in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fact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our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suffers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“heavy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tails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”.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What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does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say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about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?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likely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see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extreme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than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be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expected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was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truly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normally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distributed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endParaRPr lang="de-CH" b="0" dirty="0">
              <a:solidFill>
                <a:srgbClr val="384887"/>
              </a:solidFill>
              <a:effectLst/>
              <a:latin typeface="Menlo" panose="020B0609030804020204" pitchFamily="49" charset="0"/>
            </a:endParaRPr>
          </a:p>
          <a:p>
            <a:r>
              <a:rPr lang="de-CH" b="1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Assessing</a:t>
            </a:r>
            <a:r>
              <a:rPr lang="de-CH" b="1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1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Homoscedasticy</a:t>
            </a:r>
            <a:endParaRPr lang="de-CH" b="1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horizontal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more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likely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homoscedastic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 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clearly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homoscedasticity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 This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might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be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caused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capturing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non-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linearities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see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Residuals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Fitted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) 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br>
              <a:rPr lang="de-CH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</a:b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56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Thanks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Cook’s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Distance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need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find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leverage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points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distance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greater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than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0.5.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# In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plot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we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do not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any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leverage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points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that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meet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criteria</a:t>
            </a:r>
            <a:r>
              <a:rPr lang="de-CH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.</a:t>
            </a:r>
            <a:endParaRPr lang="de-CH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CAS ADS Module 2 - Project Presentation  - Gaëlle Marti, Simon Rime and Lenja Flütsch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49AD-9335-AF40-8245-B685E1B96339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54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CFD45-050F-B66E-2FAE-57691E61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78925-274A-1CA7-CE3E-38215D41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7CCFF-0FC1-2BE5-3884-A839A1B1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18EAB-8CFE-3C2C-743A-A211AFD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111" y="6352241"/>
            <a:ext cx="5517778" cy="365125"/>
          </a:xfrm>
        </p:spPr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1577C-B928-95FC-080C-6F28D0B3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48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73FC2-263C-B34E-505E-4928ABB9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243A-F229-DC46-08CB-763DB886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AE4B2-0583-D7AB-3493-DC0B3A59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E9EB4-2B36-6315-5FB1-CCA0CC09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5B1DF-17A1-6787-7F4D-9B9C9F51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02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A9EA38-C923-6334-1A09-27163192C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CF215F-7E20-858B-BB96-AED53B520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D0A4D-BBC2-0CBC-6222-495C0B0B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3875A-328E-42C1-906B-04C6995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DF443D-4D58-845F-AAEE-52C7E69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7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2D9B4-E0FB-0C77-352F-E00E68B9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0EE5C-0254-4F1A-FD1D-323BE1D1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BE040C-DCA2-0902-638A-D3FBB149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FD7BA-B2A8-282B-6174-0AC453F0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1758D-6048-F137-C6DB-454AC48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9DBB81-6765-44EC-589B-A5C7AB3075C9}"/>
              </a:ext>
            </a:extLst>
          </p:cNvPr>
          <p:cNvSpPr/>
          <p:nvPr userDrawn="1"/>
        </p:nvSpPr>
        <p:spPr>
          <a:xfrm>
            <a:off x="9651477" y="-163513"/>
            <a:ext cx="2955403" cy="1689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46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7F955-0241-CAE5-EBFE-D8BD7611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7A13B-29EE-1F55-35AF-8322A91E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4C6F9-7F31-8E5D-5A07-A8B156CA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1A012-A2A7-6E85-4D82-5015B4D7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7E4D6-5814-B99B-10BB-69C62FE5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36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CD1A-27B9-E113-5BBE-C3988175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55956-75E5-6912-FB83-490D8469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393154-FBF2-8743-4FD8-F043AD23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CC1578-ACE6-903D-2096-1CD59A49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4B9484-F47D-0D36-667B-895F961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7C0EAA-76DF-70D9-5DFD-89890A84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9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4D61C-8ED0-2593-5846-41871BD7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788032-94B7-A463-643A-504C2A0F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D0F73-FC20-D647-3C56-122566BF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B6EE9-29A4-A6FD-9390-765D1BC99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B06685-A609-4D21-B9A3-20171BD0B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44996-01EF-04FD-5B6D-79AC5E28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F18ACA-C0E1-237E-1959-312A16A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296F74-4BE2-8569-02E9-340F3A3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95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1F46A-35B4-621A-8AD1-AA6BCF65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F91A7A-458E-73AE-BB98-BFE56A7D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311755-F173-DC0C-A939-56698F83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B65882-1806-AD8C-5DAC-B131F42B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12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116BB9-1BC5-BAEB-6B44-F934E8C1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BA862-5D28-7027-BAA9-9DC03786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983EE-3667-4E82-F582-F68242C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7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59E79-8AAB-24F4-DC65-39BCBE95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201310-5037-01B5-9478-102053FF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F21776-BEE7-C591-B382-CA414F03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CFEAF1-B7F8-D04D-7916-0CB3AC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5ACEA-0F05-ED77-1EBC-9EE060D8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C3490-ABB4-296B-F9DE-D4A7C5CC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7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3BE57-1839-A26C-E744-74354C45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A87346-6B87-6B30-5559-84BF87EF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24398D-4664-5FE4-B65C-A3C9C315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68D51D-6DBE-CF7E-736E-E46B6E21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C5F82-26A8-9FF1-8BF7-1BA8CCA7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C3770-0D62-9CC4-8486-C8D8C3FD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68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CF5121-4EF8-067D-517F-32E8B965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A1D685-4C23-BB94-A420-54E49487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75689-5CCC-F123-E8EF-8C06621A1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E7C1D-4AE0-CDAB-0CB0-830F97E84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4922C-AAFB-56E0-8A02-BD72F5153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F87-4039-6443-BBDF-AC1C0966AFE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36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h4.googleusercontent.com/proxy/S264DwQFyd_UXKgpDPbCrj9Xua2jlJh-FUsh-wLF51iTHQ_B93ZGU1VmABbeOQDlcm8LACnFZK2rGwXFvTvhPW7sAE621ucZig=w1200-h630-p-k-no-nu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hyperlink" Target="https://clipartcraft.com/images/question-mark-clip-art-orange-9.png" TargetMode="External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indpng.com/picc/m/40-406125_thumbs-down-png-transparent-png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7FC0-D346-CB13-E7DF-EB4A44645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           C-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Swiss Hospitals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E7E979-4231-77CA-2035-9B8DB71DD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CAS ADS Module 2 Group Project</a:t>
            </a:r>
          </a:p>
          <a:p>
            <a:r>
              <a:rPr lang="de-DE" dirty="0"/>
              <a:t>Gaëlle Marti, Simon Rime, </a:t>
            </a:r>
            <a:r>
              <a:rPr lang="de-DE" dirty="0" err="1"/>
              <a:t>Lenja</a:t>
            </a:r>
            <a:r>
              <a:rPr lang="de-DE" dirty="0"/>
              <a:t> Flütsch</a:t>
            </a:r>
          </a:p>
          <a:p>
            <a:r>
              <a:rPr lang="de-DE" dirty="0"/>
              <a:t>09.10.2023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7E9D26-0AB6-4CF2-12A2-99B6893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0D9B90-A0F9-E78A-E86E-C8D1DC8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B6179DF-A364-8AF2-73DF-FDC88522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9483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D8D17-2951-2D58-3285-2ACE5A2B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Cleaning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0A238-EC53-3C14-1E02-6B5BDF83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Removing</a:t>
            </a:r>
            <a:r>
              <a:rPr lang="de-DE" dirty="0"/>
              <a:t> „Maison de </a:t>
            </a:r>
            <a:r>
              <a:rPr lang="de-DE" dirty="0" err="1"/>
              <a:t>Naissance</a:t>
            </a:r>
            <a:r>
              <a:rPr lang="de-DE" dirty="0"/>
              <a:t>“ and „Geburtshaus“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establishments</a:t>
            </a:r>
            <a:r>
              <a:rPr lang="de-DE" dirty="0"/>
              <a:t> do not carry out C-</a:t>
            </a:r>
            <a:r>
              <a:rPr lang="de-DE" dirty="0" err="1"/>
              <a:t>Sections</a:t>
            </a:r>
            <a:endParaRPr lang="de-DE" dirty="0"/>
          </a:p>
          <a:p>
            <a:pPr lvl="1"/>
            <a:r>
              <a:rPr lang="de-DE" dirty="0"/>
              <a:t>96 </a:t>
            </a:r>
            <a:r>
              <a:rPr lang="de-DE" dirty="0" err="1"/>
              <a:t>Establishements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‚</a:t>
            </a:r>
            <a:r>
              <a:rPr lang="de-DE" dirty="0" err="1"/>
              <a:t>Naissance</a:t>
            </a:r>
            <a:r>
              <a:rPr lang="de-DE" dirty="0"/>
              <a:t>‘ </a:t>
            </a:r>
            <a:r>
              <a:rPr lang="de-DE" dirty="0" err="1"/>
              <a:t>or</a:t>
            </a:r>
            <a:r>
              <a:rPr lang="de-DE" dirty="0"/>
              <a:t> ‚Geburtshaus‘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dataframe</a:t>
            </a:r>
            <a:endParaRPr lang="de-DE" dirty="0"/>
          </a:p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institutions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not carry out C-</a:t>
            </a:r>
            <a:r>
              <a:rPr lang="de-DE" dirty="0" err="1"/>
              <a:t>Sections</a:t>
            </a:r>
            <a:endParaRPr lang="de-DE" dirty="0"/>
          </a:p>
          <a:p>
            <a:pPr lvl="1"/>
            <a:r>
              <a:rPr lang="de-DE" dirty="0"/>
              <a:t>12 </a:t>
            </a:r>
            <a:r>
              <a:rPr lang="de-DE" dirty="0" err="1"/>
              <a:t>Institutions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not carry out C-</a:t>
            </a:r>
            <a:r>
              <a:rPr lang="de-DE" dirty="0" err="1"/>
              <a:t>Sections</a:t>
            </a:r>
            <a:endParaRPr lang="de-DE" dirty="0"/>
          </a:p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dataframe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not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beds</a:t>
            </a:r>
            <a:endParaRPr lang="de-DE" dirty="0"/>
          </a:p>
          <a:p>
            <a:pPr lvl="1"/>
            <a:r>
              <a:rPr lang="de-DE" dirty="0"/>
              <a:t>98 Lines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doctors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hospital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EA7A7D-A3D9-13A3-8973-A9E58E5E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10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2016B57-A7D8-8844-507B-BD176879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BA3E1A9-F808-0138-47C6-9D8828FC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258318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05AE2D73-8DD6-3AA7-E689-263ACEED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454" y="2791946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E07D0-4C20-4CA8-8774-DC72CDDC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BB156-BC8F-AB3F-0DEC-20C89CC4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315FC3-7DF3-4117-73AF-47B3DBE9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A0F4C-A2D4-01A6-3E5D-72611573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12</a:t>
            </a:fld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B3DBF5-C76E-F203-39B8-6A84B41D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39" y="2090003"/>
            <a:ext cx="5451061" cy="32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65F9F7D-D97F-3A03-FAC2-7EF2F8BC1FE0}"/>
              </a:ext>
            </a:extLst>
          </p:cNvPr>
          <p:cNvSpPr txBox="1"/>
          <p:nvPr/>
        </p:nvSpPr>
        <p:spPr>
          <a:xfrm>
            <a:off x="6496050" y="5307459"/>
            <a:ext cx="697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Sample Illustration </a:t>
            </a:r>
            <a:r>
              <a:rPr lang="de-DE" sz="1200" dirty="0" err="1"/>
              <a:t>of</a:t>
            </a:r>
            <a:r>
              <a:rPr lang="de-DE" sz="1200" dirty="0"/>
              <a:t> Swiss Hospitals </a:t>
            </a:r>
            <a:r>
              <a:rPr lang="de-DE" sz="1200" dirty="0" err="1"/>
              <a:t>by</a:t>
            </a:r>
            <a:r>
              <a:rPr lang="de-DE" sz="1200" dirty="0"/>
              <a:t> Avenir Suisse </a:t>
            </a:r>
            <a:r>
              <a:rPr lang="de-DE" sz="1100" dirty="0" err="1"/>
              <a:t>based</a:t>
            </a:r>
            <a:r>
              <a:rPr lang="de-DE" sz="1200" dirty="0"/>
              <a:t> on BAG Data </a:t>
            </a:r>
            <a:r>
              <a:rPr lang="de-DE" sz="1200" dirty="0" err="1"/>
              <a:t>from</a:t>
            </a:r>
            <a:r>
              <a:rPr lang="de-DE" sz="1200" dirty="0"/>
              <a:t> 2017</a:t>
            </a:r>
          </a:p>
        </p:txBody>
      </p:sp>
      <p:pic>
        <p:nvPicPr>
          <p:cNvPr id="15" name="Grafik 14" descr="Ein Bild, das Text, Screenshot, Reihe, Zahl enthält.&#10;&#10;Automatisch generierte Beschreibung">
            <a:extLst>
              <a:ext uri="{FF2B5EF4-FFF2-40B4-BE49-F238E27FC236}">
                <a16:creationId xmlns:a16="http://schemas.microsoft.com/office/drawing/2014/main" id="{2DBB129A-C2FE-6251-9370-7424530B2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11" y="2299154"/>
            <a:ext cx="6104726" cy="138361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22F37CA-EE43-C96D-C249-F6F83DBA4A25}"/>
              </a:ext>
            </a:extLst>
          </p:cNvPr>
          <p:cNvSpPr txBox="1"/>
          <p:nvPr/>
        </p:nvSpPr>
        <p:spPr>
          <a:xfrm>
            <a:off x="344113" y="1929822"/>
            <a:ext cx="61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Hospitals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and </a:t>
            </a:r>
            <a:r>
              <a:rPr lang="de-DE" dirty="0" err="1"/>
              <a:t>year</a:t>
            </a:r>
            <a:endParaRPr lang="de-DE" dirty="0"/>
          </a:p>
        </p:txBody>
      </p:sp>
      <p:pic>
        <p:nvPicPr>
          <p:cNvPr id="18" name="Grafik 17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82D988A6-C7BF-12BA-7021-C8C401391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11" y="4320544"/>
            <a:ext cx="6104725" cy="139802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E5C673B-2EB1-E42A-EA64-812A2C517F9B}"/>
              </a:ext>
            </a:extLst>
          </p:cNvPr>
          <p:cNvSpPr txBox="1"/>
          <p:nvPr/>
        </p:nvSpPr>
        <p:spPr>
          <a:xfrm>
            <a:off x="344110" y="3951212"/>
            <a:ext cx="610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3: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Hospitals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hospital</a:t>
            </a:r>
            <a:r>
              <a:rPr lang="de-DE" dirty="0"/>
              <a:t> type and </a:t>
            </a:r>
            <a:r>
              <a:rPr lang="de-DE" dirty="0" err="1"/>
              <a:t>year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15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AF00-1215-4C80-D416-E6FC1D57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046ED-2E42-F0F4-1469-3783772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5E862-EF27-E48B-C83D-BF8C98C7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9175E-E6CB-A901-7278-15B500D7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13</a:t>
            </a:fld>
            <a:endParaRPr lang="de-DE"/>
          </a:p>
        </p:txBody>
      </p:sp>
      <p:pic>
        <p:nvPicPr>
          <p:cNvPr id="7" name="Inhaltsplatzhalter 7" descr="Ein Bild, das Diagramm, Reihe enthält.&#10;&#10;Automatisch generierte Beschreibung">
            <a:extLst>
              <a:ext uri="{FF2B5EF4-FFF2-40B4-BE49-F238E27FC236}">
                <a16:creationId xmlns:a16="http://schemas.microsoft.com/office/drawing/2014/main" id="{46863C09-1B57-9A8A-A97B-CCE724FFA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7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EF130-0474-F084-163A-BEA374E8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pic>
        <p:nvPicPr>
          <p:cNvPr id="8" name="Inhaltsplatzhalter 7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743DCF8A-5CB3-4962-ED7D-F62755E3F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0C700-83ED-445E-60C3-A6EC4075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4CF76-E6A9-70AC-907A-83751424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D23843-C5ED-4E51-A363-085FDB6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8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0B01-C117-9D19-864A-C30CEB0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09907-5F5C-93D6-0C6A-0BEE0947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A067D-A1CC-40DF-07B4-DD34F7D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8E4B-FCF7-C4CF-D20B-DDBD8E3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15</a:t>
            </a:fld>
            <a:endParaRPr lang="de-DE"/>
          </a:p>
        </p:txBody>
      </p:sp>
      <p:pic>
        <p:nvPicPr>
          <p:cNvPr id="7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32363A83-8FED-644B-B0E0-3AC11628A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1" b="8588"/>
          <a:stretch/>
        </p:blipFill>
        <p:spPr>
          <a:xfrm>
            <a:off x="710061" y="2387600"/>
            <a:ext cx="7290939" cy="386206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4DBD5BA-566D-25C7-6598-15767720F5AB}"/>
              </a:ext>
            </a:extLst>
          </p:cNvPr>
          <p:cNvSpPr txBox="1"/>
          <p:nvPr/>
        </p:nvSpPr>
        <p:spPr>
          <a:xfrm>
            <a:off x="1095470" y="1750698"/>
            <a:ext cx="502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Map</a:t>
            </a:r>
            <a:r>
              <a:rPr lang="de-DE" dirty="0"/>
              <a:t> 1: </a:t>
            </a:r>
            <a:r>
              <a:rPr lang="de-DE" dirty="0" err="1"/>
              <a:t>Inpatient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per </a:t>
            </a:r>
            <a:r>
              <a:rPr lang="de-DE" dirty="0" err="1"/>
              <a:t>canton</a:t>
            </a:r>
            <a:r>
              <a:rPr lang="de-DE" dirty="0"/>
              <a:t> in 2021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E326E7B-2910-16F0-6B2B-414E9A33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62871"/>
              </p:ext>
            </p:extLst>
          </p:nvPr>
        </p:nvGraphicFramePr>
        <p:xfrm>
          <a:off x="8418444" y="1898322"/>
          <a:ext cx="3328540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270">
                  <a:extLst>
                    <a:ext uri="{9D8B030D-6E8A-4147-A177-3AD203B41FA5}">
                      <a16:colId xmlns:a16="http://schemas.microsoft.com/office/drawing/2014/main" val="4226471876"/>
                    </a:ext>
                  </a:extLst>
                </a:gridCol>
                <a:gridCol w="1664270">
                  <a:extLst>
                    <a:ext uri="{9D8B030D-6E8A-4147-A177-3AD203B41FA5}">
                      <a16:colId xmlns:a16="http://schemas.microsoft.com/office/drawing/2014/main" val="3279872584"/>
                    </a:ext>
                  </a:extLst>
                </a:gridCol>
              </a:tblGrid>
              <a:tr h="192697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>
                          <a:effectLst/>
                        </a:rPr>
                        <a:t>Canton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>
                          <a:effectLst/>
                        </a:rPr>
                        <a:t>C-</a:t>
                      </a:r>
                      <a:r>
                        <a:rPr lang="de-CH" sz="1200" b="1" u="none" strike="noStrike" dirty="0" err="1">
                          <a:effectLst/>
                        </a:rPr>
                        <a:t>Section</a:t>
                      </a:r>
                      <a:r>
                        <a:rPr lang="de-CH" sz="1200" b="1" u="none" strike="noStrike" dirty="0">
                          <a:effectLst/>
                        </a:rPr>
                        <a:t> Rate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8078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Zug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41.5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05234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Zürich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39.1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0869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Bern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36.2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91041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Schaffhausen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36.0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59928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Basel-Stadt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35.7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0894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Lucerne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35.2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1318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Valais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34.4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40528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Sankt Gallen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34.0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27915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Graubünden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971393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Solothurn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79761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Aargau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071493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Basel-Landschaft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33.2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87386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Schwyz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32.9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626050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Nidwalden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31.3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22514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Ticino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31.2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60587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Neuchâtel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46928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Genève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392299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Glaurs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29.0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01107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Uri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28.4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66676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Fribourg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27.8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2434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Vaud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27.1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02800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Thurgau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26.3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756335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Obwalden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25.6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59542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Appenzell Ausserrhoden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25.5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56306"/>
                  </a:ext>
                </a:extLst>
              </a:tr>
              <a:tr h="166346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>
                          <a:effectLst/>
                        </a:rPr>
                        <a:t>Jura</a:t>
                      </a:r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000" u="none" strike="noStrike" dirty="0">
                          <a:effectLst/>
                        </a:rPr>
                        <a:t>23.6</a:t>
                      </a:r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35" marR="8235" marT="8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34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05AE2D73-8DD6-3AA7-E689-263ACEED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454" y="2791946"/>
            <a:ext cx="483161" cy="483161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00AD8281-5BA0-9123-DB2A-47345015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666" y="3276552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C0212-7474-CE73-4B12-FE4408E1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- Distribution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2BF0ACD-D91C-0D47-DB94-8C483B9C4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3909"/>
            <a:ext cx="4594966" cy="376555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6B78C-A72F-33D2-ABE1-8003D5A8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D8892A-2D0A-03D0-AB32-04C8044B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2AF1E8-7131-1850-6AC4-17A46CE3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A1890DC-4A69-28D3-D7F0-171B30849736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606B71-800C-34C8-44F9-33942B11F861}"/>
              </a:ext>
            </a:extLst>
          </p:cNvPr>
          <p:cNvSpPr txBox="1"/>
          <p:nvPr/>
        </p:nvSpPr>
        <p:spPr>
          <a:xfrm>
            <a:off x="5892800" y="3427541"/>
            <a:ext cx="580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Skew</a:t>
            </a:r>
            <a:r>
              <a:rPr lang="de-DE" dirty="0"/>
              <a:t>: 0.87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skewed</a:t>
            </a:r>
            <a:r>
              <a:rPr lang="de-DE" dirty="0"/>
              <a:t> </a:t>
            </a:r>
            <a:r>
              <a:rPr lang="de-DE" dirty="0" err="1"/>
              <a:t>toward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Kurtosis</a:t>
            </a:r>
            <a:r>
              <a:rPr lang="de-DE" dirty="0"/>
              <a:t>: 0.80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Our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distribution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more</a:t>
            </a:r>
            <a:r>
              <a:rPr lang="de-DE" dirty="0">
                <a:sym typeface="Wingdings" pitchFamily="2" charset="2"/>
              </a:rPr>
              <a:t> heavy-</a:t>
            </a:r>
            <a:r>
              <a:rPr lang="de-DE" dirty="0" err="1">
                <a:sym typeface="Wingdings" pitchFamily="2" charset="2"/>
              </a:rPr>
              <a:t>tailed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compared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normal </a:t>
            </a:r>
            <a:r>
              <a:rPr lang="de-DE" dirty="0" err="1">
                <a:sym typeface="Wingdings" pitchFamily="2" charset="2"/>
              </a:rPr>
              <a:t>distribution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33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823E2-E23D-7269-656B-C2A9DEAF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</a:t>
            </a:r>
            <a:r>
              <a:rPr lang="de-DE" dirty="0" err="1"/>
              <a:t>Normality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854ABFB-DAA0-57AC-2DCB-664344554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9484"/>
            <a:ext cx="6350000" cy="34544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4A11F-018E-79A5-7031-30EBCFD1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DA64F-CACB-35E8-62D0-99E70B27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27465-BEC1-B0D5-F5AE-BF577E8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0026D3-63EE-B357-E9CB-CF29CCE73417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9859500-D54B-DB1B-6995-1A5EFF538E7E}"/>
              </a:ext>
            </a:extLst>
          </p:cNvPr>
          <p:cNvSpPr txBox="1"/>
          <p:nvPr/>
        </p:nvSpPr>
        <p:spPr>
          <a:xfrm>
            <a:off x="7404100" y="2832100"/>
            <a:ext cx="412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D‘Agostino Pearson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= Data </a:t>
            </a:r>
            <a:r>
              <a:rPr lang="de-DE" dirty="0" err="1"/>
              <a:t>follows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Alpha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 = 2.93x10</a:t>
            </a:r>
            <a:r>
              <a:rPr lang="de-DE" baseline="30000" dirty="0"/>
              <a:t>-13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rejected</a:t>
            </a:r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38E62F-F2A5-4CF6-F000-E57BCAC99D4B}"/>
              </a:ext>
            </a:extLst>
          </p:cNvPr>
          <p:cNvSpPr/>
          <p:nvPr/>
        </p:nvSpPr>
        <p:spPr>
          <a:xfrm>
            <a:off x="7416800" y="2819400"/>
            <a:ext cx="4102100" cy="148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A52A6D4E-4DBF-419B-2052-848DA57A51BF}"/>
              </a:ext>
            </a:extLst>
          </p:cNvPr>
          <p:cNvSpPr/>
          <p:nvPr/>
        </p:nvSpPr>
        <p:spPr>
          <a:xfrm>
            <a:off x="7404100" y="4916378"/>
            <a:ext cx="736600" cy="5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DDF8C29-2849-2376-6493-86D690333BE6}"/>
              </a:ext>
            </a:extLst>
          </p:cNvPr>
          <p:cNvSpPr txBox="1"/>
          <p:nvPr/>
        </p:nvSpPr>
        <p:spPr>
          <a:xfrm>
            <a:off x="8153400" y="4990529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 </a:t>
            </a:r>
            <a:r>
              <a:rPr lang="de-DE" b="1" dirty="0" err="1"/>
              <a:t>normally</a:t>
            </a:r>
            <a:r>
              <a:rPr lang="de-DE" b="1" dirty="0"/>
              <a:t> </a:t>
            </a:r>
            <a:r>
              <a:rPr lang="de-DE" b="1" dirty="0" err="1"/>
              <a:t>distributed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9863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6531A-5F61-A0A3-30E3-61A30513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Hypothesis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F597CED-5588-30D0-704C-5B04B462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59809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A4DC4-09B9-A992-FFF6-72B320DA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92EA1-FBC7-0433-A6E1-908C818C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2DED3B-3513-EE6F-58F6-1948BBA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19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D04E75-DD7A-85D9-856C-1012F386952C}"/>
              </a:ext>
            </a:extLst>
          </p:cNvPr>
          <p:cNvSpPr/>
          <p:nvPr/>
        </p:nvSpPr>
        <p:spPr>
          <a:xfrm rot="174340">
            <a:off x="1616891" y="4291509"/>
            <a:ext cx="8039100" cy="494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88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239760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8B0B8-F725-0AA9-6572-F27B8B86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Hypothesis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22F6D-E683-8407-D190-116FE31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701"/>
            <a:ext cx="10515600" cy="419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Mann-Whitney U Test</a:t>
            </a:r>
          </a:p>
          <a:p>
            <a:r>
              <a:rPr lang="de-DE" sz="1800" dirty="0"/>
              <a:t>Chosen </a:t>
            </a:r>
            <a:r>
              <a:rPr lang="de-DE" sz="1800" dirty="0" err="1"/>
              <a:t>significance</a:t>
            </a:r>
            <a:r>
              <a:rPr lang="de-DE" sz="1800" dirty="0"/>
              <a:t> Level = 0.05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r>
              <a:rPr lang="de-DE" sz="1600" dirty="0" err="1"/>
              <a:t>Comparing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German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Latin</a:t>
            </a:r>
            <a:r>
              <a:rPr lang="de-DE" sz="1600" dirty="0"/>
              <a:t> </a:t>
            </a:r>
            <a:r>
              <a:rPr lang="de-DE" sz="1600" dirty="0" err="1"/>
              <a:t>speaking</a:t>
            </a:r>
            <a:r>
              <a:rPr lang="de-DE" sz="1600" dirty="0"/>
              <a:t> </a:t>
            </a:r>
            <a:r>
              <a:rPr lang="de-DE" sz="1600" dirty="0" err="1"/>
              <a:t>cantons</a:t>
            </a:r>
            <a:endParaRPr lang="de-DE" sz="1600" dirty="0"/>
          </a:p>
          <a:p>
            <a:pPr lvl="1"/>
            <a:r>
              <a:rPr lang="de-DE" sz="1600" dirty="0"/>
              <a:t>P-</a:t>
            </a:r>
            <a:r>
              <a:rPr lang="de-DE" sz="1600" dirty="0" err="1"/>
              <a:t>value</a:t>
            </a:r>
            <a:r>
              <a:rPr lang="de-DE" sz="1600" dirty="0"/>
              <a:t> = </a:t>
            </a:r>
            <a:r>
              <a:rPr lang="de-CH" sz="1600" b="0" i="0" dirty="0">
                <a:effectLst/>
              </a:rPr>
              <a:t>0.00567</a:t>
            </a:r>
          </a:p>
          <a:p>
            <a:pPr lvl="1"/>
            <a:r>
              <a:rPr lang="de-CH" sz="1600" dirty="0" err="1"/>
              <a:t>We</a:t>
            </a:r>
            <a:r>
              <a:rPr lang="de-CH" sz="1600" dirty="0"/>
              <a:t> </a:t>
            </a:r>
            <a:r>
              <a:rPr lang="de-CH" sz="1600" dirty="0" err="1"/>
              <a:t>reject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null </a:t>
            </a:r>
            <a:r>
              <a:rPr lang="de-CH" sz="1600" dirty="0" err="1"/>
              <a:t>hypothesis</a:t>
            </a:r>
            <a:r>
              <a:rPr lang="de-CH" sz="1600" dirty="0"/>
              <a:t> and </a:t>
            </a:r>
            <a:r>
              <a:rPr lang="de-CH" sz="1600" dirty="0" err="1"/>
              <a:t>conclude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there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a </a:t>
            </a:r>
            <a:r>
              <a:rPr lang="de-CH" sz="1600" dirty="0" err="1"/>
              <a:t>statistically</a:t>
            </a:r>
            <a:r>
              <a:rPr lang="de-CH" sz="1600" dirty="0"/>
              <a:t> </a:t>
            </a:r>
            <a:r>
              <a:rPr lang="de-CH" sz="1600" dirty="0" err="1"/>
              <a:t>significant</a:t>
            </a:r>
            <a:r>
              <a:rPr lang="de-CH" sz="1600" dirty="0"/>
              <a:t> </a:t>
            </a:r>
            <a:r>
              <a:rPr lang="de-CH" sz="1600" dirty="0" err="1"/>
              <a:t>difference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two</a:t>
            </a:r>
            <a:r>
              <a:rPr lang="de-CH" sz="1600" dirty="0"/>
              <a:t> </a:t>
            </a:r>
            <a:r>
              <a:rPr lang="de-CH" sz="1600" dirty="0" err="1"/>
              <a:t>groups</a:t>
            </a:r>
            <a:r>
              <a:rPr lang="de-CH" sz="1600" dirty="0"/>
              <a:t>.</a:t>
            </a:r>
          </a:p>
          <a:p>
            <a:endParaRPr lang="de-CH" sz="2000" dirty="0"/>
          </a:p>
          <a:p>
            <a:pPr lvl="1"/>
            <a:r>
              <a:rPr lang="de-CH" sz="1600" dirty="0" err="1"/>
              <a:t>Comparing</a:t>
            </a:r>
            <a:r>
              <a:rPr lang="de-CH" sz="1600" dirty="0"/>
              <a:t> </a:t>
            </a:r>
            <a:r>
              <a:rPr lang="de-CH" sz="1600" dirty="0" err="1"/>
              <a:t>university</a:t>
            </a:r>
            <a:r>
              <a:rPr lang="de-CH" sz="1600" dirty="0"/>
              <a:t> </a:t>
            </a:r>
            <a:r>
              <a:rPr lang="de-CH" sz="1600" dirty="0" err="1"/>
              <a:t>hospitals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non-university </a:t>
            </a:r>
            <a:r>
              <a:rPr lang="de-CH" sz="1600" dirty="0" err="1"/>
              <a:t>hospitals</a:t>
            </a:r>
            <a:endParaRPr lang="de-CH" sz="1600" dirty="0"/>
          </a:p>
          <a:p>
            <a:pPr lvl="1"/>
            <a:r>
              <a:rPr lang="de-CH" sz="1600" dirty="0"/>
              <a:t>P-</a:t>
            </a:r>
            <a:r>
              <a:rPr lang="de-CH" sz="1600" dirty="0" err="1"/>
              <a:t>value</a:t>
            </a:r>
            <a:r>
              <a:rPr lang="de-CH" sz="1600" dirty="0"/>
              <a:t> = 0.01161</a:t>
            </a:r>
          </a:p>
          <a:p>
            <a:pPr lvl="1"/>
            <a:r>
              <a:rPr lang="de-CH" sz="1600" dirty="0" err="1"/>
              <a:t>We</a:t>
            </a:r>
            <a:r>
              <a:rPr lang="de-CH" sz="1600" dirty="0"/>
              <a:t> </a:t>
            </a:r>
            <a:r>
              <a:rPr lang="de-CH" sz="1600" dirty="0" err="1"/>
              <a:t>reject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null </a:t>
            </a:r>
            <a:r>
              <a:rPr lang="de-CH" sz="1600" dirty="0" err="1"/>
              <a:t>hypothesis</a:t>
            </a:r>
            <a:r>
              <a:rPr lang="de-CH" sz="1600" dirty="0"/>
              <a:t> and </a:t>
            </a:r>
            <a:r>
              <a:rPr lang="de-CH" sz="1600" dirty="0" err="1"/>
              <a:t>conclude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there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a </a:t>
            </a:r>
            <a:r>
              <a:rPr lang="de-CH" sz="1600" dirty="0" err="1"/>
              <a:t>statistically</a:t>
            </a:r>
            <a:r>
              <a:rPr lang="de-CH" sz="1600" dirty="0"/>
              <a:t> </a:t>
            </a:r>
            <a:r>
              <a:rPr lang="de-CH" sz="1600" dirty="0" err="1"/>
              <a:t>significant</a:t>
            </a:r>
            <a:r>
              <a:rPr lang="de-CH" sz="1600" dirty="0"/>
              <a:t> </a:t>
            </a:r>
            <a:r>
              <a:rPr lang="de-CH" sz="1600" dirty="0" err="1"/>
              <a:t>difference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two</a:t>
            </a:r>
            <a:r>
              <a:rPr lang="de-CH" sz="1600" dirty="0"/>
              <a:t> </a:t>
            </a:r>
            <a:r>
              <a:rPr lang="de-CH" sz="1600" dirty="0" err="1"/>
              <a:t>groups</a:t>
            </a:r>
            <a:r>
              <a:rPr lang="de-CH" sz="1600" dirty="0"/>
              <a:t>.</a:t>
            </a:r>
          </a:p>
          <a:p>
            <a:pPr marL="0" indent="0">
              <a:buNone/>
            </a:pPr>
            <a:endParaRPr lang="de-CH" sz="1800" dirty="0"/>
          </a:p>
          <a:p>
            <a:endParaRPr lang="de-CH" sz="1800" dirty="0"/>
          </a:p>
          <a:p>
            <a:endParaRPr lang="de-CH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E47BA-EA7F-0798-061B-D2D001A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09.10.23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EFF70-62FB-7CC4-5493-89541ADC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46F97-31AD-DAA7-11A5-CAFEADE9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BF0985-6445-694A-4A28-15926C46DEB1}"/>
              </a:ext>
            </a:extLst>
          </p:cNvPr>
          <p:cNvSpPr txBox="1"/>
          <p:nvPr/>
        </p:nvSpPr>
        <p:spPr>
          <a:xfrm>
            <a:off x="838200" y="15469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C5CF03-8046-EC10-4005-C6A322E3C59B}"/>
              </a:ext>
            </a:extLst>
          </p:cNvPr>
          <p:cNvSpPr/>
          <p:nvPr/>
        </p:nvSpPr>
        <p:spPr>
          <a:xfrm>
            <a:off x="838200" y="2298701"/>
            <a:ext cx="10680700" cy="356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CB5E4F-1006-5A66-452A-EA238F32DF45}"/>
              </a:ext>
            </a:extLst>
          </p:cNvPr>
          <p:cNvSpPr/>
          <p:nvPr/>
        </p:nvSpPr>
        <p:spPr>
          <a:xfrm>
            <a:off x="1270000" y="3429000"/>
            <a:ext cx="99695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3B2EEDF-E02B-98AB-D02E-4A0972831B78}"/>
              </a:ext>
            </a:extLst>
          </p:cNvPr>
          <p:cNvSpPr/>
          <p:nvPr/>
        </p:nvSpPr>
        <p:spPr>
          <a:xfrm>
            <a:off x="1270000" y="4639360"/>
            <a:ext cx="99695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4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EAA12-7D0E-74F0-61ED-0F94F59F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</a:t>
            </a:r>
            <a:r>
              <a:rPr lang="de-DE" dirty="0" err="1"/>
              <a:t>Normality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AB0B1-A221-A75E-2BBD-F521E5D0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rate?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DA6B1-DA4B-8EEA-1712-EAD90C2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0192D3-B3B0-13EC-91BD-8FCBF8E0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BFD89-DDB5-6EA3-2B12-9485C3C2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BEBE80-9829-3BA2-39C3-34C96E138C4A}"/>
              </a:ext>
            </a:extLst>
          </p:cNvPr>
          <p:cNvSpPr txBox="1"/>
          <p:nvPr/>
        </p:nvSpPr>
        <p:spPr>
          <a:xfrm>
            <a:off x="838200" y="15469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C8CA22-77E7-CF52-5700-6D9178FA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9" y="3056648"/>
            <a:ext cx="4274197" cy="32773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54852EF-FF92-EA5C-A3BD-683179112BA9}"/>
              </a:ext>
            </a:extLst>
          </p:cNvPr>
          <p:cNvSpPr txBox="1"/>
          <p:nvPr/>
        </p:nvSpPr>
        <p:spPr>
          <a:xfrm>
            <a:off x="5603875" y="3965486"/>
            <a:ext cx="6305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Skew</a:t>
            </a:r>
            <a:r>
              <a:rPr lang="de-DE" dirty="0"/>
              <a:t>: 0.16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skewed</a:t>
            </a:r>
            <a:r>
              <a:rPr lang="de-DE" dirty="0"/>
              <a:t> </a:t>
            </a:r>
            <a:r>
              <a:rPr lang="de-DE" dirty="0" err="1"/>
              <a:t>toward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Kurtosis</a:t>
            </a:r>
            <a:r>
              <a:rPr lang="de-DE" dirty="0"/>
              <a:t>: 0.01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Our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distribution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slightly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more</a:t>
            </a:r>
            <a:r>
              <a:rPr lang="de-DE" dirty="0">
                <a:sym typeface="Wingdings" pitchFamily="2" charset="2"/>
              </a:rPr>
              <a:t> heavy-</a:t>
            </a:r>
            <a:r>
              <a:rPr lang="de-DE" dirty="0" err="1">
                <a:sym typeface="Wingdings" pitchFamily="2" charset="2"/>
              </a:rPr>
              <a:t>tailed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compared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normal </a:t>
            </a:r>
            <a:r>
              <a:rPr lang="de-DE" dirty="0" err="1">
                <a:sym typeface="Wingdings" pitchFamily="2" charset="2"/>
              </a:rPr>
              <a:t>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55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BEDD8-A558-395B-384D-4BEDFD42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</a:t>
            </a:r>
            <a:r>
              <a:rPr lang="de-DE" dirty="0" err="1"/>
              <a:t>Normality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A9886F3-4E6D-E8A7-4782-CF3961D49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2541245"/>
            <a:ext cx="6362700" cy="34671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91185-E786-876B-9799-2C04D3C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9AFA5-FE22-B957-E3E3-1FAB74FF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E71E80-AFFA-6F95-B4F6-D6AE1D9D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A6AD19-DE87-45B8-B8AC-0CE296E7B113}"/>
              </a:ext>
            </a:extLst>
          </p:cNvPr>
          <p:cNvSpPr txBox="1"/>
          <p:nvPr/>
        </p:nvSpPr>
        <p:spPr>
          <a:xfrm>
            <a:off x="838200" y="15469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CDF73C-251C-D003-11C3-8B106618B89C}"/>
              </a:ext>
            </a:extLst>
          </p:cNvPr>
          <p:cNvSpPr txBox="1"/>
          <p:nvPr/>
        </p:nvSpPr>
        <p:spPr>
          <a:xfrm>
            <a:off x="7404100" y="2832100"/>
            <a:ext cx="412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D‘Agostino Pearson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= Data </a:t>
            </a:r>
            <a:r>
              <a:rPr lang="de-DE" dirty="0" err="1"/>
              <a:t>follows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Alpha =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 = 0.335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rejected</a:t>
            </a:r>
            <a:r>
              <a:rPr lang="de-DE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D7A7D1-6C59-2027-D2AD-832B09E086A6}"/>
              </a:ext>
            </a:extLst>
          </p:cNvPr>
          <p:cNvSpPr/>
          <p:nvPr/>
        </p:nvSpPr>
        <p:spPr>
          <a:xfrm>
            <a:off x="7416800" y="2832100"/>
            <a:ext cx="4038600" cy="148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04C0B70-26DE-08D6-03FF-ED328AA45D20}"/>
              </a:ext>
            </a:extLst>
          </p:cNvPr>
          <p:cNvSpPr txBox="1"/>
          <p:nvPr/>
        </p:nvSpPr>
        <p:spPr>
          <a:xfrm>
            <a:off x="8096250" y="502120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b="1" dirty="0"/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641D610B-4807-F82A-F880-CA75AFBAB8F0}"/>
              </a:ext>
            </a:extLst>
          </p:cNvPr>
          <p:cNvSpPr/>
          <p:nvPr/>
        </p:nvSpPr>
        <p:spPr>
          <a:xfrm>
            <a:off x="7359650" y="5021208"/>
            <a:ext cx="736600" cy="5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0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4F4E8-142C-1BC7-53DC-6AA560D4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- </a:t>
            </a:r>
            <a:r>
              <a:rPr lang="de-DE" dirty="0" err="1"/>
              <a:t>Variance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75D249E-06C5-8EBE-305E-49C75EF33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61492"/>
              </p:ext>
            </p:extLst>
          </p:nvPr>
        </p:nvGraphicFramePr>
        <p:xfrm>
          <a:off x="927100" y="2926467"/>
          <a:ext cx="4953000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36883806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96676166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30057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 err="1">
                          <a:effectLst/>
                        </a:rPr>
                        <a:t>Cantons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German-</a:t>
                      </a:r>
                      <a:r>
                        <a:rPr lang="de-CH" sz="1200" u="none" strike="noStrike" dirty="0" err="1">
                          <a:effectLst/>
                        </a:rPr>
                        <a:t>speaking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Latin-speaking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88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>
                          <a:effectLst/>
                        </a:rPr>
                        <a:t>Standard Deviation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0.249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0.228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45509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27EC1-5004-864F-A91A-7C31128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38CE07-2517-36C6-D2C0-FE13373C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AE5BD-257A-B6A5-51ED-C459A683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80E945-3453-E389-2E0A-FF168E1FDF33}"/>
              </a:ext>
            </a:extLst>
          </p:cNvPr>
          <p:cNvSpPr txBox="1"/>
          <p:nvPr/>
        </p:nvSpPr>
        <p:spPr>
          <a:xfrm>
            <a:off x="838200" y="148340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54D356-C21D-7D71-6DAE-3652F56B5683}"/>
              </a:ext>
            </a:extLst>
          </p:cNvPr>
          <p:cNvSpPr txBox="1"/>
          <p:nvPr/>
        </p:nvSpPr>
        <p:spPr>
          <a:xfrm>
            <a:off x="838200" y="243964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unequal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deviations</a:t>
            </a:r>
            <a:r>
              <a:rPr lang="de-DE" dirty="0"/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8F0916-1398-8744-81BA-134E29A645A8}"/>
              </a:ext>
            </a:extLst>
          </p:cNvPr>
          <p:cNvSpPr txBox="1"/>
          <p:nvPr/>
        </p:nvSpPr>
        <p:spPr>
          <a:xfrm>
            <a:off x="927100" y="3429000"/>
            <a:ext cx="5676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 err="1"/>
              <a:t>Levene‘s</a:t>
            </a:r>
            <a:r>
              <a:rPr lang="de-DE" dirty="0"/>
              <a:t>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= </a:t>
            </a:r>
            <a:r>
              <a:rPr lang="de-CH" dirty="0"/>
              <a:t>All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variances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 = 0.522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</a:t>
            </a:r>
            <a:r>
              <a:rPr lang="de-DE" baseline="-25000" dirty="0"/>
              <a:t>0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rejected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EA0F208-879C-754B-84C7-8FFA4CDDDAE4}"/>
              </a:ext>
            </a:extLst>
          </p:cNvPr>
          <p:cNvSpPr/>
          <p:nvPr/>
        </p:nvSpPr>
        <p:spPr>
          <a:xfrm>
            <a:off x="838200" y="2439640"/>
            <a:ext cx="5651500" cy="283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AED9377-6833-6095-78AF-8D44FBB75C9A}"/>
              </a:ext>
            </a:extLst>
          </p:cNvPr>
          <p:cNvSpPr txBox="1"/>
          <p:nvPr/>
        </p:nvSpPr>
        <p:spPr>
          <a:xfrm>
            <a:off x="7404100" y="3798331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b="1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81481D4B-F778-0CE9-BAED-8445EF0F752C}"/>
              </a:ext>
            </a:extLst>
          </p:cNvPr>
          <p:cNvSpPr/>
          <p:nvPr/>
        </p:nvSpPr>
        <p:spPr>
          <a:xfrm>
            <a:off x="6667500" y="3743434"/>
            <a:ext cx="736600" cy="5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5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6531A-5F61-A0A3-30E3-61A30513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Hypothesis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F597CED-5588-30D0-704C-5B04B462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6388"/>
            <a:ext cx="8259809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A4DC4-09B9-A992-FFF6-72B320DA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92EA1-FBC7-0433-A6E1-908C818C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2DED3B-3513-EE6F-58F6-1948BBA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24</a:t>
            </a:fld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D04E75-DD7A-85D9-856C-1012F386952C}"/>
              </a:ext>
            </a:extLst>
          </p:cNvPr>
          <p:cNvSpPr/>
          <p:nvPr/>
        </p:nvSpPr>
        <p:spPr>
          <a:xfrm>
            <a:off x="1743890" y="3181717"/>
            <a:ext cx="8039100" cy="4945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6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8B0B8-F725-0AA9-6572-F27B8B86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Analysis – Hypothesis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22F6D-E683-8407-D190-116FE31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701"/>
            <a:ext cx="10515600" cy="419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Unpaired</a:t>
            </a:r>
            <a:r>
              <a:rPr lang="de-DE" b="1" dirty="0"/>
              <a:t> T-Test </a:t>
            </a:r>
          </a:p>
          <a:p>
            <a:pPr marL="0" indent="0">
              <a:buNone/>
            </a:pPr>
            <a:r>
              <a:rPr lang="de-DE" sz="1800" dirty="0"/>
              <a:t>Chosen </a:t>
            </a:r>
            <a:r>
              <a:rPr lang="de-DE" sz="1800" dirty="0" err="1"/>
              <a:t>significance</a:t>
            </a:r>
            <a:r>
              <a:rPr lang="de-DE" sz="1800" dirty="0"/>
              <a:t> Level = 0.05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r>
              <a:rPr lang="de-DE" sz="1600" dirty="0" err="1"/>
              <a:t>Comparing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German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Latin</a:t>
            </a:r>
            <a:r>
              <a:rPr lang="de-DE" sz="1600" dirty="0"/>
              <a:t> </a:t>
            </a:r>
            <a:r>
              <a:rPr lang="de-DE" sz="1600" dirty="0" err="1"/>
              <a:t>speaking</a:t>
            </a:r>
            <a:r>
              <a:rPr lang="de-DE" sz="1600" dirty="0"/>
              <a:t> </a:t>
            </a:r>
            <a:r>
              <a:rPr lang="de-DE" sz="1600" dirty="0" err="1"/>
              <a:t>cantons</a:t>
            </a:r>
            <a:endParaRPr lang="de-DE" sz="1600" dirty="0"/>
          </a:p>
          <a:p>
            <a:pPr lvl="1"/>
            <a:r>
              <a:rPr lang="de-DE" sz="1600" dirty="0"/>
              <a:t>P-</a:t>
            </a:r>
            <a:r>
              <a:rPr lang="de-DE" sz="1600" dirty="0" err="1"/>
              <a:t>value</a:t>
            </a:r>
            <a:r>
              <a:rPr lang="de-DE" sz="1600" dirty="0"/>
              <a:t> = </a:t>
            </a:r>
            <a:r>
              <a:rPr lang="de-CH" sz="1600" b="0" i="0" dirty="0">
                <a:effectLst/>
              </a:rPr>
              <a:t>0.018</a:t>
            </a:r>
          </a:p>
          <a:p>
            <a:pPr lvl="1"/>
            <a:r>
              <a:rPr lang="de-CH" sz="1600" dirty="0" err="1"/>
              <a:t>We</a:t>
            </a:r>
            <a:r>
              <a:rPr lang="de-CH" sz="1600" dirty="0"/>
              <a:t> </a:t>
            </a:r>
            <a:r>
              <a:rPr lang="de-CH" sz="1600" dirty="0" err="1"/>
              <a:t>reject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null </a:t>
            </a:r>
            <a:r>
              <a:rPr lang="de-CH" sz="1600" dirty="0" err="1"/>
              <a:t>hypothesis</a:t>
            </a:r>
            <a:r>
              <a:rPr lang="de-CH" sz="1600" dirty="0"/>
              <a:t> and </a:t>
            </a:r>
            <a:r>
              <a:rPr lang="de-CH" sz="1600" dirty="0" err="1"/>
              <a:t>conclude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there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a </a:t>
            </a:r>
            <a:r>
              <a:rPr lang="de-CH" sz="1600" dirty="0" err="1"/>
              <a:t>statistically</a:t>
            </a:r>
            <a:r>
              <a:rPr lang="de-CH" sz="1600" dirty="0"/>
              <a:t> </a:t>
            </a:r>
            <a:r>
              <a:rPr lang="de-CH" sz="1600" dirty="0" err="1"/>
              <a:t>significant</a:t>
            </a:r>
            <a:r>
              <a:rPr lang="de-CH" sz="1600" dirty="0"/>
              <a:t> </a:t>
            </a:r>
            <a:r>
              <a:rPr lang="de-CH" sz="1600" dirty="0" err="1"/>
              <a:t>difference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two</a:t>
            </a:r>
            <a:r>
              <a:rPr lang="de-CH" sz="1600" dirty="0"/>
              <a:t> </a:t>
            </a:r>
            <a:r>
              <a:rPr lang="de-CH" sz="1600" dirty="0" err="1"/>
              <a:t>groups</a:t>
            </a:r>
            <a:r>
              <a:rPr lang="de-CH" sz="1600" dirty="0"/>
              <a:t>.</a:t>
            </a:r>
          </a:p>
          <a:p>
            <a:endParaRPr lang="de-CH" sz="2000" dirty="0"/>
          </a:p>
          <a:p>
            <a:pPr lvl="1"/>
            <a:r>
              <a:rPr lang="de-CH" sz="1600" dirty="0" err="1"/>
              <a:t>Comparing</a:t>
            </a:r>
            <a:r>
              <a:rPr lang="de-CH" sz="1600" dirty="0"/>
              <a:t> </a:t>
            </a:r>
            <a:r>
              <a:rPr lang="de-CH" sz="1600" dirty="0" err="1"/>
              <a:t>university</a:t>
            </a:r>
            <a:r>
              <a:rPr lang="de-CH" sz="1600" dirty="0"/>
              <a:t> </a:t>
            </a:r>
            <a:r>
              <a:rPr lang="de-CH" sz="1600" dirty="0" err="1"/>
              <a:t>hospitals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non-university </a:t>
            </a:r>
            <a:r>
              <a:rPr lang="de-CH" sz="1600" dirty="0" err="1"/>
              <a:t>hospitals</a:t>
            </a:r>
            <a:endParaRPr lang="de-CH" sz="1600" dirty="0"/>
          </a:p>
          <a:p>
            <a:pPr lvl="1"/>
            <a:r>
              <a:rPr lang="de-CH" sz="1600" dirty="0"/>
              <a:t>P-</a:t>
            </a:r>
            <a:r>
              <a:rPr lang="de-CH" sz="1600" dirty="0" err="1"/>
              <a:t>value</a:t>
            </a:r>
            <a:r>
              <a:rPr lang="de-CH" sz="1600" dirty="0"/>
              <a:t> = 0.014</a:t>
            </a:r>
          </a:p>
          <a:p>
            <a:pPr lvl="1"/>
            <a:r>
              <a:rPr lang="de-CH" sz="1600" dirty="0" err="1"/>
              <a:t>We</a:t>
            </a:r>
            <a:r>
              <a:rPr lang="de-CH" sz="1600" dirty="0"/>
              <a:t> </a:t>
            </a:r>
            <a:r>
              <a:rPr lang="de-CH" sz="1600" dirty="0" err="1"/>
              <a:t>reject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null </a:t>
            </a:r>
            <a:r>
              <a:rPr lang="de-CH" sz="1600" dirty="0" err="1"/>
              <a:t>hypothesis</a:t>
            </a:r>
            <a:r>
              <a:rPr lang="de-CH" sz="1600" dirty="0"/>
              <a:t> and </a:t>
            </a:r>
            <a:r>
              <a:rPr lang="de-CH" sz="1600" dirty="0" err="1"/>
              <a:t>conclude</a:t>
            </a:r>
            <a:r>
              <a:rPr lang="de-CH" sz="1600" dirty="0"/>
              <a:t> </a:t>
            </a:r>
            <a:r>
              <a:rPr lang="de-CH" sz="1600" dirty="0" err="1"/>
              <a:t>that</a:t>
            </a:r>
            <a:r>
              <a:rPr lang="de-CH" sz="1600" dirty="0"/>
              <a:t> </a:t>
            </a:r>
            <a:r>
              <a:rPr lang="de-CH" sz="1600" dirty="0" err="1"/>
              <a:t>there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a </a:t>
            </a:r>
            <a:r>
              <a:rPr lang="de-CH" sz="1600" dirty="0" err="1"/>
              <a:t>statistically</a:t>
            </a:r>
            <a:r>
              <a:rPr lang="de-CH" sz="1600" dirty="0"/>
              <a:t> </a:t>
            </a:r>
            <a:r>
              <a:rPr lang="de-CH" sz="1600" dirty="0" err="1"/>
              <a:t>significant</a:t>
            </a:r>
            <a:r>
              <a:rPr lang="de-CH" sz="1600" dirty="0"/>
              <a:t> </a:t>
            </a:r>
            <a:r>
              <a:rPr lang="de-CH" sz="1600" dirty="0" err="1"/>
              <a:t>difference</a:t>
            </a:r>
            <a:r>
              <a:rPr lang="de-CH" sz="1600" dirty="0"/>
              <a:t> </a:t>
            </a:r>
            <a:r>
              <a:rPr lang="de-CH" sz="1600" dirty="0" err="1"/>
              <a:t>between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two</a:t>
            </a:r>
            <a:r>
              <a:rPr lang="de-CH" sz="1600" dirty="0"/>
              <a:t> </a:t>
            </a:r>
            <a:r>
              <a:rPr lang="de-CH" sz="1600" dirty="0" err="1"/>
              <a:t>groups</a:t>
            </a:r>
            <a:r>
              <a:rPr lang="de-CH" sz="1600" dirty="0"/>
              <a:t>.</a:t>
            </a:r>
          </a:p>
          <a:p>
            <a:pPr marL="0" indent="0">
              <a:buNone/>
            </a:pPr>
            <a:endParaRPr lang="de-CH" sz="1800" dirty="0"/>
          </a:p>
          <a:p>
            <a:endParaRPr lang="de-CH" sz="1800" dirty="0"/>
          </a:p>
          <a:p>
            <a:endParaRPr lang="de-CH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E47BA-EA7F-0798-061B-D2D001A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09.10.23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EFF70-62FB-7CC4-5493-89541ADC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46F97-31AD-DAA7-11A5-CAFEADE9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BF0985-6445-694A-4A28-15926C46DEB1}"/>
              </a:ext>
            </a:extLst>
          </p:cNvPr>
          <p:cNvSpPr txBox="1"/>
          <p:nvPr/>
        </p:nvSpPr>
        <p:spPr>
          <a:xfrm>
            <a:off x="838200" y="15469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</a:t>
            </a:r>
            <a:r>
              <a:rPr lang="de-CH" sz="1800" i="1" dirty="0"/>
              <a:t>: </a:t>
            </a:r>
            <a:r>
              <a:rPr lang="de-CH" sz="1800" i="1" dirty="0" err="1"/>
              <a:t>Is</a:t>
            </a:r>
            <a:r>
              <a:rPr lang="de-CH" sz="1800" i="1" dirty="0"/>
              <a:t> </a:t>
            </a:r>
            <a:r>
              <a:rPr lang="de-CH" sz="1800" i="1" dirty="0" err="1"/>
              <a:t>there</a:t>
            </a:r>
            <a:r>
              <a:rPr lang="de-CH" sz="1800" i="1" dirty="0"/>
              <a:t> a </a:t>
            </a:r>
            <a:r>
              <a:rPr lang="de-CH" sz="1800" i="1" dirty="0" err="1"/>
              <a:t>statistically</a:t>
            </a:r>
            <a:r>
              <a:rPr lang="de-CH" sz="1800" i="1" dirty="0"/>
              <a:t> </a:t>
            </a:r>
            <a:r>
              <a:rPr lang="de-CH" sz="1800" i="1" dirty="0" err="1"/>
              <a:t>significant</a:t>
            </a:r>
            <a:r>
              <a:rPr lang="de-CH" sz="1800" i="1" dirty="0"/>
              <a:t> </a:t>
            </a:r>
            <a:r>
              <a:rPr lang="de-CH" sz="1800" i="1" dirty="0" err="1"/>
              <a:t>difference</a:t>
            </a:r>
            <a:r>
              <a:rPr lang="de-CH" sz="1800" i="1" dirty="0"/>
              <a:t> in </a:t>
            </a:r>
            <a:r>
              <a:rPr lang="de-CH" sz="1800" i="1" dirty="0" err="1"/>
              <a:t>inpatient</a:t>
            </a:r>
            <a:r>
              <a:rPr lang="de-CH" sz="1800" i="1" dirty="0"/>
              <a:t> </a:t>
            </a:r>
            <a:r>
              <a:rPr lang="de-CH" sz="1800" i="1" dirty="0" err="1"/>
              <a:t>cesarean</a:t>
            </a:r>
            <a:r>
              <a:rPr lang="de-CH" sz="1800" i="1" dirty="0"/>
              <a:t> </a:t>
            </a:r>
            <a:r>
              <a:rPr lang="de-CH" sz="1800" i="1" dirty="0" err="1"/>
              <a:t>section</a:t>
            </a:r>
            <a:r>
              <a:rPr lang="de-CH" sz="1800" i="1" dirty="0"/>
              <a:t> </a:t>
            </a:r>
            <a:r>
              <a:rPr lang="de-CH" sz="1800" i="1" dirty="0" err="1"/>
              <a:t>rates</a:t>
            </a:r>
            <a:r>
              <a:rPr lang="de-CH" sz="1800" i="1" dirty="0"/>
              <a:t> </a:t>
            </a:r>
            <a:r>
              <a:rPr lang="de-CH" sz="1800" i="1" dirty="0" err="1"/>
              <a:t>between</a:t>
            </a:r>
            <a:r>
              <a:rPr lang="de-CH" sz="1800" i="1" dirty="0"/>
              <a:t> </a:t>
            </a:r>
            <a:r>
              <a:rPr lang="de-CH" sz="1800" i="1" dirty="0" err="1"/>
              <a:t>the</a:t>
            </a:r>
            <a:r>
              <a:rPr lang="de-CH" sz="1800" i="1" dirty="0"/>
              <a:t> </a:t>
            </a:r>
            <a:r>
              <a:rPr lang="de-CH" sz="1800" i="1" dirty="0" err="1"/>
              <a:t>Latin-speaking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(GE, VD, NE, JU, FR, VS, TI) and </a:t>
            </a:r>
            <a:r>
              <a:rPr lang="de-CH" sz="1800" i="1" dirty="0" err="1"/>
              <a:t>the</a:t>
            </a:r>
            <a:r>
              <a:rPr lang="de-CH" sz="1800" i="1" dirty="0"/>
              <a:t> German-</a:t>
            </a:r>
            <a:r>
              <a:rPr lang="de-CH" sz="1800" i="1" dirty="0" err="1"/>
              <a:t>speaking</a:t>
            </a:r>
            <a:r>
              <a:rPr lang="de-CH" sz="1800" i="1" dirty="0"/>
              <a:t> </a:t>
            </a:r>
            <a:r>
              <a:rPr lang="de-CH" sz="1800" i="1" dirty="0" err="1"/>
              <a:t>cantons</a:t>
            </a:r>
            <a:r>
              <a:rPr lang="de-CH" sz="1800" i="1" dirty="0"/>
              <a:t> in </a:t>
            </a:r>
            <a:r>
              <a:rPr lang="de-CH" sz="1800" i="1" dirty="0" err="1"/>
              <a:t>Switzerland</a:t>
            </a:r>
            <a:r>
              <a:rPr lang="de-CH" sz="1800" i="1" dirty="0"/>
              <a:t>?</a:t>
            </a:r>
            <a:endParaRPr lang="de-DE" sz="1800" i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C5CF03-8046-EC10-4005-C6A322E3C59B}"/>
              </a:ext>
            </a:extLst>
          </p:cNvPr>
          <p:cNvSpPr/>
          <p:nvPr/>
        </p:nvSpPr>
        <p:spPr>
          <a:xfrm>
            <a:off x="838200" y="2298701"/>
            <a:ext cx="10680700" cy="356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CB5E4F-1006-5A66-452A-EA238F32DF45}"/>
              </a:ext>
            </a:extLst>
          </p:cNvPr>
          <p:cNvSpPr/>
          <p:nvPr/>
        </p:nvSpPr>
        <p:spPr>
          <a:xfrm>
            <a:off x="1270000" y="3429000"/>
            <a:ext cx="99695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3B2EEDF-E02B-98AB-D02E-4A0972831B78}"/>
              </a:ext>
            </a:extLst>
          </p:cNvPr>
          <p:cNvSpPr/>
          <p:nvPr/>
        </p:nvSpPr>
        <p:spPr>
          <a:xfrm>
            <a:off x="1270000" y="4639360"/>
            <a:ext cx="9969500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09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57696-C756-5A1D-B312-3812207F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B3018-617E-871D-A9AE-A962B663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Question: </a:t>
            </a:r>
            <a:r>
              <a:rPr lang="de-CH" sz="2800" i="1" dirty="0" err="1"/>
              <a:t>Is</a:t>
            </a:r>
            <a:r>
              <a:rPr lang="de-CH" sz="2800" i="1" dirty="0"/>
              <a:t> </a:t>
            </a:r>
            <a:r>
              <a:rPr lang="de-CH" sz="2800" i="1" dirty="0" err="1"/>
              <a:t>there</a:t>
            </a:r>
            <a:r>
              <a:rPr lang="de-CH" sz="2800" i="1" dirty="0"/>
              <a:t> a </a:t>
            </a:r>
            <a:r>
              <a:rPr lang="de-CH" sz="2800" i="1" dirty="0" err="1"/>
              <a:t>statistically</a:t>
            </a:r>
            <a:r>
              <a:rPr lang="de-CH" sz="2800" i="1" dirty="0"/>
              <a:t> </a:t>
            </a:r>
            <a:r>
              <a:rPr lang="de-CH" sz="2800" i="1" dirty="0" err="1"/>
              <a:t>significant</a:t>
            </a:r>
            <a:r>
              <a:rPr lang="de-CH" sz="2800" i="1" dirty="0"/>
              <a:t> </a:t>
            </a:r>
            <a:r>
              <a:rPr lang="de-CH" sz="2800" i="1" dirty="0" err="1"/>
              <a:t>difference</a:t>
            </a:r>
            <a:r>
              <a:rPr lang="de-CH" sz="2800" i="1" dirty="0"/>
              <a:t> in </a:t>
            </a:r>
            <a:r>
              <a:rPr lang="de-CH" sz="2800" i="1" dirty="0" err="1"/>
              <a:t>inpatient</a:t>
            </a:r>
            <a:r>
              <a:rPr lang="de-CH" sz="2800" i="1" dirty="0"/>
              <a:t> </a:t>
            </a:r>
            <a:r>
              <a:rPr lang="de-CH" sz="2800" i="1" dirty="0" err="1"/>
              <a:t>cesarean</a:t>
            </a:r>
            <a:r>
              <a:rPr lang="de-CH" sz="2800" i="1" dirty="0"/>
              <a:t> </a:t>
            </a:r>
            <a:r>
              <a:rPr lang="de-CH" sz="2800" i="1" dirty="0" err="1"/>
              <a:t>section</a:t>
            </a:r>
            <a:r>
              <a:rPr lang="de-CH" sz="2800" i="1" dirty="0"/>
              <a:t> </a:t>
            </a:r>
            <a:r>
              <a:rPr lang="de-CH" sz="2800" i="1" dirty="0" err="1"/>
              <a:t>rates</a:t>
            </a:r>
            <a:r>
              <a:rPr lang="de-CH" sz="2800" i="1" dirty="0"/>
              <a:t> </a:t>
            </a:r>
            <a:r>
              <a:rPr lang="de-CH" sz="2800" i="1" dirty="0" err="1"/>
              <a:t>between</a:t>
            </a:r>
            <a:r>
              <a:rPr lang="de-CH" sz="2800" i="1" dirty="0"/>
              <a:t> </a:t>
            </a:r>
            <a:r>
              <a:rPr lang="de-CH" sz="2800" i="1" dirty="0" err="1"/>
              <a:t>the</a:t>
            </a:r>
            <a:r>
              <a:rPr lang="de-CH" sz="2800" i="1" dirty="0"/>
              <a:t> </a:t>
            </a:r>
            <a:r>
              <a:rPr lang="de-CH" sz="2800" i="1" dirty="0" err="1"/>
              <a:t>Latin-speaking</a:t>
            </a:r>
            <a:r>
              <a:rPr lang="de-CH" sz="2800" i="1" dirty="0"/>
              <a:t> </a:t>
            </a:r>
            <a:r>
              <a:rPr lang="de-CH" sz="2800" i="1" dirty="0" err="1"/>
              <a:t>cantons</a:t>
            </a:r>
            <a:r>
              <a:rPr lang="de-CH" sz="2800" i="1" dirty="0"/>
              <a:t> (GE, VD, NE, JU, FR, VS, TI) and </a:t>
            </a:r>
            <a:r>
              <a:rPr lang="de-CH" sz="2800" i="1" dirty="0" err="1"/>
              <a:t>the</a:t>
            </a:r>
            <a:r>
              <a:rPr lang="de-CH" sz="2800" i="1" dirty="0"/>
              <a:t> German-</a:t>
            </a:r>
            <a:r>
              <a:rPr lang="de-CH" sz="2800" i="1" dirty="0" err="1"/>
              <a:t>speaking</a:t>
            </a:r>
            <a:r>
              <a:rPr lang="de-CH" sz="2800" i="1" dirty="0"/>
              <a:t> </a:t>
            </a:r>
            <a:r>
              <a:rPr lang="de-CH" sz="2800" i="1" dirty="0" err="1"/>
              <a:t>cantons</a:t>
            </a:r>
            <a:r>
              <a:rPr lang="de-CH" sz="2800" i="1" dirty="0"/>
              <a:t> in </a:t>
            </a:r>
            <a:r>
              <a:rPr lang="de-CH" sz="2800" i="1" dirty="0" err="1"/>
              <a:t>Switzerland</a:t>
            </a:r>
            <a:r>
              <a:rPr lang="de-CH" sz="2800" i="1" dirty="0"/>
              <a:t>?</a:t>
            </a:r>
            <a:endParaRPr lang="de-DE" sz="2800" i="1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: Yes!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A92C0-B295-2496-E484-492A8569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6F8E8-A229-E6C0-6BAE-59F7D8A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78DF16-2A09-EDBD-BB40-F835CB72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26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2B8337D-7BAB-06CB-D558-35D81682C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46631"/>
              </p:ext>
            </p:extLst>
          </p:nvPr>
        </p:nvGraphicFramePr>
        <p:xfrm>
          <a:off x="1176403" y="3781782"/>
          <a:ext cx="5412288" cy="76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4096">
                  <a:extLst>
                    <a:ext uri="{9D8B030D-6E8A-4147-A177-3AD203B41FA5}">
                      <a16:colId xmlns:a16="http://schemas.microsoft.com/office/drawing/2014/main" val="870848018"/>
                    </a:ext>
                  </a:extLst>
                </a:gridCol>
                <a:gridCol w="1804096">
                  <a:extLst>
                    <a:ext uri="{9D8B030D-6E8A-4147-A177-3AD203B41FA5}">
                      <a16:colId xmlns:a16="http://schemas.microsoft.com/office/drawing/2014/main" val="3232793669"/>
                    </a:ext>
                  </a:extLst>
                </a:gridCol>
                <a:gridCol w="1804096">
                  <a:extLst>
                    <a:ext uri="{9D8B030D-6E8A-4147-A177-3AD203B41FA5}">
                      <a16:colId xmlns:a16="http://schemas.microsoft.com/office/drawing/2014/main" val="1636696917"/>
                    </a:ext>
                  </a:extLst>
                </a:gridCol>
              </a:tblGrid>
              <a:tr h="3823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>
                          <a:effectLst/>
                        </a:rPr>
                        <a:t>Mann-Whitney U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 err="1">
                          <a:effectLst/>
                        </a:rPr>
                        <a:t>Unpaired</a:t>
                      </a:r>
                      <a:r>
                        <a:rPr lang="de-CH" sz="1200" b="1" u="none" strike="noStrike" dirty="0">
                          <a:effectLst/>
                        </a:rPr>
                        <a:t> T-Test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80860"/>
                  </a:ext>
                </a:extLst>
              </a:tr>
              <a:tr h="38235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1" u="none" strike="noStrike" dirty="0">
                          <a:effectLst/>
                        </a:rPr>
                        <a:t>P-</a:t>
                      </a:r>
                      <a:r>
                        <a:rPr lang="de-CH" sz="1200" b="1" u="none" strike="noStrike" dirty="0" err="1">
                          <a:effectLst/>
                        </a:rPr>
                        <a:t>value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0.0056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0.018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9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16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4AFDC-C1AC-7C9F-05E0-0964257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</a:t>
            </a:r>
            <a:r>
              <a:rPr lang="de-DE" dirty="0" err="1"/>
              <a:t>Conclusion</a:t>
            </a:r>
            <a:endParaRPr lang="de-DE" dirty="0"/>
          </a:p>
        </p:txBody>
      </p:sp>
      <p:pic>
        <p:nvPicPr>
          <p:cNvPr id="8" name="Inhaltsplatzhalter 7" descr="Ein Bild, das Text, Schrift, Screenshot, weiß enthält.&#10;&#10;Automatisch generierte Beschreibung">
            <a:extLst>
              <a:ext uri="{FF2B5EF4-FFF2-40B4-BE49-F238E27FC236}">
                <a16:creationId xmlns:a16="http://schemas.microsoft.com/office/drawing/2014/main" id="{235AF2DC-0222-0844-54A0-F759D8D3D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0329"/>
            <a:ext cx="10515600" cy="183734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B6E93-BC04-4E59-1E45-51750662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9B4DD-B4E2-5257-CA7A-F20E1F2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947F5-E5BD-37DE-AEC7-5E73325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CFA0B3-06D3-E802-EFBB-6BBFC22BBC57}"/>
              </a:ext>
            </a:extLst>
          </p:cNvPr>
          <p:cNvSpPr txBox="1"/>
          <p:nvPr/>
        </p:nvSpPr>
        <p:spPr>
          <a:xfrm>
            <a:off x="1003610" y="4193781"/>
            <a:ext cx="10350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RTS, </a:t>
            </a:r>
            <a:r>
              <a:rPr lang="de-CH" sz="1400" dirty="0" err="1"/>
              <a:t>l'Observatoire</a:t>
            </a:r>
            <a:r>
              <a:rPr lang="de-CH" sz="1400" dirty="0"/>
              <a:t> de la </a:t>
            </a:r>
            <a:r>
              <a:rPr lang="de-CH" sz="1400" dirty="0" err="1"/>
              <a:t>santé</a:t>
            </a:r>
            <a:r>
              <a:rPr lang="de-CH" sz="1400" dirty="0"/>
              <a:t> (</a:t>
            </a:r>
            <a:r>
              <a:rPr lang="de-CH" sz="1400" dirty="0" err="1"/>
              <a:t>Obsan</a:t>
            </a:r>
            <a:r>
              <a:rPr lang="de-CH" sz="1400" dirty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37725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28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05AE2D73-8DD6-3AA7-E689-263ACEED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454" y="2791946"/>
            <a:ext cx="483161" cy="483161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00AD8281-5BA0-9123-DB2A-47345015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666" y="3276552"/>
            <a:ext cx="483161" cy="483161"/>
          </a:xfrm>
          <a:prstGeom prst="rect">
            <a:avLst/>
          </a:prstGeom>
        </p:spPr>
      </p:pic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E6D0054D-D50C-2FA2-4D2D-D58A2C68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1574" y="3809409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3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4AEF6-39AE-8004-CCFD-E3B0826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Analysis – Data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070DA-711A-2650-E1C2-EAE4C49E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500"/>
            <a:ext cx="10515600" cy="2696261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C-</a:t>
            </a:r>
            <a:r>
              <a:rPr lang="de-DE" dirty="0" err="1"/>
              <a:t>section</a:t>
            </a:r>
            <a:r>
              <a:rPr lang="de-DE" dirty="0"/>
              <a:t> rate </a:t>
            </a:r>
            <a:r>
              <a:rPr lang="de-DE" dirty="0" err="1"/>
              <a:t>follows</a:t>
            </a:r>
            <a:r>
              <a:rPr lang="de-DE" dirty="0"/>
              <a:t> a normal </a:t>
            </a:r>
            <a:r>
              <a:rPr lang="de-DE" dirty="0" err="1"/>
              <a:t>distribution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1 </a:t>
            </a:r>
            <a:r>
              <a:rPr lang="de-DE" dirty="0" err="1"/>
              <a:t>or</a:t>
            </a:r>
            <a:r>
              <a:rPr lang="de-DE" dirty="0"/>
              <a:t> 0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do </a:t>
            </a:r>
            <a:r>
              <a:rPr lang="de-DE" dirty="0" err="1"/>
              <a:t>or</a:t>
            </a:r>
            <a:r>
              <a:rPr lang="de-DE" dirty="0"/>
              <a:t> do not perform </a:t>
            </a:r>
            <a:r>
              <a:rPr lang="de-DE" dirty="0" err="1"/>
              <a:t>kidney</a:t>
            </a:r>
            <a:r>
              <a:rPr lang="de-DE" dirty="0"/>
              <a:t> transplants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hospitals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variables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beds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3F444-3404-BAE0-5242-B2AEEB6B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2C674-A97A-07FC-4909-67450FF4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23171-3D43-4868-F5B2-9E4349F6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80E7D4-9C90-A3EE-CD1D-D16E9A9F1200}"/>
              </a:ext>
            </a:extLst>
          </p:cNvPr>
          <p:cNvSpPr txBox="1"/>
          <p:nvPr/>
        </p:nvSpPr>
        <p:spPr>
          <a:xfrm>
            <a:off x="838200" y="15469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971636-D75E-8CAE-A60E-EBE64C7B06B1}"/>
              </a:ext>
            </a:extLst>
          </p:cNvPr>
          <p:cNvSpPr txBox="1"/>
          <p:nvPr/>
        </p:nvSpPr>
        <p:spPr>
          <a:xfrm>
            <a:off x="1663700" y="4602024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doc_bed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Doctor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nurse_bed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'Nurse'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staff_bed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Total_staff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operat_bed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Operation_rooms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lvl="2"/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deliv_bed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de-CH" sz="18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Delivery_rooms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de-CH" sz="1800" b="0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CH" sz="18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Beds</a:t>
            </a:r>
            <a:r>
              <a:rPr lang="de-CH" sz="18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CH" sz="18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36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2433A-AC1A-734F-D90E-7C6FDEF6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755A1-52F1-80DA-A481-1ACE24B5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990"/>
            <a:ext cx="10515600" cy="341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/>
              <a:t>«</a:t>
            </a:r>
            <a:r>
              <a:rPr lang="de-CH" sz="2800" dirty="0" err="1"/>
              <a:t>When</a:t>
            </a:r>
            <a:r>
              <a:rPr lang="de-CH" sz="2800" dirty="0"/>
              <a:t> </a:t>
            </a:r>
            <a:r>
              <a:rPr lang="de-CH" sz="2800" dirty="0" err="1"/>
              <a:t>medically</a:t>
            </a:r>
            <a:r>
              <a:rPr lang="de-CH" sz="2800" dirty="0"/>
              <a:t> </a:t>
            </a:r>
            <a:r>
              <a:rPr lang="de-CH" sz="2800" dirty="0" err="1"/>
              <a:t>necessary</a:t>
            </a:r>
            <a:r>
              <a:rPr lang="de-CH" sz="2800" dirty="0"/>
              <a:t>, a </a:t>
            </a:r>
            <a:r>
              <a:rPr lang="de-CH" sz="2800" dirty="0" err="1"/>
              <a:t>caesarean</a:t>
            </a:r>
            <a:r>
              <a:rPr lang="de-CH" sz="2800" dirty="0"/>
              <a:t> </a:t>
            </a:r>
            <a:r>
              <a:rPr lang="de-CH" sz="2800" dirty="0" err="1"/>
              <a:t>section</a:t>
            </a:r>
            <a:r>
              <a:rPr lang="de-CH" sz="2800" dirty="0"/>
              <a:t> </a:t>
            </a:r>
            <a:r>
              <a:rPr lang="de-CH" sz="2800" dirty="0" err="1"/>
              <a:t>can</a:t>
            </a:r>
            <a:r>
              <a:rPr lang="de-CH" sz="2800" dirty="0"/>
              <a:t> </a:t>
            </a:r>
            <a:r>
              <a:rPr lang="de-CH" sz="2800" dirty="0" err="1"/>
              <a:t>effectively</a:t>
            </a:r>
            <a:r>
              <a:rPr lang="de-CH" sz="2800" dirty="0"/>
              <a:t> </a:t>
            </a:r>
            <a:r>
              <a:rPr lang="de-CH" sz="2800" dirty="0" err="1"/>
              <a:t>prevent</a:t>
            </a:r>
            <a:r>
              <a:rPr lang="de-CH" sz="2800" dirty="0"/>
              <a:t> maternal and </a:t>
            </a:r>
            <a:r>
              <a:rPr lang="de-CH" sz="2800" dirty="0" err="1"/>
              <a:t>newborn</a:t>
            </a:r>
            <a:r>
              <a:rPr lang="de-CH" sz="2800" dirty="0"/>
              <a:t> </a:t>
            </a:r>
            <a:r>
              <a:rPr lang="de-CH" sz="2800" dirty="0" err="1"/>
              <a:t>mortality</a:t>
            </a:r>
            <a:r>
              <a:rPr lang="de-CH" sz="2800" dirty="0"/>
              <a:t>. </a:t>
            </a:r>
            <a:r>
              <a:rPr lang="de-CH" sz="2800" dirty="0" err="1"/>
              <a:t>Two</a:t>
            </a:r>
            <a:r>
              <a:rPr lang="de-CH" sz="2800" dirty="0"/>
              <a:t> </a:t>
            </a:r>
            <a:r>
              <a:rPr lang="de-CH" sz="2800" dirty="0" err="1"/>
              <a:t>new</a:t>
            </a:r>
            <a:r>
              <a:rPr lang="de-CH" sz="2800" dirty="0"/>
              <a:t> </a:t>
            </a:r>
            <a:r>
              <a:rPr lang="de-CH" sz="2800" dirty="0" err="1"/>
              <a:t>studies</a:t>
            </a:r>
            <a:r>
              <a:rPr lang="de-CH" sz="2800" dirty="0"/>
              <a:t> </a:t>
            </a:r>
            <a:r>
              <a:rPr lang="de-CH" sz="2800" dirty="0" err="1"/>
              <a:t>show</a:t>
            </a:r>
            <a:r>
              <a:rPr lang="de-CH" sz="2800" dirty="0"/>
              <a:t> </a:t>
            </a:r>
            <a:r>
              <a:rPr lang="de-CH" sz="2800" dirty="0" err="1"/>
              <a:t>that</a:t>
            </a:r>
            <a:r>
              <a:rPr lang="de-CH" sz="2800" dirty="0"/>
              <a:t> </a:t>
            </a:r>
            <a:r>
              <a:rPr lang="de-CH" sz="2800" dirty="0" err="1"/>
              <a:t>when</a:t>
            </a:r>
            <a:r>
              <a:rPr lang="de-CH" sz="2800" dirty="0"/>
              <a:t> </a:t>
            </a:r>
            <a:r>
              <a:rPr lang="de-CH" sz="2800" dirty="0" err="1"/>
              <a:t>caesarean</a:t>
            </a:r>
            <a:r>
              <a:rPr lang="de-CH" sz="2800" dirty="0"/>
              <a:t> </a:t>
            </a:r>
            <a:r>
              <a:rPr lang="de-CH" sz="2800" dirty="0" err="1"/>
              <a:t>section</a:t>
            </a:r>
            <a:r>
              <a:rPr lang="de-CH" sz="2800" dirty="0"/>
              <a:t> </a:t>
            </a:r>
            <a:r>
              <a:rPr lang="de-CH" sz="2800" dirty="0" err="1"/>
              <a:t>rates</a:t>
            </a:r>
            <a:r>
              <a:rPr lang="de-CH" sz="2800" dirty="0"/>
              <a:t> </a:t>
            </a:r>
            <a:r>
              <a:rPr lang="de-CH" sz="2800" dirty="0" err="1"/>
              <a:t>rise</a:t>
            </a:r>
            <a:r>
              <a:rPr lang="de-CH" sz="2800" dirty="0"/>
              <a:t> </a:t>
            </a:r>
            <a:r>
              <a:rPr lang="de-CH" sz="2800" dirty="0" err="1"/>
              <a:t>towards</a:t>
            </a:r>
            <a:r>
              <a:rPr lang="de-CH" sz="2800" dirty="0"/>
              <a:t> 10% </a:t>
            </a:r>
            <a:r>
              <a:rPr lang="de-CH" sz="2800" dirty="0" err="1"/>
              <a:t>across</a:t>
            </a:r>
            <a:r>
              <a:rPr lang="de-CH" sz="2800" dirty="0"/>
              <a:t> a </a:t>
            </a:r>
            <a:r>
              <a:rPr lang="de-CH" sz="2800" dirty="0" err="1"/>
              <a:t>population</a:t>
            </a:r>
            <a:r>
              <a:rPr lang="de-CH" sz="2800" dirty="0"/>
              <a:t>,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number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maternal and </a:t>
            </a:r>
            <a:r>
              <a:rPr lang="de-CH" sz="2800" dirty="0" err="1"/>
              <a:t>newborn</a:t>
            </a:r>
            <a:r>
              <a:rPr lang="de-CH" sz="2800" dirty="0"/>
              <a:t> </a:t>
            </a:r>
            <a:r>
              <a:rPr lang="de-CH" sz="2800" dirty="0" err="1"/>
              <a:t>deaths</a:t>
            </a:r>
            <a:r>
              <a:rPr lang="de-CH" sz="2800" dirty="0"/>
              <a:t> </a:t>
            </a:r>
            <a:r>
              <a:rPr lang="de-CH" sz="2800" dirty="0" err="1"/>
              <a:t>decreases</a:t>
            </a:r>
            <a:r>
              <a:rPr lang="de-CH" sz="2800" b="1" dirty="0"/>
              <a:t>. </a:t>
            </a:r>
            <a:r>
              <a:rPr lang="de-CH" sz="2800" b="1" dirty="0" err="1"/>
              <a:t>When</a:t>
            </a:r>
            <a:r>
              <a:rPr lang="de-CH" sz="2800" b="1" dirty="0"/>
              <a:t> </a:t>
            </a:r>
            <a:r>
              <a:rPr lang="de-CH" sz="2800" b="1" dirty="0" err="1"/>
              <a:t>the</a:t>
            </a:r>
            <a:r>
              <a:rPr lang="de-CH" sz="2800" b="1" dirty="0"/>
              <a:t> rate </a:t>
            </a:r>
            <a:r>
              <a:rPr lang="de-CH" sz="2800" b="1" dirty="0" err="1"/>
              <a:t>goes</a:t>
            </a:r>
            <a:r>
              <a:rPr lang="de-CH" sz="2800" b="1" dirty="0"/>
              <a:t> </a:t>
            </a:r>
            <a:r>
              <a:rPr lang="de-CH" sz="2800" b="1" dirty="0" err="1"/>
              <a:t>above</a:t>
            </a:r>
            <a:r>
              <a:rPr lang="de-CH" sz="2800" b="1" dirty="0"/>
              <a:t> 10%, </a:t>
            </a:r>
            <a:r>
              <a:rPr lang="de-CH" sz="2800" b="1" dirty="0" err="1"/>
              <a:t>there</a:t>
            </a:r>
            <a:r>
              <a:rPr lang="de-CH" sz="2800" b="1" dirty="0"/>
              <a:t> </a:t>
            </a:r>
            <a:r>
              <a:rPr lang="de-CH" sz="2800" b="1" dirty="0" err="1"/>
              <a:t>is</a:t>
            </a:r>
            <a:r>
              <a:rPr lang="de-CH" sz="2800" b="1" dirty="0"/>
              <a:t> </a:t>
            </a:r>
            <a:r>
              <a:rPr lang="de-CH" sz="2800" b="1" dirty="0" err="1"/>
              <a:t>no</a:t>
            </a:r>
            <a:r>
              <a:rPr lang="de-CH" sz="2800" b="1" dirty="0"/>
              <a:t> </a:t>
            </a:r>
            <a:r>
              <a:rPr lang="de-CH" sz="2800" b="1" dirty="0" err="1"/>
              <a:t>evidence</a:t>
            </a:r>
            <a:r>
              <a:rPr lang="de-CH" sz="2800" b="1" dirty="0"/>
              <a:t> </a:t>
            </a:r>
            <a:r>
              <a:rPr lang="de-CH" sz="2800" b="1" dirty="0" err="1"/>
              <a:t>that</a:t>
            </a:r>
            <a:r>
              <a:rPr lang="de-CH" sz="2800" b="1" dirty="0"/>
              <a:t> </a:t>
            </a:r>
            <a:r>
              <a:rPr lang="de-CH" sz="2800" b="1" dirty="0" err="1"/>
              <a:t>mortality</a:t>
            </a:r>
            <a:r>
              <a:rPr lang="de-CH" sz="2800" b="1" dirty="0"/>
              <a:t> </a:t>
            </a:r>
            <a:r>
              <a:rPr lang="de-CH" sz="2800" b="1" dirty="0" err="1"/>
              <a:t>rates</a:t>
            </a:r>
            <a:r>
              <a:rPr lang="de-CH" sz="2800" b="1" dirty="0"/>
              <a:t> </a:t>
            </a:r>
            <a:r>
              <a:rPr lang="de-CH" sz="2800" b="1" dirty="0" err="1"/>
              <a:t>improve</a:t>
            </a:r>
            <a:r>
              <a:rPr lang="de-CH" sz="2800" dirty="0"/>
              <a:t>.»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11E19-948F-5B2A-907E-E92F5458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EBC81-44DD-E7C5-3F51-09CD8B1A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BE128-5735-E56F-79E7-D45B7A2C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50A1CB-D5A8-1F28-2649-43DA8DB1073A}"/>
              </a:ext>
            </a:extLst>
          </p:cNvPr>
          <p:cNvSpPr txBox="1"/>
          <p:nvPr/>
        </p:nvSpPr>
        <p:spPr>
          <a:xfrm>
            <a:off x="197708" y="5925463"/>
            <a:ext cx="1219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sz="1100" i="1" dirty="0"/>
              <a:t>Source : </a:t>
            </a:r>
            <a:r>
              <a:rPr lang="de-CH" sz="1100" dirty="0" err="1"/>
              <a:t>Betran</a:t>
            </a:r>
            <a:r>
              <a:rPr lang="de-CH" sz="1100" dirty="0"/>
              <a:t> AP, </a:t>
            </a:r>
            <a:r>
              <a:rPr lang="de-CH" sz="1100" dirty="0" err="1"/>
              <a:t>Torloni</a:t>
            </a:r>
            <a:r>
              <a:rPr lang="de-CH" sz="1100" dirty="0"/>
              <a:t> MR, Zhang JJ, </a:t>
            </a:r>
            <a:r>
              <a:rPr lang="de-CH" sz="1100" dirty="0" err="1"/>
              <a:t>Gülmezoglu</a:t>
            </a:r>
            <a:r>
              <a:rPr lang="de-CH" sz="1100" dirty="0"/>
              <a:t> AM; WHO Working Group on </a:t>
            </a:r>
            <a:r>
              <a:rPr lang="de-CH" sz="1100" dirty="0" err="1"/>
              <a:t>Caesarean</a:t>
            </a:r>
            <a:r>
              <a:rPr lang="de-CH" sz="1100" dirty="0"/>
              <a:t> </a:t>
            </a:r>
            <a:r>
              <a:rPr lang="de-CH" sz="1100" dirty="0" err="1"/>
              <a:t>Section</a:t>
            </a:r>
            <a:r>
              <a:rPr lang="de-CH" sz="1100" dirty="0"/>
              <a:t>. WHO Statement on </a:t>
            </a:r>
            <a:r>
              <a:rPr lang="de-CH" sz="1100" dirty="0" err="1"/>
              <a:t>Caesarean</a:t>
            </a:r>
            <a:r>
              <a:rPr lang="de-CH" sz="1100" dirty="0"/>
              <a:t> </a:t>
            </a:r>
            <a:r>
              <a:rPr lang="de-CH" sz="1100" dirty="0" err="1"/>
              <a:t>Section</a:t>
            </a:r>
            <a:r>
              <a:rPr lang="de-CH" sz="1100" dirty="0"/>
              <a:t> Rates. BJOG. 2016 Apr;123(5):667-70. </a:t>
            </a:r>
            <a:r>
              <a:rPr lang="de-CH" sz="1100" dirty="0" err="1"/>
              <a:t>doi</a:t>
            </a:r>
            <a:r>
              <a:rPr lang="de-CH" sz="1100" dirty="0"/>
              <a:t>: 10.1111/1471-0528.13526. </a:t>
            </a:r>
            <a:r>
              <a:rPr lang="de-CH" sz="1100" dirty="0" err="1"/>
              <a:t>Epub</a:t>
            </a:r>
            <a:r>
              <a:rPr lang="de-CH" sz="1100" dirty="0"/>
              <a:t> 2015 Jul 22. PMID: 26681211; PMCID: PMC5034743.</a:t>
            </a:r>
          </a:p>
        </p:txBody>
      </p:sp>
    </p:spTree>
    <p:extLst>
      <p:ext uri="{BB962C8B-B14F-4D97-AF65-F5344CB8AC3E}">
        <p14:creationId xmlns:p14="http://schemas.microsoft.com/office/powerpoint/2010/main" val="259836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008A3-CE21-FBC6-B884-8AE99801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Analysis –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8EBC94-61AC-282E-A05E-54A80B81B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601"/>
            <a:ext cx="10515600" cy="3789362"/>
          </a:xfrm>
        </p:spPr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Least Square Regression: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58342-F604-6737-4125-559B470D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13FA0-3C27-5419-F3F6-644EA11B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D8681-19B2-3D7C-05D5-3D313B21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3CCD1A-7067-9A9C-6723-A0A299156CE4}"/>
              </a:ext>
            </a:extLst>
          </p:cNvPr>
          <p:cNvSpPr txBox="1"/>
          <p:nvPr/>
        </p:nvSpPr>
        <p:spPr>
          <a:xfrm>
            <a:off x="838200" y="15469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B0B2D15-59EC-3FAF-3855-EE459A169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849547"/>
              </p:ext>
            </p:extLst>
          </p:nvPr>
        </p:nvGraphicFramePr>
        <p:xfrm>
          <a:off x="1104898" y="2910571"/>
          <a:ext cx="7048502" cy="3605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7532">
                  <a:extLst>
                    <a:ext uri="{9D8B030D-6E8A-4147-A177-3AD203B41FA5}">
                      <a16:colId xmlns:a16="http://schemas.microsoft.com/office/drawing/2014/main" val="2444783834"/>
                    </a:ext>
                  </a:extLst>
                </a:gridCol>
                <a:gridCol w="3940970">
                  <a:extLst>
                    <a:ext uri="{9D8B030D-6E8A-4147-A177-3AD203B41FA5}">
                      <a16:colId xmlns:a16="http://schemas.microsoft.com/office/drawing/2014/main" val="505347968"/>
                    </a:ext>
                  </a:extLst>
                </a:gridCol>
              </a:tblGrid>
              <a:tr h="339102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 dirty="0">
                          <a:effectLst/>
                        </a:rPr>
                        <a:t>Variable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 dirty="0">
                          <a:effectLst/>
                        </a:rPr>
                        <a:t>P-Value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12755"/>
                  </a:ext>
                </a:extLst>
              </a:tr>
              <a:tr h="339102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Intercept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643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Year [2015 - 2021]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0.002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03349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Region (German/</a:t>
                      </a:r>
                      <a:r>
                        <a:rPr lang="de-CH" sz="1200" u="none" strike="noStrike" dirty="0" err="1">
                          <a:effectLst/>
                        </a:rPr>
                        <a:t>Latin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278207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University Hospital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0.007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29853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Total Staff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0.016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11737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Operating Theaters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89667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Delivery Rooms /Bed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24345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Private Division (</a:t>
                      </a:r>
                      <a:r>
                        <a:rPr lang="de-CH" sz="1200" u="none" strike="noStrike" dirty="0" err="1">
                          <a:effectLst/>
                        </a:rPr>
                        <a:t>y</a:t>
                      </a:r>
                      <a:r>
                        <a:rPr lang="de-CH" sz="1200" u="none" strike="noStrike" dirty="0">
                          <a:effectLst/>
                        </a:rPr>
                        <a:t>/</a:t>
                      </a:r>
                      <a:r>
                        <a:rPr lang="de-CH" sz="1200" u="none" strike="noStrike" dirty="0" err="1">
                          <a:effectLst/>
                        </a:rPr>
                        <a:t>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95996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Performs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Kidney</a:t>
                      </a:r>
                      <a:r>
                        <a:rPr lang="de-CH" sz="1200" u="none" strike="noStrike" dirty="0">
                          <a:effectLst/>
                        </a:rPr>
                        <a:t> Transplantation (</a:t>
                      </a:r>
                      <a:r>
                        <a:rPr lang="de-CH" sz="1200" u="none" strike="noStrike" dirty="0" err="1">
                          <a:effectLst/>
                        </a:rPr>
                        <a:t>y</a:t>
                      </a:r>
                      <a:r>
                        <a:rPr lang="de-CH" sz="1200" u="none" strike="noStrike" dirty="0">
                          <a:effectLst/>
                        </a:rPr>
                        <a:t>/</a:t>
                      </a:r>
                      <a:r>
                        <a:rPr lang="de-CH" sz="1200" u="none" strike="noStrike" dirty="0" err="1">
                          <a:effectLst/>
                        </a:rPr>
                        <a:t>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0.021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8453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Doctors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0.111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41199"/>
                  </a:ext>
                </a:extLst>
              </a:tr>
              <a:tr h="29272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Nurses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0.382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4073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D9BA458-F3BB-88A3-F289-A1DEEF3E5AAF}"/>
              </a:ext>
            </a:extLst>
          </p:cNvPr>
          <p:cNvSpPr txBox="1"/>
          <p:nvPr/>
        </p:nvSpPr>
        <p:spPr>
          <a:xfrm>
            <a:off x="8280400" y="3525986"/>
            <a:ext cx="381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R</a:t>
            </a:r>
            <a:r>
              <a:rPr lang="de-DE" sz="2000" b="1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variable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higher</a:t>
            </a:r>
            <a:r>
              <a:rPr lang="de-DE" dirty="0"/>
              <a:t> R</a:t>
            </a:r>
            <a:r>
              <a:rPr lang="de-DE" baseline="30000" dirty="0"/>
              <a:t>2</a:t>
            </a:r>
            <a:r>
              <a:rPr lang="de-DE" dirty="0"/>
              <a:t> = </a:t>
            </a:r>
            <a:r>
              <a:rPr lang="de-DE" dirty="0" err="1"/>
              <a:t>better</a:t>
            </a:r>
            <a:r>
              <a:rPr lang="de-DE" dirty="0"/>
              <a:t>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</a:t>
            </a:r>
            <a:r>
              <a:rPr lang="de-DE" baseline="30000" dirty="0"/>
              <a:t>2</a:t>
            </a:r>
            <a:r>
              <a:rPr lang="de-DE" dirty="0"/>
              <a:t> = 0.478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5295277-2951-C711-4DCD-F0AA4F584452}"/>
              </a:ext>
            </a:extLst>
          </p:cNvPr>
          <p:cNvSpPr/>
          <p:nvPr/>
        </p:nvSpPr>
        <p:spPr>
          <a:xfrm>
            <a:off x="8280400" y="3525986"/>
            <a:ext cx="3619500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64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D947E-AE15-58C3-76FA-CE86BFB6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Analysis –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94DF8-A9AE-45D5-0153-CBE7F77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12"/>
            <a:ext cx="10515600" cy="3916362"/>
          </a:xfrm>
        </p:spPr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OLS-Regression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variables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5DFD4-FFA7-C4A4-082C-0054E5F2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D2C87-EF37-EB2D-3FD7-7AE0DD7E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FE02D-0E0F-9ECB-83D7-EE75E87A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FAF8CF-BF87-617E-C657-0DCE10F1283E}"/>
              </a:ext>
            </a:extLst>
          </p:cNvPr>
          <p:cNvSpPr txBox="1"/>
          <p:nvPr/>
        </p:nvSpPr>
        <p:spPr>
          <a:xfrm>
            <a:off x="838200" y="1457217"/>
            <a:ext cx="10728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64487661-B98A-AF5B-98C6-958F8F0E7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39266"/>
              </p:ext>
            </p:extLst>
          </p:nvPr>
        </p:nvGraphicFramePr>
        <p:xfrm>
          <a:off x="1006475" y="2607480"/>
          <a:ext cx="7924800" cy="3818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670548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712071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369043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72270929"/>
                    </a:ext>
                  </a:extLst>
                </a:gridCol>
              </a:tblGrid>
              <a:tr h="43543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u="none" strike="noStrike">
                          <a:effectLst/>
                        </a:rPr>
                        <a:t>Variable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u="none" strike="noStrike" dirty="0">
                          <a:effectLst/>
                        </a:rPr>
                        <a:t>P-Value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Coefficient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95% CI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71849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-21.8825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[-38.761, -5.004)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5381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Year [2015 - 2021]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0.004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0.0124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[0.004, 0.021]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804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Region (German/Latin)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-0.1346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[-0.173, -0.096]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803373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University Hospital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0.3141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[0.233, 0.395]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992260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Total Staff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-0.0513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[-0.065, -0.037]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303982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Operating Theaters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3.0191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[1.690, 4.348]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9760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Delivery Rooms /Bed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-4.0009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[-5.337, -2.665]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42069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Private Division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0.000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0.4927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[0.396, 0.589]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10884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Transplantation (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de-CH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[0.008, 0.264)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707065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97763634-D9BD-8C9B-DF86-DDDC7B492E6D}"/>
              </a:ext>
            </a:extLst>
          </p:cNvPr>
          <p:cNvSpPr txBox="1"/>
          <p:nvPr/>
        </p:nvSpPr>
        <p:spPr>
          <a:xfrm>
            <a:off x="9144000" y="3915211"/>
            <a:ext cx="288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R</a:t>
            </a:r>
            <a:r>
              <a:rPr lang="de-DE" sz="2000" b="1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higher</a:t>
            </a:r>
            <a:r>
              <a:rPr lang="de-DE" dirty="0"/>
              <a:t> R</a:t>
            </a:r>
            <a:r>
              <a:rPr lang="de-DE" baseline="30000" dirty="0"/>
              <a:t>2</a:t>
            </a:r>
            <a:r>
              <a:rPr lang="de-DE" dirty="0"/>
              <a:t> = </a:t>
            </a:r>
            <a:r>
              <a:rPr lang="de-DE" dirty="0" err="1"/>
              <a:t>better</a:t>
            </a:r>
            <a:r>
              <a:rPr lang="de-DE" dirty="0"/>
              <a:t>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</a:t>
            </a:r>
            <a:r>
              <a:rPr lang="de-DE" baseline="30000" dirty="0"/>
              <a:t>2</a:t>
            </a:r>
            <a:r>
              <a:rPr lang="de-DE" dirty="0"/>
              <a:t> = 0.471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1E5538A-393F-AD14-FAB1-7F50D96EC8D8}"/>
              </a:ext>
            </a:extLst>
          </p:cNvPr>
          <p:cNvSpPr/>
          <p:nvPr/>
        </p:nvSpPr>
        <p:spPr>
          <a:xfrm>
            <a:off x="9144000" y="3915211"/>
            <a:ext cx="242252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8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01BAB-20FA-09DF-1B3B-A34134CC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5" y="369021"/>
            <a:ext cx="10515600" cy="1325563"/>
          </a:xfrm>
        </p:spPr>
        <p:txBody>
          <a:bodyPr/>
          <a:lstStyle/>
          <a:p>
            <a:r>
              <a:rPr lang="de-DE" dirty="0"/>
              <a:t>Part 2: Analysis – Regression Evaluation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3C009-32E6-1462-572C-5DB6D16A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3ED6B-6B2B-E8BB-8E5E-BD273D61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8E861-CBA9-A68B-4C41-E0CD53A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50171A-B576-69FC-CC32-3C7F4C9CCCBA}"/>
              </a:ext>
            </a:extLst>
          </p:cNvPr>
          <p:cNvSpPr txBox="1"/>
          <p:nvPr/>
        </p:nvSpPr>
        <p:spPr>
          <a:xfrm>
            <a:off x="625475" y="1448126"/>
            <a:ext cx="10728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968AA9C-D07B-0CDF-E2CD-72D590B88A89}"/>
              </a:ext>
            </a:extLst>
          </p:cNvPr>
          <p:cNvSpPr txBox="1"/>
          <p:nvPr/>
        </p:nvSpPr>
        <p:spPr>
          <a:xfrm>
            <a:off x="6369050" y="3076441"/>
            <a:ext cx="448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Residuals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Residuals</a:t>
            </a:r>
            <a:r>
              <a:rPr lang="de-DE" dirty="0"/>
              <a:t> do not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unequal</a:t>
            </a:r>
            <a:r>
              <a:rPr lang="de-DE" dirty="0"/>
              <a:t> </a:t>
            </a:r>
            <a:r>
              <a:rPr lang="de-DE" dirty="0" err="1"/>
              <a:t>variances</a:t>
            </a:r>
            <a:r>
              <a:rPr lang="de-DE" dirty="0"/>
              <a:t> (=</a:t>
            </a:r>
            <a:r>
              <a:rPr lang="de-DE" dirty="0" err="1"/>
              <a:t>heteroscedasticy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residuals</a:t>
            </a:r>
            <a:r>
              <a:rPr lang="de-DE" dirty="0"/>
              <a:t> </a:t>
            </a:r>
            <a:r>
              <a:rPr lang="de-DE" dirty="0" err="1"/>
              <a:t>narrows</a:t>
            </a:r>
            <a:r>
              <a:rPr lang="de-DE" dirty="0"/>
              <a:t> and </a:t>
            </a:r>
            <a:r>
              <a:rPr lang="de-DE" dirty="0" err="1"/>
              <a:t>widens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fitted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We</a:t>
            </a:r>
            <a:r>
              <a:rPr lang="de-DE" dirty="0">
                <a:sym typeface="Wingdings" pitchFamily="2" charset="2"/>
              </a:rPr>
              <a:t> check </a:t>
            </a:r>
            <a:r>
              <a:rPr lang="de-DE" dirty="0" err="1">
                <a:sym typeface="Wingdings" pitchFamily="2" charset="2"/>
              </a:rPr>
              <a:t>this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later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DCA9728-C373-9321-A865-267A289A0BA0}"/>
              </a:ext>
            </a:extLst>
          </p:cNvPr>
          <p:cNvSpPr/>
          <p:nvPr/>
        </p:nvSpPr>
        <p:spPr>
          <a:xfrm>
            <a:off x="6369050" y="3076441"/>
            <a:ext cx="4446740" cy="2592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4" name="Picture 4" descr="Electrodomésticos de alta tecnología: Gutzeichen">
            <a:hlinkClick r:id="rId3"/>
            <a:extLst>
              <a:ext uri="{FF2B5EF4-FFF2-40B4-BE49-F238E27FC236}">
                <a16:creationId xmlns:a16="http://schemas.microsoft.com/office/drawing/2014/main" id="{F13A4E8E-D2A1-79DC-3AE7-4109B4616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977" y="3263371"/>
            <a:ext cx="584548" cy="55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wnload High Quality question mark clip art orange Transparent PNG ...">
            <a:hlinkClick r:id="rId5"/>
            <a:extLst>
              <a:ext uri="{FF2B5EF4-FFF2-40B4-BE49-F238E27FC236}">
                <a16:creationId xmlns:a16="http://schemas.microsoft.com/office/drawing/2014/main" id="{D2CF508D-9971-C56A-0D77-31359D7F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542" y="4653746"/>
            <a:ext cx="646330" cy="6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nhaltsplatzhalter 11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5374A596-8B96-8924-6420-90305EB4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38200" y="2263515"/>
            <a:ext cx="5323740" cy="3862020"/>
          </a:xfrm>
        </p:spPr>
      </p:pic>
    </p:spTree>
    <p:extLst>
      <p:ext uri="{BB962C8B-B14F-4D97-AF65-F5344CB8AC3E}">
        <p14:creationId xmlns:p14="http://schemas.microsoft.com/office/powerpoint/2010/main" val="332276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F8D0B36-CBCB-1E5C-5C66-3A668204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Analysis – Regression Evaluation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2473713-CAAB-A2DD-00B7-09F29F572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Assessing</a:t>
            </a:r>
            <a:r>
              <a:rPr lang="de-DE" dirty="0"/>
              <a:t> </a:t>
            </a:r>
            <a:r>
              <a:rPr lang="de-DE" dirty="0" err="1"/>
              <a:t>Normality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7D26B66-A903-BDD1-B7B4-821FB24C4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Assessing</a:t>
            </a:r>
            <a:r>
              <a:rPr lang="de-DE" dirty="0"/>
              <a:t> </a:t>
            </a:r>
            <a:r>
              <a:rPr lang="de-DE" dirty="0" err="1"/>
              <a:t>Homoscedasticity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9C546-0AD1-51A5-39C4-50319D1C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B4F44-2C9E-55DC-76C3-BB0E8F62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A0717-E3DB-0EE6-6AD7-9D3D5CF3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33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F87A96-3607-D4CD-87F4-94143A5FF01F}"/>
              </a:ext>
            </a:extLst>
          </p:cNvPr>
          <p:cNvSpPr txBox="1"/>
          <p:nvPr/>
        </p:nvSpPr>
        <p:spPr>
          <a:xfrm>
            <a:off x="808037" y="1274654"/>
            <a:ext cx="10728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pic>
        <p:nvPicPr>
          <p:cNvPr id="15" name="Inhaltsplatzhalter 14" descr="Ein Bild, das Screenshot, Diagramm, Text, Reihe enthält.&#10;&#10;Automatisch generierte Beschreibung">
            <a:extLst>
              <a:ext uri="{FF2B5EF4-FFF2-40B4-BE49-F238E27FC236}">
                <a16:creationId xmlns:a16="http://schemas.microsoft.com/office/drawing/2014/main" id="{E89DAD97-2835-3F91-28BA-9317ABD3A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9477" y="2505075"/>
            <a:ext cx="5018408" cy="3684588"/>
          </a:xfrm>
        </p:spPr>
      </p:pic>
      <p:pic>
        <p:nvPicPr>
          <p:cNvPr id="18" name="Inhaltsplatzhalter 17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D6A83ABA-C672-FE34-3097-87CE8FA377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6509" y="2505075"/>
            <a:ext cx="5174570" cy="3684588"/>
          </a:xfrm>
        </p:spPr>
      </p:pic>
    </p:spTree>
    <p:extLst>
      <p:ext uri="{BB962C8B-B14F-4D97-AF65-F5344CB8AC3E}">
        <p14:creationId xmlns:p14="http://schemas.microsoft.com/office/powerpoint/2010/main" val="230846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D0141-7514-9AF7-0E73-08D2E52F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13" y="396582"/>
            <a:ext cx="10515600" cy="1325563"/>
          </a:xfrm>
        </p:spPr>
        <p:txBody>
          <a:bodyPr/>
          <a:lstStyle/>
          <a:p>
            <a:r>
              <a:rPr lang="de-DE" dirty="0"/>
              <a:t>Part 2: Analysis – Regression Evaluation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35E8C-3FFE-484F-5EA8-A10A3D3A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4EE73-556C-BA17-9153-C334DEE1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CABCA-09D5-B376-67DC-42E6A59E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4E15C9-A8AE-9ACA-1F9A-DE15C178000D}"/>
              </a:ext>
            </a:extLst>
          </p:cNvPr>
          <p:cNvSpPr txBox="1"/>
          <p:nvPr/>
        </p:nvSpPr>
        <p:spPr>
          <a:xfrm>
            <a:off x="838200" y="1488674"/>
            <a:ext cx="10728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i="1" dirty="0"/>
              <a:t>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473304-7E6C-788B-B4EF-FF02775A0EEA}"/>
              </a:ext>
            </a:extLst>
          </p:cNvPr>
          <p:cNvSpPr txBox="1"/>
          <p:nvPr/>
        </p:nvSpPr>
        <p:spPr>
          <a:xfrm>
            <a:off x="7014576" y="3061002"/>
            <a:ext cx="4872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Looking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Influential</a:t>
            </a:r>
            <a:r>
              <a:rPr lang="de-DE" dirty="0"/>
              <a:t> Points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Influential</a:t>
            </a:r>
            <a:r>
              <a:rPr lang="de-DE" dirty="0"/>
              <a:t>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 (</a:t>
            </a:r>
            <a:r>
              <a:rPr lang="de-DE" dirty="0" err="1"/>
              <a:t>have</a:t>
            </a:r>
            <a:r>
              <a:rPr lang="de-DE" dirty="0"/>
              <a:t> large </a:t>
            </a:r>
            <a:r>
              <a:rPr lang="de-DE" dirty="0" err="1"/>
              <a:t>standardized</a:t>
            </a:r>
            <a:r>
              <a:rPr lang="de-DE" dirty="0"/>
              <a:t> </a:t>
            </a:r>
            <a:r>
              <a:rPr lang="de-DE" dirty="0" err="1"/>
              <a:t>residuals</a:t>
            </a:r>
            <a:r>
              <a:rPr lang="de-D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have</a:t>
            </a:r>
            <a:r>
              <a:rPr lang="de-DE" dirty="0"/>
              <a:t> high </a:t>
            </a:r>
            <a:r>
              <a:rPr lang="de-DE" dirty="0" err="1"/>
              <a:t>leverage</a:t>
            </a:r>
            <a:r>
              <a:rPr lang="de-DE" dirty="0"/>
              <a:t> (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potential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strongly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3EBF36-F1F2-21D1-AA7E-015BEB6B1B14}"/>
              </a:ext>
            </a:extLst>
          </p:cNvPr>
          <p:cNvSpPr/>
          <p:nvPr/>
        </p:nvSpPr>
        <p:spPr>
          <a:xfrm>
            <a:off x="7014576" y="3061002"/>
            <a:ext cx="4747364" cy="2308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3" name="Inhaltsplatzhalter 12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DCE85EAE-105E-876E-7F59-06F5C9BA7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569" y="2135005"/>
            <a:ext cx="5616746" cy="4041958"/>
          </a:xfrm>
        </p:spPr>
      </p:pic>
    </p:spTree>
    <p:extLst>
      <p:ext uri="{BB962C8B-B14F-4D97-AF65-F5344CB8AC3E}">
        <p14:creationId xmlns:p14="http://schemas.microsoft.com/office/powerpoint/2010/main" val="809893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95BB7-1E49-C36F-3A08-A0ED4BE9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2: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08722-37F6-B4A2-DD50-84053A34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de-CH" dirty="0"/>
              <a:t>Research Question: </a:t>
            </a:r>
            <a:r>
              <a:rPr lang="de-CH" i="1" dirty="0" err="1"/>
              <a:t>What</a:t>
            </a:r>
            <a:r>
              <a:rPr lang="de-CH" i="1" dirty="0"/>
              <a:t> </a:t>
            </a:r>
            <a:r>
              <a:rPr lang="de-CH" i="1" dirty="0" err="1"/>
              <a:t>is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relationship</a:t>
            </a:r>
            <a:r>
              <a:rPr lang="de-CH" i="1" dirty="0"/>
              <a:t> </a:t>
            </a:r>
            <a:r>
              <a:rPr lang="de-CH" i="1" dirty="0" err="1"/>
              <a:t>between</a:t>
            </a:r>
            <a:r>
              <a:rPr lang="de-CH" i="1" dirty="0"/>
              <a:t> </a:t>
            </a:r>
            <a:r>
              <a:rPr lang="de-CH" i="1" dirty="0" err="1"/>
              <a:t>hospital</a:t>
            </a:r>
            <a:r>
              <a:rPr lang="de-CH" i="1" dirty="0"/>
              <a:t> </a:t>
            </a:r>
            <a:r>
              <a:rPr lang="de-CH" i="1" dirty="0" err="1"/>
              <a:t>attributes</a:t>
            </a:r>
            <a:r>
              <a:rPr lang="de-CH" i="1" dirty="0"/>
              <a:t>, </a:t>
            </a:r>
            <a:r>
              <a:rPr lang="de-CH" i="1" dirty="0" err="1"/>
              <a:t>including</a:t>
            </a:r>
            <a:r>
              <a:rPr lang="de-CH" i="1" dirty="0"/>
              <a:t> </a:t>
            </a:r>
            <a:r>
              <a:rPr lang="de-CH" i="1" dirty="0" err="1"/>
              <a:t>infrastructure</a:t>
            </a:r>
            <a:r>
              <a:rPr lang="de-CH" i="1" dirty="0"/>
              <a:t> and </a:t>
            </a:r>
            <a:r>
              <a:rPr lang="de-CH" i="1" dirty="0" err="1"/>
              <a:t>personnel</a:t>
            </a:r>
            <a:r>
              <a:rPr lang="de-CH" i="1" dirty="0"/>
              <a:t>, and </a:t>
            </a:r>
            <a:r>
              <a:rPr lang="de-CH" i="1" dirty="0" err="1"/>
              <a:t>the</a:t>
            </a:r>
            <a:r>
              <a:rPr lang="de-CH" i="1" dirty="0"/>
              <a:t> rate </a:t>
            </a:r>
            <a:r>
              <a:rPr lang="de-CH" i="1" dirty="0" err="1"/>
              <a:t>of</a:t>
            </a:r>
            <a:r>
              <a:rPr lang="de-CH" i="1" dirty="0"/>
              <a:t> C-</a:t>
            </a:r>
            <a:r>
              <a:rPr lang="de-CH" i="1" dirty="0" err="1"/>
              <a:t>section</a:t>
            </a:r>
            <a:r>
              <a:rPr lang="de-CH" i="1" dirty="0"/>
              <a:t> </a:t>
            </a:r>
            <a:r>
              <a:rPr lang="de-CH" i="1" dirty="0" err="1"/>
              <a:t>procedures</a:t>
            </a:r>
            <a:r>
              <a:rPr lang="de-CH" i="1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CD048-F790-CC0B-2C79-C9144A3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FF0C9-5F97-AFF0-BFC8-7913E02B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4B06B-C7FA-5831-7D10-4A687F70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35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2C7F1E2-8CCE-B6DC-02AA-6C72BDF22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3067"/>
              </p:ext>
            </p:extLst>
          </p:nvPr>
        </p:nvGraphicFramePr>
        <p:xfrm>
          <a:off x="989730" y="3286125"/>
          <a:ext cx="6350524" cy="2837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631">
                  <a:extLst>
                    <a:ext uri="{9D8B030D-6E8A-4147-A177-3AD203B41FA5}">
                      <a16:colId xmlns:a16="http://schemas.microsoft.com/office/drawing/2014/main" val="366705488"/>
                    </a:ext>
                  </a:extLst>
                </a:gridCol>
                <a:gridCol w="1587631">
                  <a:extLst>
                    <a:ext uri="{9D8B030D-6E8A-4147-A177-3AD203B41FA5}">
                      <a16:colId xmlns:a16="http://schemas.microsoft.com/office/drawing/2014/main" val="47120719"/>
                    </a:ext>
                  </a:extLst>
                </a:gridCol>
                <a:gridCol w="1587631">
                  <a:extLst>
                    <a:ext uri="{9D8B030D-6E8A-4147-A177-3AD203B41FA5}">
                      <a16:colId xmlns:a16="http://schemas.microsoft.com/office/drawing/2014/main" val="3736904343"/>
                    </a:ext>
                  </a:extLst>
                </a:gridCol>
                <a:gridCol w="1587631">
                  <a:extLst>
                    <a:ext uri="{9D8B030D-6E8A-4147-A177-3AD203B41FA5}">
                      <a16:colId xmlns:a16="http://schemas.microsoft.com/office/drawing/2014/main" val="2872270929"/>
                    </a:ext>
                  </a:extLst>
                </a:gridCol>
              </a:tblGrid>
              <a:tr h="402920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u="none" strike="noStrike">
                          <a:effectLst/>
                        </a:rPr>
                        <a:t>Variable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u="none" strike="noStrike">
                          <a:effectLst/>
                        </a:rPr>
                        <a:t>P-Value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Coefficient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95% CI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71849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Year [2015 - 2021]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0.0018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[0.002, 0.002]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804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Region (German/Latin)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-0.1359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[-0.174, -0.098]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803373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University Hospital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0.2979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[0.217, 0.378]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992260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Total Staff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-0.0471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[-0.061, -0.034]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303982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Operating Theaters / 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3.189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[1.860, 4.518]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9760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Delivery Rooms /Bed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-4.0819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[-5.423, -2.740]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42069"/>
                  </a:ext>
                </a:extLst>
              </a:tr>
              <a:tr h="347819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Private Division (y/n)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0.000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0.4951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[0.398, 0.592]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10884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E429C3B-AB8E-ED4D-7097-B0FBE0F0ACF7}"/>
              </a:ext>
            </a:extLst>
          </p:cNvPr>
          <p:cNvSpPr txBox="1"/>
          <p:nvPr/>
        </p:nvSpPr>
        <p:spPr>
          <a:xfrm>
            <a:off x="7753611" y="4005198"/>
            <a:ext cx="3712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Relationships</a:t>
            </a:r>
            <a:r>
              <a:rPr lang="de-DE" dirty="0"/>
              <a:t>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Delivery</a:t>
            </a:r>
            <a:r>
              <a:rPr lang="de-DE" dirty="0"/>
              <a:t> Rooms/</a:t>
            </a:r>
            <a:r>
              <a:rPr lang="de-DE" dirty="0" err="1"/>
              <a:t>Bed</a:t>
            </a:r>
            <a:r>
              <a:rPr lang="de-DE" dirty="0"/>
              <a:t> (inverse </a:t>
            </a:r>
            <a:r>
              <a:rPr lang="de-DE" dirty="0" err="1"/>
              <a:t>relationship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Operating Theaters/</a:t>
            </a:r>
            <a:r>
              <a:rPr lang="de-DE" dirty="0" err="1"/>
              <a:t>Bed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E1A0E2A-A1E1-5D27-3C74-5B5C9FD30C58}"/>
              </a:ext>
            </a:extLst>
          </p:cNvPr>
          <p:cNvSpPr/>
          <p:nvPr/>
        </p:nvSpPr>
        <p:spPr>
          <a:xfrm>
            <a:off x="7766137" y="4015105"/>
            <a:ext cx="3206663" cy="1486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9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05AE2D73-8DD6-3AA7-E689-263ACEED3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454" y="2791946"/>
            <a:ext cx="483161" cy="483161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00AD8281-5BA0-9123-DB2A-47345015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666" y="3276552"/>
            <a:ext cx="483161" cy="483161"/>
          </a:xfrm>
          <a:prstGeom prst="rect">
            <a:avLst/>
          </a:prstGeom>
        </p:spPr>
      </p:pic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71DB06D5-B15B-7442-41B7-BA8C5B907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034" y="3759713"/>
            <a:ext cx="483161" cy="483161"/>
          </a:xfrm>
          <a:prstGeom prst="rect">
            <a:avLst/>
          </a:prstGeom>
        </p:spPr>
      </p:pic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E0CBDB6E-F889-6431-8259-22484DB2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033" y="4377811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8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854ED-3D8B-B98D-4CD8-A8AAC800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DA064-84BA-AEEB-38B0-E722D688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justified</a:t>
            </a:r>
            <a:r>
              <a:rPr lang="de-DE" dirty="0"/>
              <a:t> in </a:t>
            </a:r>
            <a:r>
              <a:rPr lang="de-DE" dirty="0" err="1"/>
              <a:t>eliminating</a:t>
            </a:r>
            <a:r>
              <a:rPr lang="de-DE" dirty="0"/>
              <a:t> Hospitals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hadn‘t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C-</a:t>
            </a:r>
            <a:r>
              <a:rPr lang="de-DE" dirty="0" err="1"/>
              <a:t>Sections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95C7A-BD19-F064-AFAD-ED3BD2CF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D06CC-5F89-3ECD-F929-5BC02E31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27B5-B9C9-574B-8317-6BC8FEA7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37</a:t>
            </a:fld>
            <a:endParaRPr lang="de-DE"/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D94ACB5-6772-63E3-C981-18F8105AB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27" y="2885711"/>
            <a:ext cx="6781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30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40746-94FB-1727-1FA5-6F48EACD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BF778-F3C1-3C54-7FBC-0012A01E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justified</a:t>
            </a:r>
            <a:r>
              <a:rPr lang="de-DE" dirty="0"/>
              <a:t> in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98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Alternative </a:t>
            </a:r>
            <a:r>
              <a:rPr lang="de-DE" dirty="0" err="1"/>
              <a:t>options</a:t>
            </a:r>
            <a:r>
              <a:rPr lang="de-DE" dirty="0"/>
              <a:t>: </a:t>
            </a:r>
            <a:r>
              <a:rPr lang="de-DE" dirty="0" err="1"/>
              <a:t>Replacing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years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Checking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elsewhere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15E96-79E1-B0AE-B14C-B7677578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049C44-A804-A070-8DC0-7E422FAB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D57E2-8EA8-817B-EB79-22C48CEE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105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2F823-24D4-6D98-1B98-8E8C1250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4C4C1-7B3D-DD63-4834-08388F07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3E670-DF40-D350-4802-5C1ED1A0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39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608B193-D19F-5DB2-55E3-E6BCBB5A4EBF}"/>
              </a:ext>
            </a:extLst>
          </p:cNvPr>
          <p:cNvSpPr/>
          <p:nvPr/>
        </p:nvSpPr>
        <p:spPr>
          <a:xfrm>
            <a:off x="1760646" y="2967335"/>
            <a:ext cx="8670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for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your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attention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43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1B69-51B9-CBE5-A745-3424EC99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4A374-834E-7539-06A8-88358BC1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09" y="1682728"/>
            <a:ext cx="10515600" cy="4351338"/>
          </a:xfrm>
        </p:spPr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mortality</a:t>
            </a:r>
            <a:r>
              <a:rPr lang="de-DE" dirty="0"/>
              <a:t> </a:t>
            </a:r>
            <a:r>
              <a:rPr lang="de-DE" dirty="0" err="1"/>
              <a:t>improves</a:t>
            </a:r>
            <a:endParaRPr lang="de-DE" dirty="0"/>
          </a:p>
          <a:p>
            <a:r>
              <a:rPr lang="de-DE" dirty="0" err="1"/>
              <a:t>Surgical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and </a:t>
            </a:r>
            <a:r>
              <a:rPr lang="de-DE" dirty="0" err="1"/>
              <a:t>complications</a:t>
            </a:r>
            <a:endParaRPr lang="de-DE" dirty="0"/>
          </a:p>
          <a:p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limited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6CF79-7B1C-847A-D624-897B0A79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89089-1787-E942-9684-327AB2DA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FB417-72BD-2D20-AE9E-703BA078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4</a:t>
            </a:fld>
            <a:endParaRPr lang="de-DE"/>
          </a:p>
        </p:txBody>
      </p:sp>
      <p:sp>
        <p:nvSpPr>
          <p:cNvPr id="7" name="Pfeil nach unten 6">
            <a:extLst>
              <a:ext uri="{FF2B5EF4-FFF2-40B4-BE49-F238E27FC236}">
                <a16:creationId xmlns:a16="http://schemas.microsoft.com/office/drawing/2014/main" id="{9AC42D3C-59A4-E805-A6BD-EFD54EA0BF33}"/>
              </a:ext>
            </a:extLst>
          </p:cNvPr>
          <p:cNvSpPr/>
          <p:nvPr/>
        </p:nvSpPr>
        <p:spPr>
          <a:xfrm flipH="1">
            <a:off x="3464009" y="3263878"/>
            <a:ext cx="1149179" cy="702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C80595-5E33-8099-F5ED-264C4AD97FA2}"/>
              </a:ext>
            </a:extLst>
          </p:cNvPr>
          <p:cNvSpPr txBox="1"/>
          <p:nvPr/>
        </p:nvSpPr>
        <p:spPr>
          <a:xfrm>
            <a:off x="490409" y="3966519"/>
            <a:ext cx="1139679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«Monitoring </a:t>
            </a:r>
            <a:r>
              <a:rPr lang="de-CH" sz="2800" dirty="0" err="1"/>
              <a:t>within</a:t>
            </a:r>
            <a:r>
              <a:rPr lang="de-CH" sz="2800" dirty="0"/>
              <a:t> </a:t>
            </a:r>
            <a:r>
              <a:rPr lang="de-CH" sz="2800" dirty="0" err="1"/>
              <a:t>country</a:t>
            </a:r>
            <a:r>
              <a:rPr lang="de-CH" sz="2800" dirty="0"/>
              <a:t> </a:t>
            </a:r>
            <a:r>
              <a:rPr lang="de-CH" sz="2800" dirty="0" err="1"/>
              <a:t>variation</a:t>
            </a:r>
            <a:r>
              <a:rPr lang="de-CH" sz="2800" dirty="0"/>
              <a:t> </a:t>
            </a:r>
            <a:r>
              <a:rPr lang="de-CH" sz="2800" dirty="0" err="1"/>
              <a:t>is</a:t>
            </a:r>
            <a:r>
              <a:rPr lang="de-CH" sz="2800" dirty="0"/>
              <a:t> also </a:t>
            </a:r>
            <a:r>
              <a:rPr lang="de-CH" sz="2800" dirty="0" err="1"/>
              <a:t>crucial</a:t>
            </a:r>
            <a:r>
              <a:rPr lang="de-CH" sz="2800" dirty="0"/>
              <a:t> and </a:t>
            </a:r>
            <a:r>
              <a:rPr lang="de-CH" sz="2800" dirty="0" err="1"/>
              <a:t>policy-makers</a:t>
            </a:r>
            <a:r>
              <a:rPr lang="de-CH" sz="2800" dirty="0"/>
              <a:t> </a:t>
            </a:r>
            <a:r>
              <a:rPr lang="de-CH" sz="2800" dirty="0" err="1"/>
              <a:t>should</a:t>
            </a:r>
            <a:r>
              <a:rPr lang="de-CH" sz="2800" dirty="0"/>
              <a:t> </a:t>
            </a:r>
            <a:r>
              <a:rPr lang="de-CH" sz="2800" dirty="0" err="1"/>
              <a:t>consider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use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monitoring</a:t>
            </a:r>
            <a:r>
              <a:rPr lang="de-CH" sz="2800" dirty="0"/>
              <a:t> (…)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evaluate</a:t>
            </a:r>
            <a:r>
              <a:rPr lang="de-CH" sz="2800" dirty="0"/>
              <a:t> </a:t>
            </a:r>
            <a:r>
              <a:rPr lang="de-CH" sz="2800" dirty="0" err="1"/>
              <a:t>trends</a:t>
            </a:r>
            <a:r>
              <a:rPr lang="de-CH" sz="2800" dirty="0"/>
              <a:t> on CS </a:t>
            </a:r>
            <a:r>
              <a:rPr lang="de-CH" sz="2800" dirty="0" err="1"/>
              <a:t>rates</a:t>
            </a:r>
            <a:r>
              <a:rPr lang="de-CH" sz="2800" dirty="0"/>
              <a:t> and maternal and </a:t>
            </a:r>
            <a:r>
              <a:rPr lang="de-CH" sz="2800" dirty="0" err="1"/>
              <a:t>infant</a:t>
            </a:r>
            <a:r>
              <a:rPr lang="de-CH" sz="2800" dirty="0"/>
              <a:t> </a:t>
            </a:r>
            <a:r>
              <a:rPr lang="de-CH" sz="2800" dirty="0" err="1"/>
              <a:t>outcomes</a:t>
            </a:r>
            <a:r>
              <a:rPr lang="de-CH" sz="2800" dirty="0"/>
              <a:t> in a </a:t>
            </a:r>
            <a:r>
              <a:rPr lang="de-CH" sz="2800" dirty="0" err="1"/>
              <a:t>more</a:t>
            </a:r>
            <a:r>
              <a:rPr lang="de-CH" sz="2800" dirty="0"/>
              <a:t> action-</a:t>
            </a:r>
            <a:r>
              <a:rPr lang="de-CH" sz="2800" dirty="0" err="1"/>
              <a:t>oriented</a:t>
            </a:r>
            <a:r>
              <a:rPr lang="de-CH" sz="2800" dirty="0"/>
              <a:t> and </a:t>
            </a:r>
            <a:r>
              <a:rPr lang="de-CH" sz="2800" dirty="0" err="1"/>
              <a:t>meaningful</a:t>
            </a:r>
            <a:r>
              <a:rPr lang="de-CH" sz="2800" dirty="0"/>
              <a:t> </a:t>
            </a:r>
            <a:r>
              <a:rPr lang="de-CH" sz="2800" dirty="0" err="1"/>
              <a:t>manner</a:t>
            </a:r>
            <a:r>
              <a:rPr lang="de-CH" sz="2800" dirty="0"/>
              <a:t>.»</a:t>
            </a:r>
          </a:p>
          <a:p>
            <a:endParaRPr lang="de-CH" sz="2800" dirty="0"/>
          </a:p>
          <a:p>
            <a:r>
              <a:rPr lang="de-CH" sz="1100" dirty="0" err="1"/>
              <a:t>Source:Betran</a:t>
            </a:r>
            <a:r>
              <a:rPr lang="de-CH" sz="1100" dirty="0"/>
              <a:t> AP, </a:t>
            </a:r>
            <a:r>
              <a:rPr lang="de-CH" sz="1100" dirty="0" err="1"/>
              <a:t>Ye</a:t>
            </a:r>
            <a:r>
              <a:rPr lang="de-CH" sz="1100" dirty="0"/>
              <a:t> J, Moller AB, Souza JP, Zhang J. Trends and </a:t>
            </a:r>
            <a:r>
              <a:rPr lang="de-CH" sz="1100" dirty="0" err="1"/>
              <a:t>projections</a:t>
            </a:r>
            <a:r>
              <a:rPr lang="de-CH" sz="1100" dirty="0"/>
              <a:t> </a:t>
            </a:r>
            <a:r>
              <a:rPr lang="de-CH" sz="1100" dirty="0" err="1"/>
              <a:t>of</a:t>
            </a:r>
            <a:r>
              <a:rPr lang="de-CH" sz="1100" dirty="0"/>
              <a:t> </a:t>
            </a:r>
            <a:r>
              <a:rPr lang="de-CH" sz="1100" dirty="0" err="1"/>
              <a:t>caesarean</a:t>
            </a:r>
            <a:r>
              <a:rPr lang="de-CH" sz="1100" dirty="0"/>
              <a:t> </a:t>
            </a:r>
            <a:r>
              <a:rPr lang="de-CH" sz="1100" dirty="0" err="1"/>
              <a:t>section</a:t>
            </a:r>
            <a:r>
              <a:rPr lang="de-CH" sz="1100" dirty="0"/>
              <a:t> </a:t>
            </a:r>
            <a:r>
              <a:rPr lang="de-CH" sz="1100" dirty="0" err="1"/>
              <a:t>rates</a:t>
            </a:r>
            <a:r>
              <a:rPr lang="de-CH" sz="1100" dirty="0"/>
              <a:t>: global and regional </a:t>
            </a:r>
            <a:r>
              <a:rPr lang="de-CH" sz="1100" dirty="0" err="1"/>
              <a:t>estimates</a:t>
            </a:r>
            <a:r>
              <a:rPr lang="de-CH" sz="1100" dirty="0"/>
              <a:t>. BMJ </a:t>
            </a:r>
            <a:r>
              <a:rPr lang="de-CH" sz="1100" dirty="0" err="1"/>
              <a:t>Glob</a:t>
            </a:r>
            <a:r>
              <a:rPr lang="de-CH" sz="1100" dirty="0"/>
              <a:t> Health. 2021 Jun;6(6):e005671. </a:t>
            </a:r>
            <a:r>
              <a:rPr lang="de-CH" sz="1100" dirty="0" err="1"/>
              <a:t>doi</a:t>
            </a:r>
            <a:r>
              <a:rPr lang="de-CH" sz="1100" dirty="0"/>
              <a:t>: 10.1136/bmjgh-2021-005671. PMID: 34130991; PMCID: PMC8208001. </a:t>
            </a:r>
            <a:endParaRPr lang="de-DE" sz="1100" dirty="0"/>
          </a:p>
          <a:p>
            <a:endParaRPr lang="de-CH" sz="1100" dirty="0"/>
          </a:p>
          <a:p>
            <a:endParaRPr lang="de-DE" dirty="0"/>
          </a:p>
        </p:txBody>
      </p:sp>
      <p:pic>
        <p:nvPicPr>
          <p:cNvPr id="1028" name="Picture 4" descr="Thumbs Down Png, Transparent Png - kindpng">
            <a:hlinkClick r:id="rId2"/>
            <a:extLst>
              <a:ext uri="{FF2B5EF4-FFF2-40B4-BE49-F238E27FC236}">
                <a16:creationId xmlns:a16="http://schemas.microsoft.com/office/drawing/2014/main" id="{90F73A3E-73F7-70A9-E2A4-7DA13120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23" y="1961093"/>
            <a:ext cx="1239386" cy="12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6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57A1CCB-7A72-B285-1A36-C0F8BC03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508409E-A44C-DAAF-34FB-D81A3E438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Part 1: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5E31891-8DAB-E368-5081-6AA69D7C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036887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de-CH" sz="2800" dirty="0" err="1"/>
              <a:t>Is</a:t>
            </a:r>
            <a:r>
              <a:rPr lang="de-CH" sz="2800" dirty="0"/>
              <a:t> </a:t>
            </a:r>
            <a:r>
              <a:rPr lang="de-CH" sz="2800" dirty="0" err="1"/>
              <a:t>there</a:t>
            </a:r>
            <a:r>
              <a:rPr lang="de-CH" sz="2800" dirty="0"/>
              <a:t> a </a:t>
            </a:r>
            <a:r>
              <a:rPr lang="de-CH" sz="2800" dirty="0" err="1"/>
              <a:t>statistically</a:t>
            </a:r>
            <a:r>
              <a:rPr lang="de-CH" sz="2800" dirty="0"/>
              <a:t> </a:t>
            </a:r>
            <a:r>
              <a:rPr lang="de-CH" sz="2800" dirty="0" err="1"/>
              <a:t>significant</a:t>
            </a:r>
            <a:r>
              <a:rPr lang="de-CH" sz="2800" dirty="0"/>
              <a:t> </a:t>
            </a:r>
            <a:r>
              <a:rPr lang="de-CH" sz="2800" dirty="0" err="1"/>
              <a:t>difference</a:t>
            </a:r>
            <a:r>
              <a:rPr lang="de-CH" sz="2800" dirty="0"/>
              <a:t> in </a:t>
            </a:r>
            <a:r>
              <a:rPr lang="de-CH" sz="2800" dirty="0" err="1"/>
              <a:t>inpatient</a:t>
            </a:r>
            <a:r>
              <a:rPr lang="de-CH" sz="2800" dirty="0"/>
              <a:t> </a:t>
            </a:r>
            <a:r>
              <a:rPr lang="de-CH" sz="2800" dirty="0" err="1"/>
              <a:t>cesarean</a:t>
            </a:r>
            <a:r>
              <a:rPr lang="de-CH" sz="2800" dirty="0"/>
              <a:t> </a:t>
            </a:r>
            <a:r>
              <a:rPr lang="de-CH" sz="2800" dirty="0" err="1"/>
              <a:t>section</a:t>
            </a:r>
            <a:r>
              <a:rPr lang="de-CH" sz="2800" dirty="0"/>
              <a:t> </a:t>
            </a:r>
            <a:r>
              <a:rPr lang="de-CH" sz="2800" dirty="0" err="1"/>
              <a:t>rates</a:t>
            </a:r>
            <a:r>
              <a:rPr lang="de-CH" sz="2800" dirty="0"/>
              <a:t> </a:t>
            </a:r>
            <a:r>
              <a:rPr lang="de-CH" sz="2800" dirty="0" err="1"/>
              <a:t>between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Latin-speaking</a:t>
            </a:r>
            <a:r>
              <a:rPr lang="de-CH" sz="2800" dirty="0"/>
              <a:t> </a:t>
            </a:r>
            <a:r>
              <a:rPr lang="de-CH" sz="2800" dirty="0" err="1"/>
              <a:t>cantons</a:t>
            </a:r>
            <a:r>
              <a:rPr lang="de-CH" sz="2800" dirty="0"/>
              <a:t> (GE, VD, NE, JU, FR, VS, TI) and </a:t>
            </a:r>
            <a:r>
              <a:rPr lang="de-CH" sz="2800" dirty="0" err="1"/>
              <a:t>the</a:t>
            </a:r>
            <a:r>
              <a:rPr lang="de-CH" sz="2800" dirty="0"/>
              <a:t> German-</a:t>
            </a:r>
            <a:r>
              <a:rPr lang="de-CH" sz="2800" dirty="0" err="1"/>
              <a:t>speaking</a:t>
            </a:r>
            <a:r>
              <a:rPr lang="de-CH" sz="2800" dirty="0"/>
              <a:t> </a:t>
            </a:r>
            <a:r>
              <a:rPr lang="de-CH" sz="2800" dirty="0" err="1"/>
              <a:t>cantons</a:t>
            </a:r>
            <a:r>
              <a:rPr lang="de-CH" sz="2800" dirty="0"/>
              <a:t> in </a:t>
            </a:r>
            <a:r>
              <a:rPr lang="de-CH" sz="2800" dirty="0" err="1"/>
              <a:t>Switzerland</a:t>
            </a:r>
            <a:r>
              <a:rPr lang="de-CH" sz="2800" dirty="0"/>
              <a:t>?</a:t>
            </a:r>
            <a:endParaRPr lang="de-DE" sz="2800" dirty="0"/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ACBBAB8-CE31-AA08-65B5-89FAC54A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Part 2: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4DB1551-1511-22F0-D0DA-F70D8597B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3045897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relationship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hospital</a:t>
            </a:r>
            <a:r>
              <a:rPr lang="de-CH" dirty="0"/>
              <a:t> </a:t>
            </a:r>
            <a:r>
              <a:rPr lang="de-CH" dirty="0" err="1"/>
              <a:t>attributes</a:t>
            </a:r>
            <a:r>
              <a:rPr lang="de-CH" dirty="0"/>
              <a:t>, </a:t>
            </a:r>
            <a:r>
              <a:rPr lang="de-CH" dirty="0" err="1"/>
              <a:t>including</a:t>
            </a:r>
            <a:r>
              <a:rPr lang="de-CH" dirty="0"/>
              <a:t> </a:t>
            </a:r>
            <a:r>
              <a:rPr lang="de-CH" dirty="0" err="1"/>
              <a:t>infrastructure</a:t>
            </a:r>
            <a:r>
              <a:rPr lang="de-CH" dirty="0"/>
              <a:t> and </a:t>
            </a:r>
            <a:r>
              <a:rPr lang="de-CH" dirty="0" err="1"/>
              <a:t>personnel</a:t>
            </a:r>
            <a:r>
              <a:rPr lang="de-CH" dirty="0"/>
              <a:t>, and </a:t>
            </a:r>
            <a:r>
              <a:rPr lang="de-CH" dirty="0" err="1"/>
              <a:t>the</a:t>
            </a:r>
            <a:r>
              <a:rPr lang="de-CH" dirty="0"/>
              <a:t> rate </a:t>
            </a:r>
            <a:r>
              <a:rPr lang="de-CH" dirty="0" err="1"/>
              <a:t>of</a:t>
            </a:r>
            <a:r>
              <a:rPr lang="de-CH" dirty="0"/>
              <a:t> C-</a:t>
            </a:r>
            <a:r>
              <a:rPr lang="de-CH" dirty="0" err="1"/>
              <a:t>section</a:t>
            </a:r>
            <a:r>
              <a:rPr lang="de-CH" dirty="0"/>
              <a:t> </a:t>
            </a:r>
            <a:r>
              <a:rPr lang="de-CH" dirty="0" err="1"/>
              <a:t>procedures</a:t>
            </a:r>
            <a:r>
              <a:rPr lang="de-CH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3EF82-4E6D-8DA2-D894-7D4226B7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45577-F607-2DC8-FC58-D8F6E23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99E1E0-B667-F78C-9CED-D44668E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6</a:t>
            </a:fld>
            <a:endParaRPr lang="de-DE"/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F9B5DE78-42F9-8F5B-07CF-FC171682319A}"/>
              </a:ext>
            </a:extLst>
          </p:cNvPr>
          <p:cNvCxnSpPr>
            <a:cxnSpLocks/>
          </p:cNvCxnSpPr>
          <p:nvPr/>
        </p:nvCxnSpPr>
        <p:spPr>
          <a:xfrm>
            <a:off x="5894173" y="1439605"/>
            <a:ext cx="100226" cy="491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582-1E85-24A3-B598-A7CB2740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B118F-2C6D-AC38-51F1-8BFB5485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 </a:t>
            </a:r>
          </a:p>
          <a:p>
            <a:r>
              <a:rPr lang="de-DE" dirty="0"/>
              <a:t>Research Question</a:t>
            </a:r>
          </a:p>
          <a:p>
            <a:r>
              <a:rPr lang="de-DE" dirty="0"/>
              <a:t>Data Acquisition &amp; </a:t>
            </a:r>
            <a:r>
              <a:rPr lang="de-DE" dirty="0" err="1"/>
              <a:t>Cleaning</a:t>
            </a:r>
            <a:endParaRPr lang="de-DE" dirty="0"/>
          </a:p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Part 1: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Part 2: Analysis &amp; </a:t>
            </a:r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Evaluation /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916377-C5F4-7CB2-3C6F-4696142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8D3546B-08D1-F2B5-D667-4DC59CD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6739B3D-CFE9-BD76-9F3E-BC7428D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pic>
        <p:nvPicPr>
          <p:cNvPr id="4" name="Grafik 3" descr="Häkchen mit einfarbiger Füllung">
            <a:extLst>
              <a:ext uri="{FF2B5EF4-FFF2-40B4-BE49-F238E27FC236}">
                <a16:creationId xmlns:a16="http://schemas.microsoft.com/office/drawing/2014/main" id="{1C1D36EC-325A-AAAA-07B3-DFBF2D9F4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247" y="1825624"/>
            <a:ext cx="483161" cy="483161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E8868F23-9B92-6DB8-AA32-D2412568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086" y="2308785"/>
            <a:ext cx="483161" cy="4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A0E14-3A81-C277-640E-642AA5C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Acquisition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6925C-4E7D-D5CD-58C5-20B0DD75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414D5-741C-6B90-F66B-BB740368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3A383E-34C4-D9CB-CB4C-6C21C47D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8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4B843B-9E51-8708-2E02-D7D54D3C6B86}"/>
              </a:ext>
            </a:extLst>
          </p:cNvPr>
          <p:cNvSpPr txBox="1"/>
          <p:nvPr/>
        </p:nvSpPr>
        <p:spPr>
          <a:xfrm>
            <a:off x="838200" y="14859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</a:t>
            </a:r>
            <a:r>
              <a:rPr lang="de-DE" dirty="0" err="1"/>
              <a:t>Acquired</a:t>
            </a:r>
            <a:r>
              <a:rPr lang="de-DE" dirty="0"/>
              <a:t> Data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807ECE8-E7C3-A014-341F-6EB8F9C0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16642"/>
              </p:ext>
            </p:extLst>
          </p:nvPr>
        </p:nvGraphicFramePr>
        <p:xfrm>
          <a:off x="919162" y="1814314"/>
          <a:ext cx="9396413" cy="4542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9004">
                  <a:extLst>
                    <a:ext uri="{9D8B030D-6E8A-4147-A177-3AD203B41FA5}">
                      <a16:colId xmlns:a16="http://schemas.microsoft.com/office/drawing/2014/main" val="2753587704"/>
                    </a:ext>
                  </a:extLst>
                </a:gridCol>
                <a:gridCol w="3308737">
                  <a:extLst>
                    <a:ext uri="{9D8B030D-6E8A-4147-A177-3AD203B41FA5}">
                      <a16:colId xmlns:a16="http://schemas.microsoft.com/office/drawing/2014/main" val="3624831281"/>
                    </a:ext>
                  </a:extLst>
                </a:gridCol>
                <a:gridCol w="2609004">
                  <a:extLst>
                    <a:ext uri="{9D8B030D-6E8A-4147-A177-3AD203B41FA5}">
                      <a16:colId xmlns:a16="http://schemas.microsoft.com/office/drawing/2014/main" val="4241687760"/>
                    </a:ext>
                  </a:extLst>
                </a:gridCol>
                <a:gridCol w="869668">
                  <a:extLst>
                    <a:ext uri="{9D8B030D-6E8A-4147-A177-3AD203B41FA5}">
                      <a16:colId xmlns:a16="http://schemas.microsoft.com/office/drawing/2014/main" val="1013096652"/>
                    </a:ext>
                  </a:extLst>
                </a:gridCol>
              </a:tblGrid>
              <a:tr h="237984"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>
                          <a:effectLst/>
                        </a:rPr>
                        <a:t>Required Data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 dirty="0">
                          <a:effectLst/>
                        </a:rPr>
                        <a:t>Variables </a:t>
                      </a:r>
                      <a:r>
                        <a:rPr lang="de-CH" sz="1400" b="1" u="none" strike="noStrike" dirty="0" err="1">
                          <a:effectLst/>
                        </a:rPr>
                        <a:t>of</a:t>
                      </a:r>
                      <a:r>
                        <a:rPr lang="de-CH" sz="1400" b="1" u="none" strike="noStrike" dirty="0">
                          <a:effectLst/>
                        </a:rPr>
                        <a:t> </a:t>
                      </a:r>
                      <a:r>
                        <a:rPr lang="de-CH" sz="1400" b="1" u="none" strike="noStrike" dirty="0" err="1">
                          <a:effectLst/>
                        </a:rPr>
                        <a:t>the</a:t>
                      </a:r>
                      <a:r>
                        <a:rPr lang="de-CH" sz="1400" b="1" u="none" strike="noStrike" dirty="0">
                          <a:effectLst/>
                        </a:rPr>
                        <a:t> </a:t>
                      </a:r>
                      <a:r>
                        <a:rPr lang="de-CH" sz="1400" b="1" u="none" strike="noStrike" dirty="0" err="1">
                          <a:effectLst/>
                        </a:rPr>
                        <a:t>imported</a:t>
                      </a:r>
                      <a:r>
                        <a:rPr lang="de-CH" sz="1400" b="1" u="none" strike="noStrike" dirty="0">
                          <a:effectLst/>
                        </a:rPr>
                        <a:t> Datasets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>
                          <a:effectLst/>
                        </a:rPr>
                        <a:t>Source</a:t>
                      </a:r>
                      <a:endParaRPr lang="de-C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400" b="1" u="none" strike="noStrike" dirty="0">
                          <a:effectLst/>
                        </a:rPr>
                        <a:t>Year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217892"/>
                  </a:ext>
                </a:extLst>
              </a:tr>
              <a:tr h="2054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C-</a:t>
                      </a:r>
                      <a:r>
                        <a:rPr lang="de-CH" sz="1200" u="none" strike="noStrike" dirty="0" err="1">
                          <a:effectLst/>
                        </a:rPr>
                        <a:t>Section</a:t>
                      </a:r>
                      <a:r>
                        <a:rPr lang="de-CH" sz="1200" u="none" strike="noStrike" dirty="0">
                          <a:effectLst/>
                        </a:rPr>
                        <a:t> Data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Hospital name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Key figures of Swiss hospitals, Federal Office of Public Health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2015 - 2021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34569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Hospital location (Canton)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2559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Number of C-Sections per Hospital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59235"/>
                  </a:ext>
                </a:extLst>
              </a:tr>
              <a:tr h="2054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Deliveries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Hospital name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Key figures of Swiss hospitals, Federal Office of Public Health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2015 - 2021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477209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Hospital location (Canton)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60837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Kidney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Transplantations</a:t>
                      </a:r>
                      <a:r>
                        <a:rPr lang="de-CH" sz="1200" u="none" strike="noStrike" dirty="0">
                          <a:effectLst/>
                        </a:rPr>
                        <a:t> per Hospital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56050"/>
                  </a:ext>
                </a:extLst>
              </a:tr>
              <a:tr h="2054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Inpatient Birth</a:t>
                      </a:r>
                      <a:endParaRPr lang="de-CH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name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Key figures of Swiss hospitals, Federal Office of Public Health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2015 - 2021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48042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location</a:t>
                      </a:r>
                      <a:r>
                        <a:rPr lang="de-CH" sz="1200" u="none" strike="noStrike" dirty="0">
                          <a:effectLst/>
                        </a:rPr>
                        <a:t> (</a:t>
                      </a:r>
                      <a:r>
                        <a:rPr lang="de-CH" sz="1200" u="none" strike="noStrike" dirty="0" err="1">
                          <a:effectLst/>
                        </a:rPr>
                        <a:t>Canton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82044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inpatient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deliveries</a:t>
                      </a:r>
                      <a:r>
                        <a:rPr lang="de-CH" sz="1200" u="none" strike="noStrike" dirty="0">
                          <a:effectLst/>
                        </a:rPr>
                        <a:t> per Hospital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80230"/>
                  </a:ext>
                </a:extLst>
              </a:tr>
              <a:tr h="205439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Infrastructure and </a:t>
                      </a:r>
                      <a:r>
                        <a:rPr lang="de-CH" sz="1200" u="none" strike="noStrike" dirty="0" err="1">
                          <a:effectLst/>
                        </a:rPr>
                        <a:t>Staff</a:t>
                      </a:r>
                      <a:endParaRPr lang="de-CH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name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Key </a:t>
                      </a:r>
                      <a:r>
                        <a:rPr lang="de-CH" sz="1200" u="none" strike="noStrike" dirty="0" err="1">
                          <a:effectLst/>
                        </a:rPr>
                        <a:t>figures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Swiss </a:t>
                      </a:r>
                      <a:r>
                        <a:rPr lang="de-CH" sz="1200" u="none" strike="noStrike" dirty="0" err="1">
                          <a:effectLst/>
                        </a:rPr>
                        <a:t>hospitals</a:t>
                      </a:r>
                      <a:r>
                        <a:rPr lang="de-CH" sz="1200" u="none" strike="noStrike" dirty="0">
                          <a:effectLst/>
                        </a:rPr>
                        <a:t>, Federal Office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Public Health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2015 - 2021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80782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Hospital </a:t>
                      </a:r>
                      <a:r>
                        <a:rPr lang="de-CH" sz="1200" u="none" strike="noStrike" dirty="0" err="1">
                          <a:effectLst/>
                        </a:rPr>
                        <a:t>location</a:t>
                      </a:r>
                      <a:r>
                        <a:rPr lang="de-CH" sz="1200" u="none" strike="noStrike" dirty="0">
                          <a:effectLst/>
                        </a:rPr>
                        <a:t> (</a:t>
                      </a:r>
                      <a:r>
                        <a:rPr lang="de-CH" sz="1200" u="none" strike="noStrike" dirty="0" err="1">
                          <a:effectLst/>
                        </a:rPr>
                        <a:t>Canton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1531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Doctors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0137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Doctors</a:t>
                      </a:r>
                      <a:r>
                        <a:rPr lang="de-CH" sz="1200" u="none" strike="noStrike" dirty="0">
                          <a:effectLst/>
                        </a:rPr>
                        <a:t> in </a:t>
                      </a:r>
                      <a:r>
                        <a:rPr lang="de-CH" sz="1200" u="none" strike="noStrike" dirty="0" err="1">
                          <a:effectLst/>
                        </a:rPr>
                        <a:t>training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27558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Nurses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05223"/>
                  </a:ext>
                </a:extLst>
              </a:tr>
              <a:tr h="40070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other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medical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staff</a:t>
                      </a:r>
                      <a:r>
                        <a:rPr lang="de-CH" sz="1200" u="none" strike="noStrike" dirty="0">
                          <a:effectLst/>
                        </a:rPr>
                        <a:t> (</a:t>
                      </a:r>
                      <a:r>
                        <a:rPr lang="de-CH" sz="1200" u="none" strike="noStrike" dirty="0" err="1">
                          <a:effectLst/>
                        </a:rPr>
                        <a:t>operation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technicians</a:t>
                      </a:r>
                      <a:r>
                        <a:rPr lang="de-CH" sz="1200" u="none" strike="noStrike" dirty="0">
                          <a:effectLst/>
                        </a:rPr>
                        <a:t>, </a:t>
                      </a:r>
                      <a:r>
                        <a:rPr lang="de-CH" sz="1200" u="none" strike="noStrike" dirty="0" err="1">
                          <a:effectLst/>
                        </a:rPr>
                        <a:t>physiotherapists</a:t>
                      </a:r>
                      <a:r>
                        <a:rPr lang="de-CH" sz="1200" u="none" strike="noStrike" dirty="0">
                          <a:effectLst/>
                        </a:rPr>
                        <a:t> etc.)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56915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Total </a:t>
                      </a:r>
                      <a:r>
                        <a:rPr lang="de-CH" sz="1200" u="none" strike="noStrike" dirty="0" err="1">
                          <a:effectLst/>
                        </a:rPr>
                        <a:t>Staff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05218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>
                          <a:effectLst/>
                        </a:rPr>
                        <a:t>Number of Operation Rooms</a:t>
                      </a:r>
                      <a:endParaRPr lang="de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63013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Delivery</a:t>
                      </a:r>
                      <a:r>
                        <a:rPr lang="de-CH" sz="1200" u="none" strike="noStrike" dirty="0">
                          <a:effectLst/>
                        </a:rPr>
                        <a:t> Rooms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8134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>
                          <a:effectLst/>
                        </a:rPr>
                        <a:t>Private Division (</a:t>
                      </a:r>
                      <a:r>
                        <a:rPr lang="de-CH" sz="1200" u="none" strike="noStrike" dirty="0" err="1">
                          <a:effectLst/>
                        </a:rPr>
                        <a:t>y</a:t>
                      </a:r>
                      <a:r>
                        <a:rPr lang="de-CH" sz="1200" u="none" strike="noStrike" dirty="0">
                          <a:effectLst/>
                        </a:rPr>
                        <a:t>/</a:t>
                      </a:r>
                      <a:r>
                        <a:rPr lang="de-CH" sz="1200" u="none" strike="noStrike" dirty="0" err="1">
                          <a:effectLst/>
                        </a:rPr>
                        <a:t>n</a:t>
                      </a:r>
                      <a:r>
                        <a:rPr lang="de-CH" sz="1200" u="none" strike="noStrike" dirty="0">
                          <a:effectLst/>
                        </a:rPr>
                        <a:t>)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4982"/>
                  </a:ext>
                </a:extLst>
              </a:tr>
              <a:tr h="20543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200" u="none" strike="noStrike" dirty="0" err="1">
                          <a:effectLst/>
                        </a:rPr>
                        <a:t>Number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of</a:t>
                      </a:r>
                      <a:r>
                        <a:rPr lang="de-CH" sz="1200" u="none" strike="noStrike" dirty="0">
                          <a:effectLst/>
                        </a:rPr>
                        <a:t> </a:t>
                      </a:r>
                      <a:r>
                        <a:rPr lang="de-CH" sz="1200" u="none" strike="noStrike" dirty="0" err="1">
                          <a:effectLst/>
                        </a:rPr>
                        <a:t>Beds</a:t>
                      </a:r>
                      <a:endParaRPr lang="de-CH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5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6DB97-2A5E-A983-93EA-C7B64C27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Acquisition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E2733-202D-03D0-5070-74370117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6"/>
          </a:xfrm>
        </p:spPr>
        <p:txBody>
          <a:bodyPr>
            <a:normAutofit fontScale="92500"/>
          </a:bodyPr>
          <a:lstStyle/>
          <a:p>
            <a:r>
              <a:rPr lang="de-DE" dirty="0"/>
              <a:t>All Hospitals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CH" dirty="0"/>
              <a:t>&gt; 0 </a:t>
            </a:r>
            <a:r>
              <a:rPr lang="de-CH" dirty="0" err="1"/>
              <a:t>cases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listed</a:t>
            </a:r>
            <a:endParaRPr lang="de-CH" dirty="0"/>
          </a:p>
          <a:p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variable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whether</a:t>
            </a:r>
            <a:r>
              <a:rPr lang="de-CH" dirty="0"/>
              <a:t> Hospitals </a:t>
            </a:r>
            <a:r>
              <a:rPr lang="de-CH" dirty="0" err="1"/>
              <a:t>are</a:t>
            </a:r>
            <a:r>
              <a:rPr lang="de-CH" dirty="0"/>
              <a:t> in latin-</a:t>
            </a:r>
            <a:r>
              <a:rPr lang="de-CH" dirty="0" err="1"/>
              <a:t>speaking</a:t>
            </a:r>
            <a:r>
              <a:rPr lang="de-CH" dirty="0"/>
              <a:t> </a:t>
            </a:r>
            <a:r>
              <a:rPr lang="de-CH" dirty="0" err="1"/>
              <a:t>cantons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«R0» </a:t>
            </a:r>
            <a:r>
              <a:rPr lang="de-CH" dirty="0" err="1"/>
              <a:t>for</a:t>
            </a:r>
            <a:r>
              <a:rPr lang="de-CH" dirty="0"/>
              <a:t> latin </a:t>
            </a:r>
            <a:r>
              <a:rPr lang="de-CH" dirty="0" err="1"/>
              <a:t>speaking</a:t>
            </a:r>
            <a:r>
              <a:rPr lang="de-CH" dirty="0"/>
              <a:t> </a:t>
            </a:r>
            <a:r>
              <a:rPr lang="de-CH" dirty="0" err="1"/>
              <a:t>cantons</a:t>
            </a:r>
            <a:r>
              <a:rPr lang="de-CH" dirty="0"/>
              <a:t> 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'VD'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'JU'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'VS'</a:t>
            </a:r>
            <a:r>
              <a:rPr lang="de-C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'TI’</a:t>
            </a:r>
            <a:endParaRPr lang="de-C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de-CH" dirty="0"/>
              <a:t>«AL»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cantons</a:t>
            </a:r>
            <a:endParaRPr lang="de-CH" dirty="0"/>
          </a:p>
          <a:p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variable </a:t>
            </a:r>
            <a:r>
              <a:rPr lang="de-CH" dirty="0" err="1"/>
              <a:t>for</a:t>
            </a:r>
            <a:r>
              <a:rPr lang="de-CH" dirty="0"/>
              <a:t> University Hospitals</a:t>
            </a:r>
          </a:p>
          <a:p>
            <a:pPr lvl="1"/>
            <a:r>
              <a:rPr lang="de-CH" dirty="0"/>
              <a:t>1 </a:t>
            </a:r>
            <a:r>
              <a:rPr lang="de-CH" dirty="0" err="1"/>
              <a:t>for</a:t>
            </a:r>
            <a:r>
              <a:rPr lang="de-CH" dirty="0"/>
              <a:t> University Hospitals</a:t>
            </a:r>
          </a:p>
          <a:p>
            <a:pPr lvl="2"/>
            <a:r>
              <a:rPr lang="de-CH" dirty="0"/>
              <a:t>Inselspital Bern, Universitätsspital Zürich, Universitätsspital Basel, CHUV Lausanne, HUG Geneva</a:t>
            </a:r>
          </a:p>
          <a:p>
            <a:pPr lvl="1"/>
            <a:r>
              <a:rPr lang="de-CH" dirty="0"/>
              <a:t>0 </a:t>
            </a:r>
            <a:r>
              <a:rPr lang="de-CH" dirty="0" err="1"/>
              <a:t>for</a:t>
            </a:r>
            <a:r>
              <a:rPr lang="de-CH" dirty="0"/>
              <a:t> Non-university Hospitals</a:t>
            </a:r>
          </a:p>
          <a:p>
            <a:r>
              <a:rPr lang="de-CH" dirty="0" err="1"/>
              <a:t>Creation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new</a:t>
            </a:r>
            <a:r>
              <a:rPr lang="de-CH" dirty="0"/>
              <a:t> variable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Percentage</a:t>
            </a:r>
            <a:r>
              <a:rPr lang="de-CH" dirty="0"/>
              <a:t> C-</a:t>
            </a:r>
            <a:r>
              <a:rPr lang="de-CH" dirty="0" err="1"/>
              <a:t>Sections</a:t>
            </a:r>
            <a:endParaRPr lang="de-CH" dirty="0"/>
          </a:p>
          <a:p>
            <a:pPr lvl="1"/>
            <a:r>
              <a:rPr lang="de-CH" dirty="0" err="1"/>
              <a:t>Deliveries</a:t>
            </a:r>
            <a:r>
              <a:rPr lang="de-CH" dirty="0"/>
              <a:t> /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C-</a:t>
            </a:r>
            <a:r>
              <a:rPr lang="de-CH" dirty="0" err="1"/>
              <a:t>Sections</a:t>
            </a:r>
            <a:endParaRPr lang="de-CH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F4EDE1-8BA4-2CAB-7C59-A5495BF9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EF87-4039-6443-BBDF-AC1C0966AFE8}" type="slidenum">
              <a:rPr lang="de-DE" smtClean="0"/>
              <a:t>9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A1DBDDA-7077-22DB-9A34-FE19AD36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09.10.23</a:t>
            </a:r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2D640E-ED75-EFEF-FD49-1555C220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CAS ADS Module 2 – Gaëlle Marti, Simon Rime, Lenja Flütsch </a:t>
            </a:r>
          </a:p>
        </p:txBody>
      </p:sp>
    </p:spTree>
    <p:extLst>
      <p:ext uri="{BB962C8B-B14F-4D97-AF65-F5344CB8AC3E}">
        <p14:creationId xmlns:p14="http://schemas.microsoft.com/office/powerpoint/2010/main" val="222086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3406</Words>
  <Application>Microsoft Office PowerPoint</Application>
  <PresentationFormat>Grand écran</PresentationFormat>
  <Paragraphs>582</Paragraphs>
  <Slides>39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Menlo</vt:lpstr>
      <vt:lpstr>Office</vt:lpstr>
      <vt:lpstr>Evaluating Differences in            C-Section rates among Swiss Hospitals</vt:lpstr>
      <vt:lpstr>Outline </vt:lpstr>
      <vt:lpstr>Relevance</vt:lpstr>
      <vt:lpstr>Relevance</vt:lpstr>
      <vt:lpstr>Outline </vt:lpstr>
      <vt:lpstr>Research Question</vt:lpstr>
      <vt:lpstr>Outline </vt:lpstr>
      <vt:lpstr>Data Acquisition</vt:lpstr>
      <vt:lpstr>Data Acquisition</vt:lpstr>
      <vt:lpstr>Data Cleaning</vt:lpstr>
      <vt:lpstr>Outline </vt:lpstr>
      <vt:lpstr>Descriptive Statistics</vt:lpstr>
      <vt:lpstr>Descriptive Statistics</vt:lpstr>
      <vt:lpstr>Descriptive Statistics</vt:lpstr>
      <vt:lpstr>Descriptive Statistics</vt:lpstr>
      <vt:lpstr>Outline </vt:lpstr>
      <vt:lpstr>Part 1: Analysis - Distribution</vt:lpstr>
      <vt:lpstr>Part 1: Analysis – Normality</vt:lpstr>
      <vt:lpstr>Part 1: Analysis – Hypothesis testing</vt:lpstr>
      <vt:lpstr>Part 1: Analysis – Hypothesis testing</vt:lpstr>
      <vt:lpstr>Part 1: Analysis – Normality</vt:lpstr>
      <vt:lpstr>Part 1: Analysis – Normality</vt:lpstr>
      <vt:lpstr>Part 1: Analysis - Variance</vt:lpstr>
      <vt:lpstr>Part 1: Analysis – Hypothesis testing</vt:lpstr>
      <vt:lpstr>Part 1: Analysis – Hypothesis testing</vt:lpstr>
      <vt:lpstr>Part 1: Conclusion</vt:lpstr>
      <vt:lpstr>Part 1: Conclusion</vt:lpstr>
      <vt:lpstr>Outline </vt:lpstr>
      <vt:lpstr>Part 2: Analysis – Data Preparation</vt:lpstr>
      <vt:lpstr>Part 2: Analysis – Regression</vt:lpstr>
      <vt:lpstr>Part 2: Analysis – Regression</vt:lpstr>
      <vt:lpstr>Part 2: Analysis – Regression Evaluation</vt:lpstr>
      <vt:lpstr>Part 2: Analysis – Regression Evaluation</vt:lpstr>
      <vt:lpstr>Part 2: Analysis – Regression Evaluation</vt:lpstr>
      <vt:lpstr>Part 2: Conclusion</vt:lpstr>
      <vt:lpstr>Outline </vt:lpstr>
      <vt:lpstr>Discussion</vt:lpstr>
      <vt:lpstr>Discussion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Flütsch, Lenja Chiara (STUDENTS)</dc:creator>
  <cp:lastModifiedBy>Gaëlle Marti</cp:lastModifiedBy>
  <cp:revision>58</cp:revision>
  <dcterms:created xsi:type="dcterms:W3CDTF">2023-09-17T11:31:07Z</dcterms:created>
  <dcterms:modified xsi:type="dcterms:W3CDTF">2023-10-08T13:20:03Z</dcterms:modified>
</cp:coreProperties>
</file>