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  <p:sldId id="259" r:id="rId6"/>
    <p:sldId id="273" r:id="rId7"/>
    <p:sldId id="261" r:id="rId8"/>
    <p:sldId id="274" r:id="rId9"/>
    <p:sldId id="262" r:id="rId10"/>
    <p:sldId id="263" r:id="rId11"/>
    <p:sldId id="280" r:id="rId12"/>
    <p:sldId id="264" r:id="rId13"/>
    <p:sldId id="265" r:id="rId14"/>
    <p:sldId id="275" r:id="rId15"/>
    <p:sldId id="266" r:id="rId16"/>
    <p:sldId id="268" r:id="rId17"/>
    <p:sldId id="269" r:id="rId18"/>
    <p:sldId id="279" r:id="rId19"/>
    <p:sldId id="278" r:id="rId20"/>
    <p:sldId id="272" r:id="rId21"/>
    <p:sldId id="276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68" autoAdjust="0"/>
    <p:restoredTop sz="94660"/>
  </p:normalViewPr>
  <p:slideViewPr>
    <p:cSldViewPr snapToObjects="1">
      <p:cViewPr varScale="1">
        <p:scale>
          <a:sx n="108" d="100"/>
          <a:sy n="108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F6427-897C-4A4C-8E79-793719681C34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1F605E-4472-ED4F-A99A-50739B5ED34A}">
      <dgm:prSet phldrT="[Text]"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</dgm:pt>
    <dgm:pt modelId="{667CC39C-0482-CC41-BCE8-DCEF49EDD476}" type="parTrans" cxnId="{A6493B92-C4D2-054D-B345-29DA52AFE668}">
      <dgm:prSet/>
      <dgm:spPr/>
      <dgm:t>
        <a:bodyPr/>
        <a:lstStyle/>
        <a:p>
          <a:endParaRPr lang="en-US"/>
        </a:p>
      </dgm:t>
    </dgm:pt>
    <dgm:pt modelId="{AC05B3EF-5DC8-F145-B4CA-EAB31C1D051C}" type="sibTrans" cxnId="{A6493B92-C4D2-054D-B345-29DA52AFE668}">
      <dgm:prSet/>
      <dgm:spPr/>
      <dgm:t>
        <a:bodyPr/>
        <a:lstStyle/>
        <a:p>
          <a:endParaRPr lang="en-US"/>
        </a:p>
      </dgm:t>
    </dgm:pt>
    <dgm:pt modelId="{FA7B2C46-13EF-9E45-995D-DD9DBC64EC61}">
      <dgm:prSet phldrT="[Text]"/>
      <dgm:spPr/>
      <dgm:t>
        <a:bodyPr/>
        <a:lstStyle/>
        <a:p>
          <a:r>
            <a:rPr lang="en-US" dirty="0" smtClean="0"/>
            <a:t>SessionFactory</a:t>
          </a:r>
          <a:endParaRPr lang="en-US" dirty="0"/>
        </a:p>
      </dgm:t>
    </dgm:pt>
    <dgm:pt modelId="{E6B3E21A-644A-D741-B724-2BA4277C240F}" type="parTrans" cxnId="{D5B1F198-CF8C-424E-88F1-E723E19541B9}">
      <dgm:prSet/>
      <dgm:spPr/>
      <dgm:t>
        <a:bodyPr/>
        <a:lstStyle/>
        <a:p>
          <a:endParaRPr lang="en-US"/>
        </a:p>
      </dgm:t>
    </dgm:pt>
    <dgm:pt modelId="{E8395C8D-742D-5940-AE95-8760CA65FAE3}" type="sibTrans" cxnId="{D5B1F198-CF8C-424E-88F1-E723E19541B9}">
      <dgm:prSet/>
      <dgm:spPr/>
      <dgm:t>
        <a:bodyPr/>
        <a:lstStyle/>
        <a:p>
          <a:endParaRPr lang="en-US"/>
        </a:p>
      </dgm:t>
    </dgm:pt>
    <dgm:pt modelId="{2977D028-F3A1-BD43-BE46-BBAC0283D58A}">
      <dgm:prSet phldrT="[Text]"/>
      <dgm:spPr/>
      <dgm:t>
        <a:bodyPr/>
        <a:lstStyle/>
        <a:p>
          <a:r>
            <a:rPr lang="en-US" dirty="0" smtClean="0"/>
            <a:t>Session</a:t>
          </a:r>
          <a:endParaRPr lang="en-US" dirty="0"/>
        </a:p>
      </dgm:t>
    </dgm:pt>
    <dgm:pt modelId="{4CF6A212-A92E-D44F-AD87-98B024973731}" type="parTrans" cxnId="{282D61DA-786B-1A4C-A52C-20D4C8B907AA}">
      <dgm:prSet/>
      <dgm:spPr/>
      <dgm:t>
        <a:bodyPr/>
        <a:lstStyle/>
        <a:p>
          <a:endParaRPr lang="en-US"/>
        </a:p>
      </dgm:t>
    </dgm:pt>
    <dgm:pt modelId="{35019B61-D141-DF4C-BC05-C003A15F075F}" type="sibTrans" cxnId="{282D61DA-786B-1A4C-A52C-20D4C8B907AA}">
      <dgm:prSet/>
      <dgm:spPr/>
      <dgm:t>
        <a:bodyPr/>
        <a:lstStyle/>
        <a:p>
          <a:endParaRPr lang="en-US"/>
        </a:p>
      </dgm:t>
    </dgm:pt>
    <dgm:pt modelId="{CBD5B562-3D89-3D48-A091-C6993B5A7A3B}" type="pres">
      <dgm:prSet presAssocID="{658F6427-897C-4A4C-8E79-793719681C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BB998-748D-374F-8898-271C590B6FDA}" type="pres">
      <dgm:prSet presAssocID="{561F605E-4472-ED4F-A99A-50739B5ED34A}" presName="parTxOnly" presStyleLbl="node1" presStyleIdx="0" presStyleCnt="3" custLinFactNeighborX="55939" custLinFactNeighborY="8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A94E9-E704-4B4B-B31A-4E88E9CF0904}" type="pres">
      <dgm:prSet presAssocID="{AC05B3EF-5DC8-F145-B4CA-EAB31C1D051C}" presName="parTxOnlySpace" presStyleCnt="0"/>
      <dgm:spPr/>
    </dgm:pt>
    <dgm:pt modelId="{B5C38B34-A9D9-364D-9A0E-1A8345FE59C3}" type="pres">
      <dgm:prSet presAssocID="{FA7B2C46-13EF-9E45-995D-DD9DBC64EC6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83709-D4DD-634E-922F-7F6C04A1D1B5}" type="pres">
      <dgm:prSet presAssocID="{E8395C8D-742D-5940-AE95-8760CA65FAE3}" presName="parTxOnlySpace" presStyleCnt="0"/>
      <dgm:spPr/>
    </dgm:pt>
    <dgm:pt modelId="{979DA747-1E61-6345-A950-6BAA815CC8FE}" type="pres">
      <dgm:prSet presAssocID="{2977D028-F3A1-BD43-BE46-BBAC0283D58A}" presName="parTxOnly" presStyleLbl="node1" presStyleIdx="2" presStyleCnt="3" custLinFactNeighborX="-559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43884-E560-7144-815D-C435862B7A9C}" type="presOf" srcId="{FA7B2C46-13EF-9E45-995D-DD9DBC64EC61}" destId="{B5C38B34-A9D9-364D-9A0E-1A8345FE59C3}" srcOrd="0" destOrd="0" presId="urn:microsoft.com/office/officeart/2005/8/layout/chevron1"/>
    <dgm:cxn modelId="{3F93145D-5037-6048-A52B-B134FA35CCC0}" type="presOf" srcId="{658F6427-897C-4A4C-8E79-793719681C34}" destId="{CBD5B562-3D89-3D48-A091-C6993B5A7A3B}" srcOrd="0" destOrd="0" presId="urn:microsoft.com/office/officeart/2005/8/layout/chevron1"/>
    <dgm:cxn modelId="{4FAB2AD0-7619-DA45-B98C-E431208C9C44}" type="presOf" srcId="{2977D028-F3A1-BD43-BE46-BBAC0283D58A}" destId="{979DA747-1E61-6345-A950-6BAA815CC8FE}" srcOrd="0" destOrd="0" presId="urn:microsoft.com/office/officeart/2005/8/layout/chevron1"/>
    <dgm:cxn modelId="{D5B1F198-CF8C-424E-88F1-E723E19541B9}" srcId="{658F6427-897C-4A4C-8E79-793719681C34}" destId="{FA7B2C46-13EF-9E45-995D-DD9DBC64EC61}" srcOrd="1" destOrd="0" parTransId="{E6B3E21A-644A-D741-B724-2BA4277C240F}" sibTransId="{E8395C8D-742D-5940-AE95-8760CA65FAE3}"/>
    <dgm:cxn modelId="{A6493B92-C4D2-054D-B345-29DA52AFE668}" srcId="{658F6427-897C-4A4C-8E79-793719681C34}" destId="{561F605E-4472-ED4F-A99A-50739B5ED34A}" srcOrd="0" destOrd="0" parTransId="{667CC39C-0482-CC41-BCE8-DCEF49EDD476}" sibTransId="{AC05B3EF-5DC8-F145-B4CA-EAB31C1D051C}"/>
    <dgm:cxn modelId="{282D61DA-786B-1A4C-A52C-20D4C8B907AA}" srcId="{658F6427-897C-4A4C-8E79-793719681C34}" destId="{2977D028-F3A1-BD43-BE46-BBAC0283D58A}" srcOrd="2" destOrd="0" parTransId="{4CF6A212-A92E-D44F-AD87-98B024973731}" sibTransId="{35019B61-D141-DF4C-BC05-C003A15F075F}"/>
    <dgm:cxn modelId="{5E47A269-F2F9-B442-AC57-D73F84811D84}" type="presOf" srcId="{561F605E-4472-ED4F-A99A-50739B5ED34A}" destId="{CB5BB998-748D-374F-8898-271C590B6FDA}" srcOrd="0" destOrd="0" presId="urn:microsoft.com/office/officeart/2005/8/layout/chevron1"/>
    <dgm:cxn modelId="{1A17CC91-4935-1648-B325-E3FCA9CA8CC5}" type="presParOf" srcId="{CBD5B562-3D89-3D48-A091-C6993B5A7A3B}" destId="{CB5BB998-748D-374F-8898-271C590B6FDA}" srcOrd="0" destOrd="0" presId="urn:microsoft.com/office/officeart/2005/8/layout/chevron1"/>
    <dgm:cxn modelId="{5005C76C-667F-9348-A32B-3E6137187A38}" type="presParOf" srcId="{CBD5B562-3D89-3D48-A091-C6993B5A7A3B}" destId="{A0BA94E9-E704-4B4B-B31A-4E88E9CF0904}" srcOrd="1" destOrd="0" presId="urn:microsoft.com/office/officeart/2005/8/layout/chevron1"/>
    <dgm:cxn modelId="{E9966DE7-5019-6042-93BE-827401D4D5D1}" type="presParOf" srcId="{CBD5B562-3D89-3D48-A091-C6993B5A7A3B}" destId="{B5C38B34-A9D9-364D-9A0E-1A8345FE59C3}" srcOrd="2" destOrd="0" presId="urn:microsoft.com/office/officeart/2005/8/layout/chevron1"/>
    <dgm:cxn modelId="{C63A91F7-032E-6F4E-8301-11727AEF9AC5}" type="presParOf" srcId="{CBD5B562-3D89-3D48-A091-C6993B5A7A3B}" destId="{F0B83709-D4DD-634E-922F-7F6C04A1D1B5}" srcOrd="3" destOrd="0" presId="urn:microsoft.com/office/officeart/2005/8/layout/chevron1"/>
    <dgm:cxn modelId="{B088113A-1F01-A049-BC07-8365ED455FEB}" type="presParOf" srcId="{CBD5B562-3D89-3D48-A091-C6993B5A7A3B}" destId="{979DA747-1E61-6345-A950-6BAA815CC8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5BB998-748D-374F-8898-271C590B6FDA}">
      <dsp:nvSpPr>
        <dsp:cNvPr id="0" name=""/>
        <dsp:cNvSpPr/>
      </dsp:nvSpPr>
      <dsp:spPr>
        <a:xfrm>
          <a:off x="175990" y="152395"/>
          <a:ext cx="3100610" cy="12402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Configuration</a:t>
          </a:r>
          <a:endParaRPr lang="en-US" sz="1900" kern="1200" dirty="0"/>
        </a:p>
      </dsp:txBody>
      <dsp:txXfrm>
        <a:off x="175990" y="152395"/>
        <a:ext cx="3100610" cy="1240244"/>
      </dsp:txXfrm>
    </dsp:sp>
    <dsp:sp modelId="{B5C38B34-A9D9-364D-9A0E-1A8345FE59C3}">
      <dsp:nvSpPr>
        <dsp:cNvPr id="0" name=""/>
        <dsp:cNvSpPr/>
      </dsp:nvSpPr>
      <dsp:spPr>
        <a:xfrm>
          <a:off x="2793094" y="141877"/>
          <a:ext cx="3100610" cy="12402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SessionFactory</a:t>
          </a:r>
          <a:endParaRPr lang="en-US" sz="1900" kern="1200" dirty="0"/>
        </a:p>
      </dsp:txBody>
      <dsp:txXfrm>
        <a:off x="2793094" y="141877"/>
        <a:ext cx="3100610" cy="1240244"/>
      </dsp:txXfrm>
    </dsp:sp>
    <dsp:sp modelId="{979DA747-1E61-6345-A950-6BAA815CC8FE}">
      <dsp:nvSpPr>
        <dsp:cNvPr id="0" name=""/>
        <dsp:cNvSpPr/>
      </dsp:nvSpPr>
      <dsp:spPr>
        <a:xfrm>
          <a:off x="5410199" y="141877"/>
          <a:ext cx="3100610" cy="12402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Session</a:t>
          </a:r>
          <a:endParaRPr lang="en-US" sz="1900" kern="1200" dirty="0"/>
        </a:p>
      </dsp:txBody>
      <dsp:txXfrm>
        <a:off x="5410199" y="141877"/>
        <a:ext cx="3100610" cy="124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mnotmyself.com/2008/07/02/NHibernateTestingThePerformanceUrbanLegend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Getting started</a:t>
            </a:r>
            <a:br>
              <a:rPr lang="en-US" sz="3200" dirty="0" smtClean="0"/>
            </a:br>
            <a:r>
              <a:rPr lang="en-US" sz="3200" dirty="0" smtClean="0"/>
              <a:t>with NHibernate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  <a:endParaRPr lang="en-US" dirty="0"/>
          </a:p>
        </p:txBody>
      </p:sp>
      <p:pic>
        <p:nvPicPr>
          <p:cNvPr id="5" name="Picture 4" descr="nh.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5" y="2362200"/>
            <a:ext cx="3585465" cy="2044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61872"/>
          </a:xfrm>
        </p:spPr>
        <p:txBody>
          <a:bodyPr/>
          <a:lstStyle/>
          <a:p>
            <a:r>
              <a:rPr lang="en-US" dirty="0" smtClean="0"/>
              <a:t>Constructs a query using an API</a:t>
            </a:r>
          </a:p>
          <a:p>
            <a:r>
              <a:rPr lang="en-US" sz="2000" dirty="0" smtClean="0"/>
              <a:t>Is more extensible than HQL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43200"/>
            <a:ext cx="7560552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ICritiera</a:t>
            </a:r>
            <a:r>
              <a:rPr lang="en-US" dirty="0" smtClean="0"/>
              <a:t> </a:t>
            </a:r>
            <a:r>
              <a:rPr lang="en-US" dirty="0" err="1" smtClean="0"/>
              <a:t>crit</a:t>
            </a:r>
            <a:r>
              <a:rPr lang="en-US" dirty="0" smtClean="0"/>
              <a:t> = </a:t>
            </a:r>
            <a:r>
              <a:rPr lang="en-US" dirty="0" err="1" smtClean="0"/>
              <a:t>session.CreateCriteria(typeof(Order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Add(Expression.Gt(“Total</a:t>
            </a:r>
            <a:r>
              <a:rPr lang="en-US" dirty="0" smtClean="0"/>
              <a:t>”, 30m))</a:t>
            </a:r>
            <a:br>
              <a:rPr lang="en-US" dirty="0" smtClean="0"/>
            </a:br>
            <a:r>
              <a:rPr lang="en-US" dirty="0" smtClean="0"/>
              <a:t>	.SetFirstResults(20);</a:t>
            </a:r>
          </a:p>
          <a:p>
            <a:endParaRPr lang="en-US" dirty="0" smtClean="0"/>
          </a:p>
          <a:p>
            <a:r>
              <a:rPr lang="en-US" dirty="0" err="1" smtClean="0"/>
              <a:t>IList</a:t>
            </a:r>
            <a:r>
              <a:rPr lang="en-US" dirty="0" smtClean="0"/>
              <a:t>&lt;Order&gt; orders = </a:t>
            </a:r>
            <a:r>
              <a:rPr lang="en-US" dirty="0" err="1" smtClean="0"/>
              <a:t>crit.List</a:t>
            </a:r>
            <a:r>
              <a:rPr lang="en-US" dirty="0" smtClean="0"/>
              <a:t>&lt;Order&gt;();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094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Allows you to execute native SQL queries</a:t>
            </a:r>
          </a:p>
          <a:p>
            <a:r>
              <a:rPr lang="en-US" dirty="0" smtClean="0"/>
              <a:t>Good for legacy adoption</a:t>
            </a:r>
          </a:p>
          <a:p>
            <a:r>
              <a:rPr lang="en-US" dirty="0" smtClean="0"/>
              <a:t>Is Evil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SQL queries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76600"/>
            <a:ext cx="756055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IList</a:t>
            </a:r>
            <a:r>
              <a:rPr lang="en-US" dirty="0" smtClean="0"/>
              <a:t>&lt;Order&gt; orders = </a:t>
            </a:r>
            <a:r>
              <a:rPr lang="en-US" dirty="0" err="1" smtClean="0"/>
              <a:t>session.CreateSqlQuery(“select</a:t>
            </a:r>
            <a:r>
              <a:rPr lang="en-US" dirty="0" smtClean="0"/>
              <a:t> {order.*} 	from Order {order} where {</a:t>
            </a:r>
            <a:r>
              <a:rPr lang="en-US" dirty="0" err="1" smtClean="0"/>
              <a:t>order.Total</a:t>
            </a:r>
            <a:r>
              <a:rPr lang="en-US" dirty="0" smtClean="0"/>
              <a:t>} &lt; 30.00”),</a:t>
            </a:r>
            <a:br>
              <a:rPr lang="en-US" dirty="0" smtClean="0"/>
            </a:br>
            <a:r>
              <a:rPr lang="en-US" dirty="0" smtClean="0"/>
              <a:t>	“order”, </a:t>
            </a:r>
            <a:r>
              <a:rPr lang="en-US" dirty="0" err="1" smtClean="0"/>
              <a:t>typeof(Order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	.List&lt;Order&gt;();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/>
          <a:lstStyle/>
          <a:p>
            <a:r>
              <a:rPr lang="en-US" dirty="0" smtClean="0"/>
              <a:t>NHibernate will track changes performed to an object a.k.a. “Dirty” objects</a:t>
            </a:r>
          </a:p>
          <a:p>
            <a:r>
              <a:rPr lang="en-US" dirty="0" smtClean="0"/>
              <a:t>Will implicitly call Save: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48" y="3276600"/>
            <a:ext cx="756055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Order order = </a:t>
            </a:r>
            <a:r>
              <a:rPr lang="en-US" dirty="0" err="1" smtClean="0"/>
              <a:t>session.Load(typeof(Order</a:t>
            </a:r>
            <a:r>
              <a:rPr lang="en-US" dirty="0" smtClean="0"/>
              <a:t>), </a:t>
            </a:r>
            <a:r>
              <a:rPr lang="en-US" dirty="0" err="1" smtClean="0"/>
              <a:t>orderId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order.Total</a:t>
            </a:r>
            <a:r>
              <a:rPr lang="en-US" dirty="0" smtClean="0"/>
              <a:t> = 69.95m;</a:t>
            </a:r>
          </a:p>
          <a:p>
            <a:r>
              <a:rPr lang="en-US" dirty="0" err="1" smtClean="0"/>
              <a:t>session.Flush</a:t>
            </a:r>
            <a:r>
              <a:rPr lang="en-US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507468"/>
            <a:ext cx="596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Flush() is also called when transaction is committed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Mapping</a:t>
            </a:r>
          </a:p>
          <a:p>
            <a:r>
              <a:rPr lang="en-US" dirty="0" smtClean="0"/>
              <a:t>Component Mapping</a:t>
            </a:r>
          </a:p>
          <a:p>
            <a:r>
              <a:rPr lang="en-US" dirty="0" smtClean="0"/>
              <a:t>Inheritance Mapping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Mappings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more complex aspects of NHibernate</a:t>
            </a:r>
          </a:p>
          <a:p>
            <a:r>
              <a:rPr lang="en-US" dirty="0" smtClean="0"/>
              <a:t>Different collection types:</a:t>
            </a:r>
          </a:p>
          <a:p>
            <a:pPr lvl="1"/>
            <a:r>
              <a:rPr lang="en-US" dirty="0" smtClean="0"/>
              <a:t>bag : collection of values that are not distinct </a:t>
            </a:r>
          </a:p>
          <a:p>
            <a:pPr lvl="1"/>
            <a:r>
              <a:rPr lang="en-US" dirty="0" smtClean="0"/>
              <a:t>list : collection of values that have an index </a:t>
            </a:r>
          </a:p>
          <a:p>
            <a:pPr lvl="1"/>
            <a:r>
              <a:rPr lang="en-US" dirty="0" smtClean="0"/>
              <a:t>set : distinct set of values </a:t>
            </a:r>
          </a:p>
          <a:p>
            <a:pPr lvl="1"/>
            <a:r>
              <a:rPr lang="en-US" dirty="0" smtClean="0"/>
              <a:t>map :hash/dictionary. Keys and value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Bag and List map to </a:t>
            </a:r>
            <a:r>
              <a:rPr lang="en-US" sz="2000" dirty="0" err="1" smtClean="0"/>
              <a:t>IList</a:t>
            </a:r>
            <a:r>
              <a:rPr lang="en-US" sz="2000" dirty="0" smtClean="0"/>
              <a:t>&lt;T&gt;, bag with caveats (add method)</a:t>
            </a:r>
          </a:p>
          <a:p>
            <a:r>
              <a:rPr lang="en-US" sz="2000" dirty="0" smtClean="0"/>
              <a:t>Set maps to Iesi.Collections.Generics.HashedSet&lt;T&gt;</a:t>
            </a:r>
          </a:p>
          <a:p>
            <a:r>
              <a:rPr lang="en-US" sz="2000" dirty="0" smtClean="0"/>
              <a:t>Map maps to </a:t>
            </a:r>
            <a:r>
              <a:rPr lang="en-US" sz="2000" dirty="0" err="1" smtClean="0"/>
              <a:t>IDictionary</a:t>
            </a:r>
            <a:r>
              <a:rPr lang="en-US" sz="2000" dirty="0" smtClean="0"/>
              <a:t>&lt;K, V&gt;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Maps an objects associations into a single table</a:t>
            </a:r>
          </a:p>
          <a:p>
            <a:r>
              <a:rPr lang="en-US" sz="2000" dirty="0" smtClean="0"/>
              <a:t>Good for value objects that do not require an identity (DDD)</a:t>
            </a:r>
          </a:p>
          <a:p>
            <a:r>
              <a:rPr lang="en-US" sz="2000" dirty="0" err="1" smtClean="0"/>
              <a:t>Customer.Address</a:t>
            </a:r>
            <a:r>
              <a:rPr lang="en-US" sz="2000" dirty="0" smtClean="0"/>
              <a:t> with Street and City fields would map to:</a:t>
            </a:r>
          </a:p>
          <a:p>
            <a:r>
              <a:rPr lang="en-US" sz="2000" dirty="0" smtClean="0"/>
              <a:t>Table: Street, Columns </a:t>
            </a:r>
            <a:r>
              <a:rPr lang="en-US" sz="2000" dirty="0" err="1" smtClean="0"/>
              <a:t>AddressStreet</a:t>
            </a:r>
            <a:r>
              <a:rPr lang="en-US" sz="2000" dirty="0" smtClean="0"/>
              <a:t>, </a:t>
            </a:r>
            <a:r>
              <a:rPr lang="en-US" sz="2000" dirty="0" err="1" smtClean="0"/>
              <a:t>AddressCity</a:t>
            </a:r>
            <a:r>
              <a:rPr lang="en-US" sz="2000" dirty="0" smtClean="0"/>
              <a:t> etc…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Mapping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48" y="3581400"/>
            <a:ext cx="756055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&lt;class name=“Customer” table=“Customer”&gt;</a:t>
            </a:r>
          </a:p>
          <a:p>
            <a:r>
              <a:rPr lang="en-US" dirty="0" smtClean="0"/>
              <a:t>	&lt;property name=“</a:t>
            </a:r>
            <a:r>
              <a:rPr lang="en-US" dirty="0" err="1" smtClean="0"/>
              <a:t>FirstName</a:t>
            </a:r>
            <a:r>
              <a:rPr lang="en-US" dirty="0" smtClean="0"/>
              <a:t>” /&gt;</a:t>
            </a:r>
          </a:p>
          <a:p>
            <a:r>
              <a:rPr lang="en-US" dirty="0" smtClean="0"/>
              <a:t>      &lt;property name=“</a:t>
            </a:r>
            <a:r>
              <a:rPr lang="en-US" dirty="0" err="1" smtClean="0"/>
              <a:t>LastName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 smtClean="0"/>
              <a:t>	&lt;component name=“Address”&gt;</a:t>
            </a:r>
          </a:p>
          <a:p>
            <a:r>
              <a:rPr lang="en-US" dirty="0" smtClean="0"/>
              <a:t>		&lt;property name=“Street” /&gt;</a:t>
            </a:r>
          </a:p>
          <a:p>
            <a:r>
              <a:rPr lang="en-US" dirty="0" smtClean="0"/>
              <a:t>		&lt;property name=“City” /&gt;</a:t>
            </a:r>
          </a:p>
          <a:p>
            <a:r>
              <a:rPr lang="en-US" dirty="0" smtClean="0"/>
              <a:t>	&lt;/component&gt;</a:t>
            </a:r>
          </a:p>
          <a:p>
            <a:r>
              <a:rPr lang="en-US" dirty="0" smtClean="0"/>
              <a:t>&lt;/class&gt;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strategies for mapping inheritance hierarchies</a:t>
            </a:r>
          </a:p>
          <a:p>
            <a:r>
              <a:rPr lang="en-US" dirty="0" smtClean="0"/>
              <a:t>Table per class hierarchy (1 table total)</a:t>
            </a:r>
          </a:p>
          <a:p>
            <a:pPr lvl="1"/>
            <a:r>
              <a:rPr lang="en-US" dirty="0" smtClean="0"/>
              <a:t>Uses a discriminator to identify the type of the row</a:t>
            </a:r>
          </a:p>
          <a:p>
            <a:pPr lvl="1"/>
            <a:r>
              <a:rPr lang="en-US" dirty="0" smtClean="0"/>
              <a:t>Will have null values for certain columns</a:t>
            </a:r>
          </a:p>
          <a:p>
            <a:r>
              <a:rPr lang="en-US" dirty="0" smtClean="0"/>
              <a:t>Table per subclass (1+n tables)</a:t>
            </a:r>
          </a:p>
          <a:p>
            <a:pPr lvl="1"/>
            <a:r>
              <a:rPr lang="en-US" dirty="0" smtClean="0"/>
              <a:t>One for the base class, one table for each subclass</a:t>
            </a:r>
          </a:p>
          <a:p>
            <a:r>
              <a:rPr lang="en-US" dirty="0" smtClean="0"/>
              <a:t>Table per concrete class (</a:t>
            </a:r>
            <a:r>
              <a:rPr lang="en-US" dirty="0" err="1" smtClean="0"/>
              <a:t>n</a:t>
            </a:r>
            <a:r>
              <a:rPr lang="en-US" dirty="0" smtClean="0"/>
              <a:t> tables)</a:t>
            </a:r>
          </a:p>
          <a:p>
            <a:pPr lvl="1"/>
            <a:r>
              <a:rPr lang="en-US" dirty="0" smtClean="0"/>
              <a:t>No table for the base class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667000"/>
            <a:ext cx="3886200" cy="1143000"/>
          </a:xfrm>
        </p:spPr>
        <p:txBody>
          <a:bodyPr/>
          <a:lstStyle/>
          <a:p>
            <a:r>
              <a:rPr lang="en-US" dirty="0" smtClean="0"/>
              <a:t>Lazy Loading?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514600"/>
            <a:ext cx="2667000" cy="1143000"/>
          </a:xfrm>
        </p:spPr>
        <p:txBody>
          <a:bodyPr/>
          <a:lstStyle/>
          <a:p>
            <a:r>
              <a:rPr lang="en-US" dirty="0" smtClean="0"/>
              <a:t>Why not?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4953000" cy="838200"/>
          </a:xfrm>
        </p:spPr>
        <p:txBody>
          <a:bodyPr/>
          <a:lstStyle/>
          <a:p>
            <a:pPr algn="ctr"/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191000" y="5029200"/>
            <a:ext cx="990600" cy="1066800"/>
          </a:xfrm>
          <a:prstGeom prst="flowChartMagneticDisk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4980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295400"/>
            <a:ext cx="7696200" cy="1066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5400000" sx="1000" sy="1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9906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188732"/>
            <a:ext cx="7696200" cy="121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5400000" sx="1000" sy="1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495800" y="2438400"/>
            <a:ext cx="304800" cy="381000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4495800"/>
            <a:ext cx="304800" cy="381000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2400" y="28194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600200"/>
            <a:ext cx="91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8800" y="1600200"/>
            <a:ext cx="91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Company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6600" y="3771900"/>
            <a:ext cx="12192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UserMapping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3771900"/>
            <a:ext cx="12192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6260068"/>
            <a:ext cx="152557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9030" y="6260068"/>
            <a:ext cx="152557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Company Table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r>
              <a:rPr lang="en-US" dirty="0" smtClean="0"/>
              <a:t>Good post on performance benchmarks:</a:t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http://www.iamnotmyself.com/2008/07/02/NHibernateTestingThePerformanceUrbanLegend.aspx</a:t>
            </a:r>
            <a:endParaRPr lang="en-US" sz="1600" dirty="0" smtClean="0"/>
          </a:p>
          <a:p>
            <a:r>
              <a:rPr lang="en-US" dirty="0" smtClean="0"/>
              <a:t>Performance benchmark results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SQL has got to be slow!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04800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 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Nth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Inline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1312.5ms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~430ms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Parameterized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1296.9ms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~350ms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1390.6ms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~320ms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1565.3ms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~560ms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NHibernate  w/Transaction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1406.3ms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~300ms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Samples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&amp; Sample Code</a:t>
            </a:r>
          </a:p>
          <a:p>
            <a:r>
              <a:rPr lang="en-US" sz="2200" dirty="0" smtClean="0"/>
              <a:t>www.github.com/schambers/orlandocodecamp2010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schambers</a:t>
            </a:r>
            <a:r>
              <a:rPr lang="en-US" dirty="0" smtClean="0"/>
              <a:t> on twitter</a:t>
            </a:r>
          </a:p>
          <a:p>
            <a:r>
              <a:rPr lang="en-US" dirty="0" smtClean="0"/>
              <a:t>http://www.github.com/schambers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/>
              <a:t>Which database software?</a:t>
            </a:r>
            <a:endParaRPr lang="en-US" dirty="0"/>
          </a:p>
        </p:txBody>
      </p:sp>
      <p:pic>
        <p:nvPicPr>
          <p:cNvPr id="4" name="Picture 3" descr="sql_server_2008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4622"/>
            <a:ext cx="2286000" cy="1429657"/>
          </a:xfrm>
          <a:prstGeom prst="rect">
            <a:avLst/>
          </a:prstGeom>
        </p:spPr>
      </p:pic>
      <p:pic>
        <p:nvPicPr>
          <p:cNvPr id="5" name="Picture 4" descr="sqlite_editor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03" y="2794279"/>
            <a:ext cx="1009903" cy="1009903"/>
          </a:xfrm>
          <a:prstGeom prst="rect">
            <a:avLst/>
          </a:prstGeom>
        </p:spPr>
      </p:pic>
      <p:pic>
        <p:nvPicPr>
          <p:cNvPr id="6" name="Picture 5" descr="image.ax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073" y="4419600"/>
            <a:ext cx="2144611" cy="1739565"/>
          </a:xfrm>
          <a:prstGeom prst="rect">
            <a:avLst/>
          </a:prstGeom>
        </p:spPr>
      </p:pic>
      <p:pic>
        <p:nvPicPr>
          <p:cNvPr id="7" name="Picture 6" descr="mysql-hire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5" y="1394644"/>
            <a:ext cx="1872842" cy="967556"/>
          </a:xfrm>
          <a:prstGeom prst="rect">
            <a:avLst/>
          </a:prstGeom>
        </p:spPr>
      </p:pic>
      <p:pic>
        <p:nvPicPr>
          <p:cNvPr id="8" name="Picture 7" descr="oracle_logo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1579026"/>
            <a:ext cx="1353826" cy="269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3853" y="3219406"/>
            <a:ext cx="1295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SqlCe</a:t>
            </a:r>
            <a:endParaRPr lang="en-US" sz="3200" dirty="0"/>
          </a:p>
        </p:txBody>
      </p:sp>
      <p:pic>
        <p:nvPicPr>
          <p:cNvPr id="10" name="Picture 9" descr="FirebirdPhoenix_Logo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391" y="2501891"/>
            <a:ext cx="1515530" cy="1515530"/>
          </a:xfrm>
          <a:prstGeom prst="rect">
            <a:avLst/>
          </a:prstGeom>
        </p:spPr>
      </p:pic>
      <p:pic>
        <p:nvPicPr>
          <p:cNvPr id="11" name="Picture 10" descr="sybase_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4242375"/>
            <a:ext cx="2895600" cy="1008634"/>
          </a:xfrm>
          <a:prstGeom prst="rect">
            <a:avLst/>
          </a:prstGeom>
        </p:spPr>
      </p:pic>
      <p:pic>
        <p:nvPicPr>
          <p:cNvPr id="12" name="Picture 11" descr="ibm-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4520428"/>
            <a:ext cx="2391903" cy="973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686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SessionFactory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340" y="3124200"/>
            <a:ext cx="80073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SessionFactory consumes the configuration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Shared among all application threads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Instantiation is expensive as parsing of mapping files is performed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Validates mapping files, showing errors if incorrect mapping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SessionFactory provides Session objects that are used to interact</a:t>
            </a:r>
            <a:br>
              <a:rPr lang="en-US" dirty="0" smtClean="0"/>
            </a:br>
            <a:r>
              <a:rPr lang="en-US" dirty="0" smtClean="0"/>
              <a:t>with the database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 Session object holds an open connection to the database for</a:t>
            </a:r>
            <a:br>
              <a:rPr lang="en-US" dirty="0" smtClean="0"/>
            </a:br>
            <a:r>
              <a:rPr lang="en-US" dirty="0" smtClean="0"/>
              <a:t>loading objects, and transaction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14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1. </a:t>
            </a:r>
            <a:r>
              <a:rPr lang="en-US" sz="2000" dirty="0" err="1" smtClean="0"/>
              <a:t>Web.config/app.config</a:t>
            </a:r>
            <a:endParaRPr lang="en-US" sz="2000" dirty="0" smtClean="0"/>
          </a:p>
          <a:p>
            <a:r>
              <a:rPr lang="en-US" sz="2000" dirty="0" smtClean="0"/>
              <a:t>2. Mapping files</a:t>
            </a:r>
          </a:p>
          <a:p>
            <a:r>
              <a:rPr lang="en-US" sz="2000" dirty="0" smtClean="0"/>
              <a:t>Configuration defines db dialect, db connection and mapping files assembly</a:t>
            </a:r>
          </a:p>
          <a:p>
            <a:r>
              <a:rPr lang="en-US" sz="2000" dirty="0" smtClean="0"/>
              <a:t>Sample mapping file: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48" y="3581400"/>
            <a:ext cx="8017752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&lt;class name=“Order” table=“Orders”&gt;</a:t>
            </a:r>
          </a:p>
          <a:p>
            <a:r>
              <a:rPr lang="en-US" dirty="0" smtClean="0"/>
              <a:t>	&lt;id name="Id" type=”int" column=“OrderId" unsaved-value="0"&gt;</a:t>
            </a:r>
          </a:p>
          <a:p>
            <a:r>
              <a:rPr lang="en-US" dirty="0" smtClean="0"/>
              <a:t>    		&lt;generator class=”native"/&gt;</a:t>
            </a:r>
          </a:p>
          <a:p>
            <a:r>
              <a:rPr lang="en-US" dirty="0" smtClean="0"/>
              <a:t>	&lt;/id&gt;</a:t>
            </a:r>
          </a:p>
          <a:p>
            <a:r>
              <a:rPr lang="en-US" dirty="0" smtClean="0"/>
              <a:t>	&lt;property name=“Total” /&gt;</a:t>
            </a:r>
            <a:br>
              <a:rPr lang="en-US" dirty="0" smtClean="0"/>
            </a:br>
            <a:r>
              <a:rPr lang="en-US" dirty="0" smtClean="0"/>
              <a:t>	&lt;many-to-one name=“Customer” /&gt;</a:t>
            </a:r>
          </a:p>
          <a:p>
            <a:r>
              <a:rPr lang="en-US" dirty="0" smtClean="0"/>
              <a:t>&lt;/class&gt;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r>
              <a:rPr lang="en-US" dirty="0" smtClean="0"/>
              <a:t> FTW!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Mapping files suck!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Manages interaction with database, contains all basic CRUD operations</a:t>
            </a:r>
          </a:p>
          <a:p>
            <a:pPr lvl="1"/>
            <a:r>
              <a:rPr lang="en-US" sz="2000" dirty="0" err="1" smtClean="0"/>
              <a:t>session.Get(typeof(Order</a:t>
            </a:r>
            <a:r>
              <a:rPr lang="en-US" sz="2000" dirty="0" smtClean="0"/>
              <a:t>),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Session.Load(typeof(Order</a:t>
            </a:r>
            <a:r>
              <a:rPr lang="en-US" sz="2000" dirty="0" smtClean="0"/>
              <a:t>),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);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 throw exception</a:t>
            </a:r>
          </a:p>
          <a:p>
            <a:pPr lvl="1"/>
            <a:r>
              <a:rPr lang="en-US" sz="2000" dirty="0" err="1" smtClean="0"/>
              <a:t>session.Save(myOrder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session.SaveOrUpate(myOrder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Session.Delete(myOrder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almighty 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Query/HQL API</a:t>
            </a:r>
          </a:p>
          <a:p>
            <a:r>
              <a:rPr lang="en-US" dirty="0" smtClean="0"/>
              <a:t>Criteria API</a:t>
            </a:r>
          </a:p>
          <a:p>
            <a:r>
              <a:rPr lang="en-US" dirty="0" smtClean="0"/>
              <a:t>LINQ</a:t>
            </a:r>
          </a:p>
          <a:p>
            <a:r>
              <a:rPr lang="en-US" dirty="0" smtClean="0"/>
              <a:t>Native SQL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Nhibernate</a:t>
            </a:r>
            <a:r>
              <a:rPr lang="en-US" dirty="0" smtClean="0"/>
              <a:t> contains an extremely powerful querying API</a:t>
            </a:r>
          </a:p>
          <a:p>
            <a:r>
              <a:rPr lang="en-US" dirty="0" err="1" smtClean="0"/>
              <a:t>IQuery</a:t>
            </a:r>
            <a:endParaRPr lang="en-US" dirty="0" smtClean="0"/>
          </a:p>
          <a:p>
            <a:pPr lvl="1"/>
            <a:r>
              <a:rPr lang="en-US" dirty="0" smtClean="0"/>
              <a:t>Provides a method for building a DB query through HQL (hibernate query language)</a:t>
            </a:r>
            <a:r>
              <a:rPr lang="en-US" sz="1800" dirty="0" smtClean="0"/>
              <a:t>  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59875"/>
            <a:ext cx="7560552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IQuery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dirty="0" smtClean="0"/>
              <a:t> = </a:t>
            </a:r>
            <a:r>
              <a:rPr lang="en-US" dirty="0" err="1" smtClean="0"/>
              <a:t>session.CreateQuery(“from</a:t>
            </a:r>
            <a:r>
              <a:rPr lang="en-US" dirty="0" smtClean="0"/>
              <a:t> Orders where Total&gt;:total”)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SetDecimal(“Total</a:t>
            </a:r>
            <a:r>
              <a:rPr lang="en-US" dirty="0" smtClean="0"/>
              <a:t>”, 30m)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OrderBy(Order.Asc(“Title</a:t>
            </a:r>
            <a:r>
              <a:rPr lang="en-US" dirty="0" smtClean="0"/>
              <a:t>”))</a:t>
            </a:r>
            <a:br>
              <a:rPr lang="en-US" dirty="0" smtClean="0"/>
            </a:br>
            <a:r>
              <a:rPr lang="en-US" dirty="0" smtClean="0"/>
              <a:t>	.SetFirstResult(20)</a:t>
            </a:r>
            <a:br>
              <a:rPr lang="en-US" dirty="0" smtClean="0"/>
            </a:br>
            <a:r>
              <a:rPr lang="en-US" dirty="0" smtClean="0"/>
              <a:t>	.SetMaxResults(10);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IList</a:t>
            </a:r>
            <a:r>
              <a:rPr lang="en-US" dirty="0" smtClean="0"/>
              <a:t>&lt;Order&gt; orders = </a:t>
            </a:r>
            <a:r>
              <a:rPr lang="en-US" dirty="0" err="1" smtClean="0"/>
              <a:t>q.List</a:t>
            </a:r>
            <a:r>
              <a:rPr lang="en-US" dirty="0" smtClean="0"/>
              <a:t>&lt;Order&gt;();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1051</TotalTime>
  <Words>540</Words>
  <Application>Microsoft Office PowerPoint</Application>
  <PresentationFormat>On-screen Show (4:3)</PresentationFormat>
  <Paragraphs>143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Getting started with NHibernate</vt:lpstr>
      <vt:lpstr>What is an ORM?</vt:lpstr>
      <vt:lpstr>Which database software?</vt:lpstr>
      <vt:lpstr>SessionFactory</vt:lpstr>
      <vt:lpstr>Configuration</vt:lpstr>
      <vt:lpstr>XML Mapping files suck!</vt:lpstr>
      <vt:lpstr>The almighty Session</vt:lpstr>
      <vt:lpstr>Querying Options</vt:lpstr>
      <vt:lpstr>Query API</vt:lpstr>
      <vt:lpstr>Criteria API</vt:lpstr>
      <vt:lpstr>LINQ</vt:lpstr>
      <vt:lpstr>Native SQL queries</vt:lpstr>
      <vt:lpstr>Dirty Objects</vt:lpstr>
      <vt:lpstr>Working with Mappings</vt:lpstr>
      <vt:lpstr>Collection Mapping</vt:lpstr>
      <vt:lpstr>Component Mapping</vt:lpstr>
      <vt:lpstr>Inheritance Mapping</vt:lpstr>
      <vt:lpstr>Lazy Loading?</vt:lpstr>
      <vt:lpstr>Why not?</vt:lpstr>
      <vt:lpstr>Generated SQL has got to be slow!</vt:lpstr>
      <vt:lpstr>Some Samples</vt:lpstr>
      <vt:lpstr>Questions?</vt:lpstr>
    </vt:vector>
  </TitlesOfParts>
  <Company>Flagler Schools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Lenovo User</cp:lastModifiedBy>
  <cp:revision>144</cp:revision>
  <dcterms:created xsi:type="dcterms:W3CDTF">2008-08-22T18:16:14Z</dcterms:created>
  <dcterms:modified xsi:type="dcterms:W3CDTF">2010-03-27T03:35:24Z</dcterms:modified>
</cp:coreProperties>
</file>