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288000" cy="10287000"/>
  <p:notesSz cx="6858000" cy="9144000"/>
  <p:embeddedFontLst>
    <p:embeddedFont>
      <p:font typeface="DM Sans Bold" charset="1" panose="00000000000000000000"/>
      <p:regular r:id="rId18"/>
    </p:embeddedFont>
    <p:embeddedFont>
      <p:font typeface="DM Sans" charset="1" panose="00000000000000000000"/>
      <p:regular r:id="rId19"/>
    </p:embeddedFont>
    <p:embeddedFont>
      <p:font typeface="Canva Sans" charset="1" panose="020B0503030501040103"/>
      <p:regular r:id="rId20"/>
    </p:embeddedFont>
    <p:embeddedFont>
      <p:font typeface="Open Sans" charset="1" panose="020B0606030504020204"/>
      <p:regular r:id="rId21"/>
    </p:embeddedFont>
    <p:embeddedFont>
      <p:font typeface="Canva Sans Bold" charset="1" panose="020B0803030501040103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0.png" Type="http://schemas.openxmlformats.org/officeDocument/2006/relationships/image"/><Relationship Id="rId12" Target="../media/image11.svg" Type="http://schemas.openxmlformats.org/officeDocument/2006/relationships/image"/><Relationship Id="rId13" Target="../media/image12.png" Type="http://schemas.openxmlformats.org/officeDocument/2006/relationships/image"/><Relationship Id="rId14" Target="../media/image13.svg" Type="http://schemas.openxmlformats.org/officeDocument/2006/relationships/image"/><Relationship Id="rId15" Target="../media/image14.png" Type="http://schemas.openxmlformats.org/officeDocument/2006/relationships/image"/><Relationship Id="rId16" Target="../media/image15.svg" Type="http://schemas.openxmlformats.org/officeDocument/2006/relationships/image"/><Relationship Id="rId17" Target="../media/image16.png" Type="http://schemas.openxmlformats.org/officeDocument/2006/relationships/image"/><Relationship Id="rId18" Target="../media/image17.svg" Type="http://schemas.openxmlformats.org/officeDocument/2006/relationships/image"/><Relationship Id="rId19" Target="../media/image18.png" Type="http://schemas.openxmlformats.org/officeDocument/2006/relationships/image"/><Relationship Id="rId2" Target="../media/image1.png" Type="http://schemas.openxmlformats.org/officeDocument/2006/relationships/image"/><Relationship Id="rId20" Target="../media/image19.svg" Type="http://schemas.openxmlformats.org/officeDocument/2006/relationships/image"/><Relationship Id="rId21" Target="../media/image20.png" Type="http://schemas.openxmlformats.org/officeDocument/2006/relationships/image"/><Relationship Id="rId22" Target="../media/image21.svg" Type="http://schemas.openxmlformats.org/officeDocument/2006/relationships/image"/><Relationship Id="rId23" Target="../media/image22.png" Type="http://schemas.openxmlformats.org/officeDocument/2006/relationships/image"/><Relationship Id="rId24" Target="../media/image23.svg" Type="http://schemas.openxmlformats.org/officeDocument/2006/relationships/image"/><Relationship Id="rId25" Target="../media/image24.png" Type="http://schemas.openxmlformats.org/officeDocument/2006/relationships/image"/><Relationship Id="rId26" Target="../media/image25.svg" Type="http://schemas.openxmlformats.org/officeDocument/2006/relationships/image"/><Relationship Id="rId27" Target="../media/image26.png" Type="http://schemas.openxmlformats.org/officeDocument/2006/relationships/image"/><Relationship Id="rId28" Target="../media/image27.svg" Type="http://schemas.openxmlformats.org/officeDocument/2006/relationships/image"/><Relationship Id="rId29" Target="../media/image28.png" Type="http://schemas.openxmlformats.org/officeDocument/2006/relationships/image"/><Relationship Id="rId3" Target="../media/image2.png" Type="http://schemas.openxmlformats.org/officeDocument/2006/relationships/image"/><Relationship Id="rId30" Target="../media/image29.sv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Relationship Id="rId5" Target="../media/image28.png" Type="http://schemas.openxmlformats.org/officeDocument/2006/relationships/image"/><Relationship Id="rId6" Target="../media/image29.svg" Type="http://schemas.openxmlformats.org/officeDocument/2006/relationships/image"/><Relationship Id="rId7" Target="../media/image33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6.png" Type="http://schemas.openxmlformats.org/officeDocument/2006/relationships/image"/><Relationship Id="rId4" Target="../media/image27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svg" Type="http://schemas.openxmlformats.org/officeDocument/2006/relationships/image"/><Relationship Id="rId11" Target="../media/image12.png" Type="http://schemas.openxmlformats.org/officeDocument/2006/relationships/image"/><Relationship Id="rId12" Target="../media/image13.svg" Type="http://schemas.openxmlformats.org/officeDocument/2006/relationships/image"/><Relationship Id="rId13" Target="../media/image14.png" Type="http://schemas.openxmlformats.org/officeDocument/2006/relationships/image"/><Relationship Id="rId14" Target="../media/image15.svg" Type="http://schemas.openxmlformats.org/officeDocument/2006/relationships/image"/><Relationship Id="rId15" Target="../media/image16.png" Type="http://schemas.openxmlformats.org/officeDocument/2006/relationships/image"/><Relationship Id="rId16" Target="../media/image17.svg" Type="http://schemas.openxmlformats.org/officeDocument/2006/relationships/image"/><Relationship Id="rId17" Target="../media/image18.png" Type="http://schemas.openxmlformats.org/officeDocument/2006/relationships/image"/><Relationship Id="rId18" Target="../media/image19.svg" Type="http://schemas.openxmlformats.org/officeDocument/2006/relationships/image"/><Relationship Id="rId19" Target="../media/image20.png" Type="http://schemas.openxmlformats.org/officeDocument/2006/relationships/image"/><Relationship Id="rId2" Target="../media/image1.png" Type="http://schemas.openxmlformats.org/officeDocument/2006/relationships/image"/><Relationship Id="rId20" Target="../media/image21.svg" Type="http://schemas.openxmlformats.org/officeDocument/2006/relationships/image"/><Relationship Id="rId21" Target="../media/image22.png" Type="http://schemas.openxmlformats.org/officeDocument/2006/relationships/image"/><Relationship Id="rId22" Target="../media/image23.svg" Type="http://schemas.openxmlformats.org/officeDocument/2006/relationships/image"/><Relationship Id="rId23" Target="../media/image24.png" Type="http://schemas.openxmlformats.org/officeDocument/2006/relationships/image"/><Relationship Id="rId24" Target="../media/image25.svg" Type="http://schemas.openxmlformats.org/officeDocument/2006/relationships/image"/><Relationship Id="rId25" Target="../media/image26.png" Type="http://schemas.openxmlformats.org/officeDocument/2006/relationships/image"/><Relationship Id="rId26" Target="../media/image27.svg" Type="http://schemas.openxmlformats.org/officeDocument/2006/relationships/image"/><Relationship Id="rId27" Target="../media/image28.png" Type="http://schemas.openxmlformats.org/officeDocument/2006/relationships/image"/><Relationship Id="rId28" Target="../media/image29.svg" Type="http://schemas.openxmlformats.org/officeDocument/2006/relationships/image"/><Relationship Id="rId29" Target="../media/image34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8.png" Type="http://schemas.openxmlformats.org/officeDocument/2006/relationships/image"/><Relationship Id="rId8" Target="../media/image9.svg" Type="http://schemas.openxmlformats.org/officeDocument/2006/relationships/image"/><Relationship Id="rId9" Target="../media/image10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1.svg" Type="http://schemas.openxmlformats.org/officeDocument/2006/relationships/image"/><Relationship Id="rId11" Target="../media/image26.png" Type="http://schemas.openxmlformats.org/officeDocument/2006/relationships/image"/><Relationship Id="rId12" Target="../media/image27.svg" Type="http://schemas.openxmlformats.org/officeDocument/2006/relationships/image"/><Relationship Id="rId2" Target="../media/image1.png" Type="http://schemas.openxmlformats.org/officeDocument/2006/relationships/image"/><Relationship Id="rId3" Target="../media/image8.png" Type="http://schemas.openxmlformats.org/officeDocument/2006/relationships/image"/><Relationship Id="rId4" Target="../media/image9.svg" Type="http://schemas.openxmlformats.org/officeDocument/2006/relationships/image"/><Relationship Id="rId5" Target="../media/image10.png" Type="http://schemas.openxmlformats.org/officeDocument/2006/relationships/image"/><Relationship Id="rId6" Target="../media/image11.svg" Type="http://schemas.openxmlformats.org/officeDocument/2006/relationships/image"/><Relationship Id="rId7" Target="../media/image14.png" Type="http://schemas.openxmlformats.org/officeDocument/2006/relationships/image"/><Relationship Id="rId8" Target="../media/image15.svg" Type="http://schemas.openxmlformats.org/officeDocument/2006/relationships/image"/><Relationship Id="rId9" Target="../media/image20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9.svg" Type="http://schemas.openxmlformats.org/officeDocument/2006/relationships/image"/><Relationship Id="rId2" Target="../media/image1.pn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Relationship Id="rId5" Target="../media/image16.png" Type="http://schemas.openxmlformats.org/officeDocument/2006/relationships/image"/><Relationship Id="rId6" Target="../media/image17.svg" Type="http://schemas.openxmlformats.org/officeDocument/2006/relationships/image"/><Relationship Id="rId7" Target="../media/image24.png" Type="http://schemas.openxmlformats.org/officeDocument/2006/relationships/image"/><Relationship Id="rId8" Target="../media/image25.svg" Type="http://schemas.openxmlformats.org/officeDocument/2006/relationships/image"/><Relationship Id="rId9" Target="../media/image28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9.svg" Type="http://schemas.openxmlformats.org/officeDocument/2006/relationships/image"/><Relationship Id="rId2" Target="../media/image1.pn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Relationship Id="rId5" Target="../media/image16.png" Type="http://schemas.openxmlformats.org/officeDocument/2006/relationships/image"/><Relationship Id="rId6" Target="../media/image17.svg" Type="http://schemas.openxmlformats.org/officeDocument/2006/relationships/image"/><Relationship Id="rId7" Target="../media/image24.png" Type="http://schemas.openxmlformats.org/officeDocument/2006/relationships/image"/><Relationship Id="rId8" Target="../media/image25.svg" Type="http://schemas.openxmlformats.org/officeDocument/2006/relationships/image"/><Relationship Id="rId9" Target="../media/image28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4.png" Type="http://schemas.openxmlformats.org/officeDocument/2006/relationships/image"/><Relationship Id="rId4" Target="../media/image25.svg" Type="http://schemas.openxmlformats.org/officeDocument/2006/relationships/image"/><Relationship Id="rId5" Target="../media/image16.png" Type="http://schemas.openxmlformats.org/officeDocument/2006/relationships/image"/><Relationship Id="rId6" Target="../media/image17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6.png" Type="http://schemas.openxmlformats.org/officeDocument/2006/relationships/image"/><Relationship Id="rId4" Target="../media/image27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6.png" Type="http://schemas.openxmlformats.org/officeDocument/2006/relationships/image"/><Relationship Id="rId4" Target="../media/image27.svg" Type="http://schemas.openxmlformats.org/officeDocument/2006/relationships/image"/><Relationship Id="rId5" Target="../media/image30.png" Type="http://schemas.openxmlformats.org/officeDocument/2006/relationships/image"/><Relationship Id="rId6" Target="../media/image31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Relationship Id="rId5" Target="../media/image28.png" Type="http://schemas.openxmlformats.org/officeDocument/2006/relationships/image"/><Relationship Id="rId6" Target="../media/image29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Relationship Id="rId5" Target="../media/image28.png" Type="http://schemas.openxmlformats.org/officeDocument/2006/relationships/image"/><Relationship Id="rId6" Target="../media/image29.svg" Type="http://schemas.openxmlformats.org/officeDocument/2006/relationships/image"/><Relationship Id="rId7" Target="../media/image32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329398" y="8614893"/>
            <a:ext cx="4899948" cy="3344214"/>
          </a:xfrm>
          <a:custGeom>
            <a:avLst/>
            <a:gdLst/>
            <a:ahLst/>
            <a:cxnLst/>
            <a:rect r="r" b="b" t="t" l="l"/>
            <a:pathLst>
              <a:path h="3344214" w="4899948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030709" y="9258300"/>
            <a:ext cx="3059829" cy="751049"/>
          </a:xfrm>
          <a:custGeom>
            <a:avLst/>
            <a:gdLst/>
            <a:ahLst/>
            <a:cxnLst/>
            <a:rect r="r" b="b" t="t" l="l"/>
            <a:pathLst>
              <a:path h="751049" w="3059829">
                <a:moveTo>
                  <a:pt x="0" y="0"/>
                </a:moveTo>
                <a:lnTo>
                  <a:pt x="3059829" y="0"/>
                </a:lnTo>
                <a:lnTo>
                  <a:pt x="3059829" y="751049"/>
                </a:lnTo>
                <a:lnTo>
                  <a:pt x="0" y="75104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236705" y="6409875"/>
            <a:ext cx="724985" cy="920616"/>
          </a:xfrm>
          <a:custGeom>
            <a:avLst/>
            <a:gdLst/>
            <a:ahLst/>
            <a:cxnLst/>
            <a:rect r="r" b="b" t="t" l="l"/>
            <a:pathLst>
              <a:path h="920616" w="724985">
                <a:moveTo>
                  <a:pt x="0" y="0"/>
                </a:moveTo>
                <a:lnTo>
                  <a:pt x="724986" y="0"/>
                </a:lnTo>
                <a:lnTo>
                  <a:pt x="724986" y="920616"/>
                </a:lnTo>
                <a:lnTo>
                  <a:pt x="0" y="92061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215205" y="8540136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-674156" y="-1072630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12686214" y="-2578193"/>
            <a:ext cx="4292424" cy="3870986"/>
          </a:xfrm>
          <a:custGeom>
            <a:avLst/>
            <a:gdLst/>
            <a:ahLst/>
            <a:cxnLst/>
            <a:rect r="r" b="b" t="t" l="l"/>
            <a:pathLst>
              <a:path h="3870986" w="4292424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10138935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0">
            <a:off x="7409323" y="-2700100"/>
            <a:ext cx="5493058" cy="4114800"/>
          </a:xfrm>
          <a:custGeom>
            <a:avLst/>
            <a:gdLst/>
            <a:ahLst/>
            <a:cxnLst/>
            <a:rect r="r" b="b" t="t" l="l"/>
            <a:pathLst>
              <a:path h="4114800" w="5493058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4747568">
            <a:off x="-2972342" y="3665317"/>
            <a:ext cx="4896097" cy="2735694"/>
          </a:xfrm>
          <a:custGeom>
            <a:avLst/>
            <a:gdLst/>
            <a:ahLst/>
            <a:cxnLst/>
            <a:rect r="r" b="b" t="t" l="l"/>
            <a:pathLst>
              <a:path h="2735694" w="4896097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4831481" y="-1626507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17259300" y="2262342"/>
            <a:ext cx="3575541" cy="3575541"/>
          </a:xfrm>
          <a:custGeom>
            <a:avLst/>
            <a:gdLst/>
            <a:ahLst/>
            <a:cxnLst/>
            <a:rect r="r" b="b" t="t" l="l"/>
            <a:pathLst>
              <a:path h="3575541" w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0">
            <a:off x="2570549" y="9093737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5" id="15"/>
          <p:cNvSpPr/>
          <p:nvPr/>
        </p:nvSpPr>
        <p:spPr>
          <a:xfrm flipH="false" flipV="false" rot="-5282649">
            <a:off x="16440369" y="6970869"/>
            <a:ext cx="3382987" cy="1154444"/>
          </a:xfrm>
          <a:custGeom>
            <a:avLst/>
            <a:gdLst/>
            <a:ahLst/>
            <a:cxnLst/>
            <a:rect r="r" b="b" t="t" l="l"/>
            <a:pathLst>
              <a:path h="1154444" w="3382987">
                <a:moveTo>
                  <a:pt x="0" y="0"/>
                </a:moveTo>
                <a:lnTo>
                  <a:pt x="3382987" y="0"/>
                </a:lnTo>
                <a:lnTo>
                  <a:pt x="3382987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6" id="16"/>
          <p:cNvSpPr/>
          <p:nvPr/>
        </p:nvSpPr>
        <p:spPr>
          <a:xfrm flipH="false" flipV="false" rot="0">
            <a:off x="16978638" y="-642644"/>
            <a:ext cx="3104522" cy="3342688"/>
          </a:xfrm>
          <a:custGeom>
            <a:avLst/>
            <a:gdLst/>
            <a:ahLst/>
            <a:cxnLst/>
            <a:rect r="r" b="b" t="t" l="l"/>
            <a:pathLst>
              <a:path h="3342688" w="3104522">
                <a:moveTo>
                  <a:pt x="0" y="0"/>
                </a:moveTo>
                <a:lnTo>
                  <a:pt x="3104522" y="0"/>
                </a:lnTo>
                <a:lnTo>
                  <a:pt x="3104522" y="3342688"/>
                </a:lnTo>
                <a:lnTo>
                  <a:pt x="0" y="3342688"/>
                </a:lnTo>
                <a:lnTo>
                  <a:pt x="0" y="0"/>
                </a:lnTo>
                <a:close/>
              </a:path>
            </a:pathLst>
          </a:custGeom>
          <a:blipFill>
            <a:blip r:embed="rId29">
              <a:extLst>
                <a:ext uri="{96DAC541-7B7A-43D3-8B79-37D633B846F1}">
                  <asvg:svgBlip xmlns:asvg="http://schemas.microsoft.com/office/drawing/2016/SVG/main" r:embed="rId3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7" id="17"/>
          <p:cNvSpPr txBox="true"/>
          <p:nvPr/>
        </p:nvSpPr>
        <p:spPr>
          <a:xfrm rot="0">
            <a:off x="-1050499" y="3869344"/>
            <a:ext cx="20388999" cy="24637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399"/>
              </a:lnSpc>
            </a:pPr>
            <a:r>
              <a:rPr lang="en-US" b="true" sz="9999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Sentiment Analysis of IMDB Movie Reviews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417054" y="-130266"/>
            <a:ext cx="3870946" cy="950141"/>
          </a:xfrm>
          <a:custGeom>
            <a:avLst/>
            <a:gdLst/>
            <a:ahLst/>
            <a:cxnLst/>
            <a:rect r="r" b="b" t="t" l="l"/>
            <a:pathLst>
              <a:path h="950141" w="3870946">
                <a:moveTo>
                  <a:pt x="0" y="0"/>
                </a:moveTo>
                <a:lnTo>
                  <a:pt x="3870946" y="0"/>
                </a:lnTo>
                <a:lnTo>
                  <a:pt x="3870946" y="950142"/>
                </a:lnTo>
                <a:lnTo>
                  <a:pt x="0" y="95014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1298663" y="7226243"/>
            <a:ext cx="2597326" cy="2796583"/>
          </a:xfrm>
          <a:custGeom>
            <a:avLst/>
            <a:gdLst/>
            <a:ahLst/>
            <a:cxnLst/>
            <a:rect r="r" b="b" t="t" l="l"/>
            <a:pathLst>
              <a:path h="2796583" w="2597326">
                <a:moveTo>
                  <a:pt x="0" y="0"/>
                </a:moveTo>
                <a:lnTo>
                  <a:pt x="2597326" y="0"/>
                </a:lnTo>
                <a:lnTo>
                  <a:pt x="2597326" y="2796583"/>
                </a:lnTo>
                <a:lnTo>
                  <a:pt x="0" y="279658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3514423" y="5752370"/>
            <a:ext cx="11301259" cy="4534630"/>
          </a:xfrm>
          <a:custGeom>
            <a:avLst/>
            <a:gdLst/>
            <a:ahLst/>
            <a:cxnLst/>
            <a:rect r="r" b="b" t="t" l="l"/>
            <a:pathLst>
              <a:path h="4534630" w="11301259">
                <a:moveTo>
                  <a:pt x="0" y="0"/>
                </a:moveTo>
                <a:lnTo>
                  <a:pt x="11301259" y="0"/>
                </a:lnTo>
                <a:lnTo>
                  <a:pt x="11301259" y="4534630"/>
                </a:lnTo>
                <a:lnTo>
                  <a:pt x="0" y="4534630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47750" y="535305"/>
            <a:ext cx="15541620" cy="1177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730"/>
              </a:lnSpc>
            </a:pPr>
            <a:r>
              <a:rPr lang="en-US" sz="9000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Challenges and Solutions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70805" y="2421663"/>
            <a:ext cx="16188495" cy="32889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314"/>
              </a:lnSpc>
            </a:pPr>
          </a:p>
          <a:p>
            <a:pPr algn="just" marL="663221" indent="-331610" lvl="1">
              <a:lnSpc>
                <a:spcPts val="5314"/>
              </a:lnSpc>
              <a:buFont typeface="Arial"/>
              <a:buChar char="•"/>
            </a:pPr>
            <a:r>
              <a:rPr lang="en-US" sz="3071" spc="116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Erhöhung</a:t>
            </a:r>
            <a:r>
              <a:rPr lang="en-US" sz="3071" spc="116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von dropout rate, die zufällige Neuronen während des Trainings deaktiviert</a:t>
            </a:r>
          </a:p>
          <a:p>
            <a:pPr algn="just" marL="663221" indent="-331610" lvl="1">
              <a:lnSpc>
                <a:spcPts val="5314"/>
              </a:lnSpc>
              <a:buFont typeface="Arial"/>
              <a:buChar char="•"/>
            </a:pPr>
            <a:r>
              <a:rPr lang="en-US" sz="3071" spc="116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Implementierung von EarlyStopping, um das Training zu stoppen, wenn sich validation loss nicht mehr verbessert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47750" y="1696493"/>
            <a:ext cx="7445722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2.  Overfitting Solution 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046173" y="-545347"/>
            <a:ext cx="7567145" cy="2582288"/>
          </a:xfrm>
          <a:custGeom>
            <a:avLst/>
            <a:gdLst/>
            <a:ahLst/>
            <a:cxnLst/>
            <a:rect r="r" b="b" t="t" l="l"/>
            <a:pathLst>
              <a:path h="2582288" w="7567145">
                <a:moveTo>
                  <a:pt x="0" y="0"/>
                </a:moveTo>
                <a:lnTo>
                  <a:pt x="7567144" y="0"/>
                </a:lnTo>
                <a:lnTo>
                  <a:pt x="7567144" y="2582288"/>
                </a:lnTo>
                <a:lnTo>
                  <a:pt x="0" y="258228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4" id="4"/>
          <p:cNvSpPr txBox="true"/>
          <p:nvPr/>
        </p:nvSpPr>
        <p:spPr>
          <a:xfrm rot="0">
            <a:off x="3117228" y="1219200"/>
            <a:ext cx="12837960" cy="1177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730"/>
              </a:lnSpc>
            </a:pPr>
            <a:r>
              <a:rPr lang="en-US" sz="9000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Model Comparison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789540" y="4019636"/>
            <a:ext cx="15493336" cy="47809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Naive Bayes: 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Vorteile: einfach und s</a:t>
            </a:r>
            <a:r>
              <a:rPr lang="en-US" sz="33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chnell, benötigt weniger Daten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Nachteile: </a:t>
            </a:r>
            <a:r>
              <a:rPr lang="en-US" sz="33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eingeschränkt im Umgang mit Kontext.</a:t>
            </a:r>
          </a:p>
          <a:p>
            <a:pPr algn="l">
              <a:lnSpc>
                <a:spcPts val="4759"/>
              </a:lnSpc>
            </a:pP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LSTM: 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Vorteile: gut im Umgang</a:t>
            </a:r>
            <a:r>
              <a:rPr lang="en-US" sz="33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mit Kontext und sequenziellen Daten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Nachteile: benötigt große menge an Daten, </a:t>
            </a:r>
            <a:r>
              <a:rPr lang="en-US" sz="33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rechenintensiv</a:t>
            </a:r>
          </a:p>
          <a:p>
            <a:pPr algn="l">
              <a:lnSpc>
                <a:spcPts val="4759"/>
              </a:lnSpc>
            </a:pP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329398" y="9017983"/>
            <a:ext cx="4899948" cy="3344214"/>
          </a:xfrm>
          <a:custGeom>
            <a:avLst/>
            <a:gdLst/>
            <a:ahLst/>
            <a:cxnLst/>
            <a:rect r="r" b="b" t="t" l="l"/>
            <a:pathLst>
              <a:path h="3344214" w="4899948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5847044" y="9882374"/>
            <a:ext cx="3296956" cy="809253"/>
          </a:xfrm>
          <a:custGeom>
            <a:avLst/>
            <a:gdLst/>
            <a:ahLst/>
            <a:cxnLst/>
            <a:rect r="r" b="b" t="t" l="l"/>
            <a:pathLst>
              <a:path h="809253" w="3296956">
                <a:moveTo>
                  <a:pt x="0" y="0"/>
                </a:moveTo>
                <a:lnTo>
                  <a:pt x="3296956" y="0"/>
                </a:lnTo>
                <a:lnTo>
                  <a:pt x="3296956" y="809252"/>
                </a:lnTo>
                <a:lnTo>
                  <a:pt x="0" y="80925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494772" y="9017983"/>
            <a:ext cx="4427843" cy="3481392"/>
          </a:xfrm>
          <a:custGeom>
            <a:avLst/>
            <a:gdLst/>
            <a:ahLst/>
            <a:cxnLst/>
            <a:rect r="r" b="b" t="t" l="l"/>
            <a:pathLst>
              <a:path h="3481392" w="4427843">
                <a:moveTo>
                  <a:pt x="0" y="0"/>
                </a:moveTo>
                <a:lnTo>
                  <a:pt x="4427843" y="0"/>
                </a:lnTo>
                <a:lnTo>
                  <a:pt x="4427843" y="3481391"/>
                </a:lnTo>
                <a:lnTo>
                  <a:pt x="0" y="348139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-763398" y="-1534296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7" y="0"/>
                </a:lnTo>
                <a:lnTo>
                  <a:pt x="4899947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2801533" y="-3053980"/>
            <a:ext cx="4292424" cy="3870986"/>
          </a:xfrm>
          <a:custGeom>
            <a:avLst/>
            <a:gdLst/>
            <a:ahLst/>
            <a:cxnLst/>
            <a:rect r="r" b="b" t="t" l="l"/>
            <a:pathLst>
              <a:path h="3870986" w="4292424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10138935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7495522" y="-3297794"/>
            <a:ext cx="5493058" cy="4114800"/>
          </a:xfrm>
          <a:custGeom>
            <a:avLst/>
            <a:gdLst/>
            <a:ahLst/>
            <a:cxnLst/>
            <a:rect r="r" b="b" t="t" l="l"/>
            <a:pathLst>
              <a:path h="4114800" w="5493058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4747568">
            <a:off x="-2972342" y="3665317"/>
            <a:ext cx="4896097" cy="2735694"/>
          </a:xfrm>
          <a:custGeom>
            <a:avLst/>
            <a:gdLst/>
            <a:ahLst/>
            <a:cxnLst/>
            <a:rect r="r" b="b" t="t" l="l"/>
            <a:pathLst>
              <a:path h="2735694" w="4896097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4861154" y="-2102294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17494810" y="2371030"/>
            <a:ext cx="3575541" cy="3575541"/>
          </a:xfrm>
          <a:custGeom>
            <a:avLst/>
            <a:gdLst/>
            <a:ahLst/>
            <a:cxnLst/>
            <a:rect r="r" b="b" t="t" l="l"/>
            <a:pathLst>
              <a:path h="3575541" w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2570549" y="9496827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-5282649">
            <a:off x="16596506" y="6970869"/>
            <a:ext cx="3382987" cy="1154444"/>
          </a:xfrm>
          <a:custGeom>
            <a:avLst/>
            <a:gdLst/>
            <a:ahLst/>
            <a:cxnLst/>
            <a:rect r="r" b="b" t="t" l="l"/>
            <a:pathLst>
              <a:path h="1154444" w="3382987">
                <a:moveTo>
                  <a:pt x="0" y="0"/>
                </a:moveTo>
                <a:lnTo>
                  <a:pt x="3382988" y="0"/>
                </a:lnTo>
                <a:lnTo>
                  <a:pt x="3382988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5" id="15"/>
          <p:cNvSpPr/>
          <p:nvPr/>
        </p:nvSpPr>
        <p:spPr>
          <a:xfrm flipH="false" flipV="false" rot="0">
            <a:off x="17259300" y="-971659"/>
            <a:ext cx="3104522" cy="3342688"/>
          </a:xfrm>
          <a:custGeom>
            <a:avLst/>
            <a:gdLst/>
            <a:ahLst/>
            <a:cxnLst/>
            <a:rect r="r" b="b" t="t" l="l"/>
            <a:pathLst>
              <a:path h="3342688" w="3104522">
                <a:moveTo>
                  <a:pt x="0" y="0"/>
                </a:moveTo>
                <a:lnTo>
                  <a:pt x="3104522" y="0"/>
                </a:lnTo>
                <a:lnTo>
                  <a:pt x="3104522" y="3342689"/>
                </a:lnTo>
                <a:lnTo>
                  <a:pt x="0" y="3342689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6" id="16"/>
          <p:cNvSpPr/>
          <p:nvPr/>
        </p:nvSpPr>
        <p:spPr>
          <a:xfrm flipH="false" flipV="false" rot="0">
            <a:off x="5157569" y="4158800"/>
            <a:ext cx="7851517" cy="5097320"/>
          </a:xfrm>
          <a:custGeom>
            <a:avLst/>
            <a:gdLst/>
            <a:ahLst/>
            <a:cxnLst/>
            <a:rect r="r" b="b" t="t" l="l"/>
            <a:pathLst>
              <a:path h="5097320" w="7851517">
                <a:moveTo>
                  <a:pt x="0" y="0"/>
                </a:moveTo>
                <a:lnTo>
                  <a:pt x="7851517" y="0"/>
                </a:lnTo>
                <a:lnTo>
                  <a:pt x="7851517" y="5097320"/>
                </a:lnTo>
                <a:lnTo>
                  <a:pt x="0" y="5097320"/>
                </a:lnTo>
                <a:lnTo>
                  <a:pt x="0" y="0"/>
                </a:lnTo>
                <a:close/>
              </a:path>
            </a:pathLst>
          </a:custGeom>
          <a:blipFill>
            <a:blip r:embed="rId29"/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4136549" y="3120596"/>
            <a:ext cx="10014901" cy="650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50"/>
              </a:lnSpc>
            </a:pPr>
            <a:r>
              <a:rPr lang="en-US" b="true" sz="500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Metrics table for models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2139490" y="871135"/>
            <a:ext cx="14009021" cy="10432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760"/>
              </a:lnSpc>
            </a:pPr>
            <a:r>
              <a:rPr lang="en-US" b="true" sz="800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Model evaluation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504950" y="1804347"/>
            <a:ext cx="10317639" cy="1177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730"/>
              </a:lnSpc>
            </a:pPr>
            <a:r>
              <a:rPr lang="en-US" sz="9000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Project Overview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504950" y="4136707"/>
            <a:ext cx="13329857" cy="60045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99"/>
              </a:lnSpc>
            </a:pPr>
            <a:r>
              <a:rPr lang="en-US" sz="3999" spc="23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Ziel:</a:t>
            </a:r>
          </a:p>
          <a:p>
            <a:pPr algn="l" marL="863588" indent="-431794" lvl="1">
              <a:lnSpc>
                <a:spcPts val="5399"/>
              </a:lnSpc>
              <a:buFont typeface="Arial"/>
              <a:buChar char="•"/>
            </a:pPr>
            <a:r>
              <a:rPr lang="en-US" sz="3999" spc="23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Klassifizieren von Film-Reviews in positiv oder negativ</a:t>
            </a:r>
          </a:p>
          <a:p>
            <a:pPr algn="l">
              <a:lnSpc>
                <a:spcPts val="5399"/>
              </a:lnSpc>
            </a:pPr>
          </a:p>
          <a:p>
            <a:pPr algn="l">
              <a:lnSpc>
                <a:spcPts val="5399"/>
              </a:lnSpc>
            </a:pPr>
            <a:r>
              <a:rPr lang="en-US" sz="3999" spc="23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Algorithmen:</a:t>
            </a:r>
          </a:p>
          <a:p>
            <a:pPr algn="l" marL="863588" indent="-431794" lvl="1">
              <a:lnSpc>
                <a:spcPts val="5399"/>
              </a:lnSpc>
              <a:buFont typeface="Arial"/>
              <a:buChar char="•"/>
            </a:pPr>
            <a:r>
              <a:rPr lang="en-US" sz="3999" spc="23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Classic Machine Learning (Naive Bayes)</a:t>
            </a:r>
          </a:p>
          <a:p>
            <a:pPr algn="l" marL="863588" indent="-431794" lvl="1">
              <a:lnSpc>
                <a:spcPts val="5399"/>
              </a:lnSpc>
              <a:buFont typeface="Arial"/>
              <a:buChar char="•"/>
            </a:pPr>
            <a:r>
              <a:rPr lang="en-US" sz="3999" spc="23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Deep Learning (LSTM)</a:t>
            </a:r>
          </a:p>
          <a:p>
            <a:pPr algn="l">
              <a:lnSpc>
                <a:spcPts val="5399"/>
              </a:lnSpc>
            </a:pPr>
          </a:p>
          <a:p>
            <a:pPr algn="l">
              <a:lnSpc>
                <a:spcPts val="4859"/>
              </a:lnSpc>
            </a:pP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15353489" y="8540136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-674156" y="-1072630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9144000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5003948" y="-1890601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2" y="0"/>
                </a:lnTo>
                <a:lnTo>
                  <a:pt x="2892762" y="2919301"/>
                </a:lnTo>
                <a:lnTo>
                  <a:pt x="0" y="2919301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-5282649">
            <a:off x="16004285" y="265374"/>
            <a:ext cx="4017207" cy="1370872"/>
          </a:xfrm>
          <a:custGeom>
            <a:avLst/>
            <a:gdLst/>
            <a:ahLst/>
            <a:cxnLst/>
            <a:rect r="r" b="b" t="t" l="l"/>
            <a:pathLst>
              <a:path h="1370872" w="4017207">
                <a:moveTo>
                  <a:pt x="0" y="0"/>
                </a:moveTo>
                <a:lnTo>
                  <a:pt x="4017207" y="0"/>
                </a:lnTo>
                <a:lnTo>
                  <a:pt x="4017207" y="1370872"/>
                </a:lnTo>
                <a:lnTo>
                  <a:pt x="0" y="137087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022375" y="916917"/>
            <a:ext cx="12706536" cy="1177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730"/>
              </a:lnSpc>
            </a:pPr>
            <a:r>
              <a:rPr lang="en-US" sz="9000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Dataset description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748756" y="4262418"/>
            <a:ext cx="7025086" cy="26860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399"/>
              </a:lnSpc>
              <a:spcBef>
                <a:spcPct val="0"/>
              </a:spcBef>
            </a:pPr>
            <a:r>
              <a:rPr lang="en-US" sz="3999" spc="23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Datensatz beinhaltet 50.000 reviews die als positiv oder negativ beschriftet sind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10215961" y="3294357"/>
            <a:ext cx="6998061" cy="2561528"/>
            <a:chOff x="0" y="0"/>
            <a:chExt cx="2342659" cy="85749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342659" cy="857492"/>
            </a:xfrm>
            <a:custGeom>
              <a:avLst/>
              <a:gdLst/>
              <a:ahLst/>
              <a:cxnLst/>
              <a:rect r="r" b="b" t="t" l="l"/>
              <a:pathLst>
                <a:path h="857492" w="2342659">
                  <a:moveTo>
                    <a:pt x="16594" y="0"/>
                  </a:moveTo>
                  <a:lnTo>
                    <a:pt x="2326064" y="0"/>
                  </a:lnTo>
                  <a:cubicBezTo>
                    <a:pt x="2335229" y="0"/>
                    <a:pt x="2342659" y="7430"/>
                    <a:pt x="2342659" y="16594"/>
                  </a:cubicBezTo>
                  <a:lnTo>
                    <a:pt x="2342659" y="840898"/>
                  </a:lnTo>
                  <a:cubicBezTo>
                    <a:pt x="2342659" y="845299"/>
                    <a:pt x="2340910" y="849520"/>
                    <a:pt x="2337798" y="852632"/>
                  </a:cubicBezTo>
                  <a:cubicBezTo>
                    <a:pt x="2334686" y="855744"/>
                    <a:pt x="2330465" y="857492"/>
                    <a:pt x="2326064" y="857492"/>
                  </a:cubicBezTo>
                  <a:lnTo>
                    <a:pt x="16594" y="857492"/>
                  </a:lnTo>
                  <a:cubicBezTo>
                    <a:pt x="7430" y="857492"/>
                    <a:pt x="0" y="850063"/>
                    <a:pt x="0" y="840898"/>
                  </a:cubicBezTo>
                  <a:lnTo>
                    <a:pt x="0" y="16594"/>
                  </a:lnTo>
                  <a:cubicBezTo>
                    <a:pt x="0" y="7430"/>
                    <a:pt x="7430" y="0"/>
                    <a:pt x="16594" y="0"/>
                  </a:cubicBezTo>
                  <a:close/>
                </a:path>
              </a:pathLst>
            </a:custGeom>
            <a:solidFill>
              <a:srgbClr val="8AB7E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85725"/>
              <a:ext cx="2342659" cy="7717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25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10732145" y="4148397"/>
            <a:ext cx="1578952" cy="10344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80"/>
              </a:lnSpc>
            </a:pPr>
            <a:r>
              <a:rPr lang="en-US" sz="8000" spc="-656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01.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10215961" y="6833204"/>
            <a:ext cx="6998061" cy="2561528"/>
            <a:chOff x="0" y="0"/>
            <a:chExt cx="2342659" cy="857492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342659" cy="857492"/>
            </a:xfrm>
            <a:custGeom>
              <a:avLst/>
              <a:gdLst/>
              <a:ahLst/>
              <a:cxnLst/>
              <a:rect r="r" b="b" t="t" l="l"/>
              <a:pathLst>
                <a:path h="857492" w="2342659">
                  <a:moveTo>
                    <a:pt x="16594" y="0"/>
                  </a:moveTo>
                  <a:lnTo>
                    <a:pt x="2326064" y="0"/>
                  </a:lnTo>
                  <a:cubicBezTo>
                    <a:pt x="2335229" y="0"/>
                    <a:pt x="2342659" y="7430"/>
                    <a:pt x="2342659" y="16594"/>
                  </a:cubicBezTo>
                  <a:lnTo>
                    <a:pt x="2342659" y="840898"/>
                  </a:lnTo>
                  <a:cubicBezTo>
                    <a:pt x="2342659" y="845299"/>
                    <a:pt x="2340910" y="849520"/>
                    <a:pt x="2337798" y="852632"/>
                  </a:cubicBezTo>
                  <a:cubicBezTo>
                    <a:pt x="2334686" y="855744"/>
                    <a:pt x="2330465" y="857492"/>
                    <a:pt x="2326064" y="857492"/>
                  </a:cubicBezTo>
                  <a:lnTo>
                    <a:pt x="16594" y="857492"/>
                  </a:lnTo>
                  <a:cubicBezTo>
                    <a:pt x="7430" y="857492"/>
                    <a:pt x="0" y="850063"/>
                    <a:pt x="0" y="840898"/>
                  </a:cubicBezTo>
                  <a:lnTo>
                    <a:pt x="0" y="16594"/>
                  </a:lnTo>
                  <a:cubicBezTo>
                    <a:pt x="0" y="7430"/>
                    <a:pt x="7430" y="0"/>
                    <a:pt x="16594" y="0"/>
                  </a:cubicBezTo>
                  <a:close/>
                </a:path>
              </a:pathLst>
            </a:custGeom>
            <a:solidFill>
              <a:srgbClr val="8AB7E2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85725"/>
              <a:ext cx="2342659" cy="7717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25"/>
                </a:lnSpc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10732145" y="7687244"/>
            <a:ext cx="1578952" cy="10344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80"/>
              </a:lnSpc>
            </a:pPr>
            <a:r>
              <a:rPr lang="en-US" sz="8000" spc="-656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02.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2459381" y="3624243"/>
            <a:ext cx="4132127" cy="2009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99"/>
              </a:lnSpc>
            </a:pPr>
            <a:r>
              <a:rPr lang="en-US" sz="3999" spc="63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Balanced:</a:t>
            </a:r>
          </a:p>
          <a:p>
            <a:pPr algn="l" marL="0" indent="0" lvl="0">
              <a:lnSpc>
                <a:spcPts val="5399"/>
              </a:lnSpc>
              <a:spcBef>
                <a:spcPct val="0"/>
              </a:spcBef>
            </a:pPr>
            <a:r>
              <a:rPr lang="en-US" sz="3999" spc="63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50% positive 50% negative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2459381" y="7055763"/>
            <a:ext cx="4132127" cy="2009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399"/>
              </a:lnSpc>
              <a:spcBef>
                <a:spcPct val="0"/>
              </a:spcBef>
            </a:pPr>
            <a:r>
              <a:rPr lang="en-US" sz="3999" spc="63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Unterschiedliche Länge von reviews</a:t>
            </a:r>
          </a:p>
        </p:txBody>
      </p:sp>
      <p:sp>
        <p:nvSpPr>
          <p:cNvPr name="Freeform 15" id="15"/>
          <p:cNvSpPr/>
          <p:nvPr/>
        </p:nvSpPr>
        <p:spPr>
          <a:xfrm flipH="false" flipV="false" rot="0">
            <a:off x="-848571" y="8919661"/>
            <a:ext cx="3870946" cy="950141"/>
          </a:xfrm>
          <a:custGeom>
            <a:avLst/>
            <a:gdLst/>
            <a:ahLst/>
            <a:cxnLst/>
            <a:rect r="r" b="b" t="t" l="l"/>
            <a:pathLst>
              <a:path h="950141" w="3870946">
                <a:moveTo>
                  <a:pt x="0" y="0"/>
                </a:moveTo>
                <a:lnTo>
                  <a:pt x="3870946" y="0"/>
                </a:lnTo>
                <a:lnTo>
                  <a:pt x="3870946" y="950141"/>
                </a:lnTo>
                <a:lnTo>
                  <a:pt x="0" y="95014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5213163" y="-612239"/>
            <a:ext cx="4980952" cy="3731186"/>
          </a:xfrm>
          <a:custGeom>
            <a:avLst/>
            <a:gdLst/>
            <a:ahLst/>
            <a:cxnLst/>
            <a:rect r="r" b="b" t="t" l="l"/>
            <a:pathLst>
              <a:path h="3731186" w="4980952">
                <a:moveTo>
                  <a:pt x="0" y="0"/>
                </a:moveTo>
                <a:lnTo>
                  <a:pt x="4980952" y="0"/>
                </a:lnTo>
                <a:lnTo>
                  <a:pt x="4980952" y="3731185"/>
                </a:lnTo>
                <a:lnTo>
                  <a:pt x="0" y="373118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7" id="17"/>
          <p:cNvSpPr/>
          <p:nvPr/>
        </p:nvSpPr>
        <p:spPr>
          <a:xfrm flipH="false" flipV="false" rot="0">
            <a:off x="3431074" y="8919661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19" y="0"/>
                </a:lnTo>
                <a:lnTo>
                  <a:pt x="2587019" y="2386525"/>
                </a:lnTo>
                <a:lnTo>
                  <a:pt x="0" y="238652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8" id="18"/>
          <p:cNvSpPr/>
          <p:nvPr/>
        </p:nvSpPr>
        <p:spPr>
          <a:xfrm flipH="false" flipV="false" rot="0">
            <a:off x="-848571" y="-744412"/>
            <a:ext cx="2597326" cy="2796583"/>
          </a:xfrm>
          <a:custGeom>
            <a:avLst/>
            <a:gdLst/>
            <a:ahLst/>
            <a:cxnLst/>
            <a:rect r="r" b="b" t="t" l="l"/>
            <a:pathLst>
              <a:path h="2796583" w="2597326">
                <a:moveTo>
                  <a:pt x="0" y="0"/>
                </a:moveTo>
                <a:lnTo>
                  <a:pt x="2597327" y="0"/>
                </a:lnTo>
                <a:lnTo>
                  <a:pt x="2597327" y="2796583"/>
                </a:lnTo>
                <a:lnTo>
                  <a:pt x="0" y="2796583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239026" y="1219200"/>
            <a:ext cx="14020274" cy="1177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730"/>
              </a:lnSpc>
            </a:pPr>
            <a:r>
              <a:rPr lang="en-US" sz="9000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Anwendungsfälle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2745666" y="3190678"/>
            <a:ext cx="13112404" cy="2607244"/>
            <a:chOff x="0" y="0"/>
            <a:chExt cx="4389485" cy="872796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389485" cy="872796"/>
            </a:xfrm>
            <a:custGeom>
              <a:avLst/>
              <a:gdLst/>
              <a:ahLst/>
              <a:cxnLst/>
              <a:rect r="r" b="b" t="t" l="l"/>
              <a:pathLst>
                <a:path h="872796" w="4389485">
                  <a:moveTo>
                    <a:pt x="8856" y="0"/>
                  </a:moveTo>
                  <a:lnTo>
                    <a:pt x="4380629" y="0"/>
                  </a:lnTo>
                  <a:cubicBezTo>
                    <a:pt x="4385520" y="0"/>
                    <a:pt x="4389485" y="3965"/>
                    <a:pt x="4389485" y="8856"/>
                  </a:cubicBezTo>
                  <a:lnTo>
                    <a:pt x="4389485" y="863940"/>
                  </a:lnTo>
                  <a:cubicBezTo>
                    <a:pt x="4389485" y="868831"/>
                    <a:pt x="4385520" y="872796"/>
                    <a:pt x="4380629" y="872796"/>
                  </a:cubicBezTo>
                  <a:lnTo>
                    <a:pt x="8856" y="872796"/>
                  </a:lnTo>
                  <a:cubicBezTo>
                    <a:pt x="6508" y="872796"/>
                    <a:pt x="4255" y="871863"/>
                    <a:pt x="2594" y="870202"/>
                  </a:cubicBezTo>
                  <a:cubicBezTo>
                    <a:pt x="933" y="868541"/>
                    <a:pt x="0" y="866289"/>
                    <a:pt x="0" y="863940"/>
                  </a:cubicBezTo>
                  <a:lnTo>
                    <a:pt x="0" y="8856"/>
                  </a:lnTo>
                  <a:cubicBezTo>
                    <a:pt x="0" y="3965"/>
                    <a:pt x="3965" y="0"/>
                    <a:pt x="8856" y="0"/>
                  </a:cubicBezTo>
                  <a:close/>
                </a:path>
              </a:pathLst>
            </a:custGeom>
            <a:solidFill>
              <a:srgbClr val="8AB7E2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85725"/>
              <a:ext cx="4389485" cy="78707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25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2745666" y="6877323"/>
            <a:ext cx="13247530" cy="2380977"/>
            <a:chOff x="0" y="0"/>
            <a:chExt cx="4434720" cy="797052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4434720" cy="797052"/>
            </a:xfrm>
            <a:custGeom>
              <a:avLst/>
              <a:gdLst/>
              <a:ahLst/>
              <a:cxnLst/>
              <a:rect r="r" b="b" t="t" l="l"/>
              <a:pathLst>
                <a:path h="797052" w="4434720">
                  <a:moveTo>
                    <a:pt x="8766" y="0"/>
                  </a:moveTo>
                  <a:lnTo>
                    <a:pt x="4425953" y="0"/>
                  </a:lnTo>
                  <a:cubicBezTo>
                    <a:pt x="4430795" y="0"/>
                    <a:pt x="4434720" y="3925"/>
                    <a:pt x="4434720" y="8766"/>
                  </a:cubicBezTo>
                  <a:lnTo>
                    <a:pt x="4434720" y="788285"/>
                  </a:lnTo>
                  <a:cubicBezTo>
                    <a:pt x="4434720" y="793127"/>
                    <a:pt x="4430795" y="797052"/>
                    <a:pt x="4425953" y="797052"/>
                  </a:cubicBezTo>
                  <a:lnTo>
                    <a:pt x="8766" y="797052"/>
                  </a:lnTo>
                  <a:cubicBezTo>
                    <a:pt x="3925" y="797052"/>
                    <a:pt x="0" y="793127"/>
                    <a:pt x="0" y="788285"/>
                  </a:cubicBezTo>
                  <a:lnTo>
                    <a:pt x="0" y="8766"/>
                  </a:lnTo>
                  <a:cubicBezTo>
                    <a:pt x="0" y="3925"/>
                    <a:pt x="3925" y="0"/>
                    <a:pt x="8766" y="0"/>
                  </a:cubicBezTo>
                  <a:close/>
                </a:path>
              </a:pathLst>
            </a:custGeom>
            <a:solidFill>
              <a:srgbClr val="8AB7E2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85725"/>
              <a:ext cx="4434720" cy="7113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25"/>
                </a:lnSpc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3047419" y="6921872"/>
            <a:ext cx="13239587" cy="2009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399"/>
              </a:lnSpc>
              <a:spcBef>
                <a:spcPct val="0"/>
              </a:spcBef>
            </a:pPr>
            <a:r>
              <a:rPr lang="en-US" sz="3999" spc="63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Content Moderation: Social Media können ähnliche Modelle benutzen um Inhalte zu filtern oder priorisieren um user experience zu verbessern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0">
            <a:off x="450092" y="8919661"/>
            <a:ext cx="3870946" cy="950141"/>
          </a:xfrm>
          <a:custGeom>
            <a:avLst/>
            <a:gdLst/>
            <a:ahLst/>
            <a:cxnLst/>
            <a:rect r="r" b="b" t="t" l="l"/>
            <a:pathLst>
              <a:path h="950141" w="3870946">
                <a:moveTo>
                  <a:pt x="0" y="0"/>
                </a:moveTo>
                <a:lnTo>
                  <a:pt x="3870946" y="0"/>
                </a:lnTo>
                <a:lnTo>
                  <a:pt x="3870946" y="950141"/>
                </a:lnTo>
                <a:lnTo>
                  <a:pt x="0" y="95014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4472906" y="-2364815"/>
            <a:ext cx="4980952" cy="3731186"/>
          </a:xfrm>
          <a:custGeom>
            <a:avLst/>
            <a:gdLst/>
            <a:ahLst/>
            <a:cxnLst/>
            <a:rect r="r" b="b" t="t" l="l"/>
            <a:pathLst>
              <a:path h="3731186" w="4980952">
                <a:moveTo>
                  <a:pt x="0" y="0"/>
                </a:moveTo>
                <a:lnTo>
                  <a:pt x="4980951" y="0"/>
                </a:lnTo>
                <a:lnTo>
                  <a:pt x="4980951" y="3731186"/>
                </a:lnTo>
                <a:lnTo>
                  <a:pt x="0" y="373118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4729737" y="8919661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5"/>
                </a:lnTo>
                <a:lnTo>
                  <a:pt x="0" y="238652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0">
            <a:off x="-848571" y="-744412"/>
            <a:ext cx="2597326" cy="2796583"/>
          </a:xfrm>
          <a:custGeom>
            <a:avLst/>
            <a:gdLst/>
            <a:ahLst/>
            <a:cxnLst/>
            <a:rect r="r" b="b" t="t" l="l"/>
            <a:pathLst>
              <a:path h="2796583" w="2597326">
                <a:moveTo>
                  <a:pt x="0" y="0"/>
                </a:moveTo>
                <a:lnTo>
                  <a:pt x="2597327" y="0"/>
                </a:lnTo>
                <a:lnTo>
                  <a:pt x="2597327" y="2796583"/>
                </a:lnTo>
                <a:lnTo>
                  <a:pt x="0" y="2796583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5" id="15"/>
          <p:cNvSpPr txBox="true"/>
          <p:nvPr/>
        </p:nvSpPr>
        <p:spPr>
          <a:xfrm rot="0">
            <a:off x="3047419" y="3510368"/>
            <a:ext cx="13239587" cy="2009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399"/>
              </a:lnSpc>
              <a:spcBef>
                <a:spcPct val="0"/>
              </a:spcBef>
            </a:pPr>
            <a:r>
              <a:rPr lang="en-US" sz="3999" spc="63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Market Research: Unternehmen können Meinung gegenüber ihrer Marke analysieren um bessere Marketingstrategien und Produkte zu entwickeln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866134" y="797104"/>
            <a:ext cx="16421866" cy="1177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730"/>
              </a:lnSpc>
            </a:pPr>
            <a:r>
              <a:rPr lang="en-US" sz="9000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Naive Bayes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-264810" y="7900474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13832045" y="-1258989"/>
            <a:ext cx="4980952" cy="3731186"/>
          </a:xfrm>
          <a:custGeom>
            <a:avLst/>
            <a:gdLst/>
            <a:ahLst/>
            <a:cxnLst/>
            <a:rect r="r" b="b" t="t" l="l"/>
            <a:pathLst>
              <a:path h="3731186" w="4980952">
                <a:moveTo>
                  <a:pt x="0" y="0"/>
                </a:moveTo>
                <a:lnTo>
                  <a:pt x="4980952" y="0"/>
                </a:lnTo>
                <a:lnTo>
                  <a:pt x="4980952" y="3731186"/>
                </a:lnTo>
                <a:lnTo>
                  <a:pt x="0" y="373118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6" id="6"/>
          <p:cNvSpPr txBox="true"/>
          <p:nvPr/>
        </p:nvSpPr>
        <p:spPr>
          <a:xfrm rot="0">
            <a:off x="1631735" y="3516495"/>
            <a:ext cx="15829917" cy="54498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21"/>
              </a:lnSpc>
            </a:pPr>
            <a:r>
              <a:rPr lang="en-US" sz="3444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Preprocessing:</a:t>
            </a:r>
          </a:p>
          <a:p>
            <a:pPr algn="l" marL="743564" indent="-371782" lvl="1">
              <a:lnSpc>
                <a:spcPts val="4821"/>
              </a:lnSpc>
              <a:buFont typeface="Arial"/>
              <a:buChar char="•"/>
            </a:pPr>
            <a:r>
              <a:rPr lang="en-US" sz="3444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Umwandlung von Text in TF-IDF Vektoren</a:t>
            </a:r>
          </a:p>
          <a:p>
            <a:pPr algn="l" marL="743564" indent="-371782" lvl="1">
              <a:lnSpc>
                <a:spcPts val="4821"/>
              </a:lnSpc>
              <a:buFont typeface="Arial"/>
              <a:buChar char="•"/>
            </a:pPr>
            <a:r>
              <a:rPr lang="en-US" sz="3444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Wichtige Wörter(5000) werden identifiziert und numerisch dargestellt</a:t>
            </a:r>
          </a:p>
          <a:p>
            <a:pPr algn="l">
              <a:lnSpc>
                <a:spcPts val="4821"/>
              </a:lnSpc>
            </a:pPr>
          </a:p>
          <a:p>
            <a:pPr algn="l">
              <a:lnSpc>
                <a:spcPts val="4821"/>
              </a:lnSpc>
            </a:pPr>
            <a:r>
              <a:rPr lang="en-US" sz="3444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Training: </a:t>
            </a:r>
          </a:p>
          <a:p>
            <a:pPr algn="l" marL="743564" indent="-371782" lvl="1">
              <a:lnSpc>
                <a:spcPts val="4821"/>
              </a:lnSpc>
              <a:buFont typeface="Arial"/>
              <a:buChar char="•"/>
            </a:pPr>
            <a:r>
              <a:rPr lang="en-US" sz="3444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Multinomial Naive Bayes: betrachted Wahrscheinlichkeiten einzelner Wörter</a:t>
            </a:r>
          </a:p>
          <a:p>
            <a:pPr algn="l" marL="743564" indent="-371782" lvl="1">
              <a:lnSpc>
                <a:spcPts val="4821"/>
              </a:lnSpc>
              <a:buFont typeface="Arial"/>
              <a:buChar char="•"/>
            </a:pPr>
            <a:r>
              <a:rPr lang="en-US" sz="3444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klassifiziert in positiv oder negativ</a:t>
            </a:r>
          </a:p>
          <a:p>
            <a:pPr algn="ctr">
              <a:lnSpc>
                <a:spcPts val="4821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046173" y="-545347"/>
            <a:ext cx="7567145" cy="2582288"/>
          </a:xfrm>
          <a:custGeom>
            <a:avLst/>
            <a:gdLst/>
            <a:ahLst/>
            <a:cxnLst/>
            <a:rect r="r" b="b" t="t" l="l"/>
            <a:pathLst>
              <a:path h="2582288" w="7567145">
                <a:moveTo>
                  <a:pt x="0" y="0"/>
                </a:moveTo>
                <a:lnTo>
                  <a:pt x="7567144" y="0"/>
                </a:lnTo>
                <a:lnTo>
                  <a:pt x="7567144" y="2582288"/>
                </a:lnTo>
                <a:lnTo>
                  <a:pt x="0" y="258228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4" id="4"/>
          <p:cNvSpPr txBox="true"/>
          <p:nvPr/>
        </p:nvSpPr>
        <p:spPr>
          <a:xfrm rot="0">
            <a:off x="3314412" y="936297"/>
            <a:ext cx="12837960" cy="1177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730"/>
              </a:lnSpc>
            </a:pPr>
            <a:r>
              <a:rPr lang="en-US" sz="9000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LSTM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2678690"/>
            <a:ext cx="16230600" cy="72935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66"/>
              </a:lnSpc>
            </a:pPr>
            <a:r>
              <a:rPr lang="en-US" sz="3476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Preprocessing: </a:t>
            </a:r>
          </a:p>
          <a:p>
            <a:pPr algn="l" marL="750540" indent="-375270" lvl="1">
              <a:lnSpc>
                <a:spcPts val="4866"/>
              </a:lnSpc>
              <a:buFont typeface="Arial"/>
              <a:buChar char="•"/>
            </a:pPr>
            <a:r>
              <a:rPr lang="en-US" sz="3476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Tokenisierung: wandelt jedes Wort in eine Zahl um, basierend auf den häufigsten 5.000 Wörtern</a:t>
            </a:r>
          </a:p>
          <a:p>
            <a:pPr algn="l" marL="750540" indent="-375270" lvl="1">
              <a:lnSpc>
                <a:spcPts val="4866"/>
              </a:lnSpc>
              <a:buFont typeface="Arial"/>
              <a:buChar char="•"/>
            </a:pPr>
            <a:r>
              <a:rPr lang="en-US" sz="3476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Padding und truncation </a:t>
            </a:r>
          </a:p>
          <a:p>
            <a:pPr algn="l">
              <a:lnSpc>
                <a:spcPts val="4866"/>
              </a:lnSpc>
            </a:pPr>
          </a:p>
          <a:p>
            <a:pPr algn="l">
              <a:lnSpc>
                <a:spcPts val="4866"/>
              </a:lnSpc>
            </a:pPr>
            <a:r>
              <a:rPr lang="en-US" sz="3476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Model Structure:</a:t>
            </a:r>
          </a:p>
          <a:p>
            <a:pPr algn="l" marL="750540" indent="-375270" lvl="1">
              <a:lnSpc>
                <a:spcPts val="4866"/>
              </a:lnSpc>
              <a:buFont typeface="Arial"/>
              <a:buChar char="•"/>
            </a:pPr>
            <a:r>
              <a:rPr lang="en-US" sz="3476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Embedding layer: bildet Beziehungen zwischen Wörter ab</a:t>
            </a:r>
          </a:p>
          <a:p>
            <a:pPr algn="l" marL="750540" indent="-375270" lvl="1">
              <a:lnSpc>
                <a:spcPts val="4866"/>
              </a:lnSpc>
              <a:buFont typeface="Arial"/>
              <a:buChar char="•"/>
            </a:pPr>
            <a:r>
              <a:rPr lang="en-US" sz="3476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2 Stacked LSTM layers: erfassen komplexe Abhängigkeiten</a:t>
            </a:r>
          </a:p>
          <a:p>
            <a:pPr algn="l" marL="750540" indent="-375270" lvl="1">
              <a:lnSpc>
                <a:spcPts val="4866"/>
              </a:lnSpc>
              <a:buFont typeface="Arial"/>
              <a:buChar char="•"/>
            </a:pPr>
            <a:r>
              <a:rPr lang="en-US" sz="3476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Dense Layer mit Sigmoid: gibt Wahrscheinlichkeit für positive oder negative Sentiment</a:t>
            </a:r>
          </a:p>
          <a:p>
            <a:pPr algn="l">
              <a:lnSpc>
                <a:spcPts val="4866"/>
              </a:lnSpc>
            </a:pPr>
          </a:p>
          <a:p>
            <a:pPr algn="ctr">
              <a:lnSpc>
                <a:spcPts val="4866"/>
              </a:lnSpc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046173" y="-545347"/>
            <a:ext cx="7567145" cy="2582288"/>
          </a:xfrm>
          <a:custGeom>
            <a:avLst/>
            <a:gdLst/>
            <a:ahLst/>
            <a:cxnLst/>
            <a:rect r="r" b="b" t="t" l="l"/>
            <a:pathLst>
              <a:path h="2582288" w="7567145">
                <a:moveTo>
                  <a:pt x="0" y="0"/>
                </a:moveTo>
                <a:lnTo>
                  <a:pt x="7567144" y="0"/>
                </a:lnTo>
                <a:lnTo>
                  <a:pt x="7567144" y="2582288"/>
                </a:lnTo>
                <a:lnTo>
                  <a:pt x="0" y="258228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1439440" y="2631654"/>
            <a:ext cx="7295114" cy="5927280"/>
          </a:xfrm>
          <a:custGeom>
            <a:avLst/>
            <a:gdLst/>
            <a:ahLst/>
            <a:cxnLst/>
            <a:rect r="r" b="b" t="t" l="l"/>
            <a:pathLst>
              <a:path h="5927280" w="7295114">
                <a:moveTo>
                  <a:pt x="0" y="0"/>
                </a:moveTo>
                <a:lnTo>
                  <a:pt x="7295114" y="0"/>
                </a:lnTo>
                <a:lnTo>
                  <a:pt x="7295114" y="5927280"/>
                </a:lnTo>
                <a:lnTo>
                  <a:pt x="0" y="592728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9546627" y="2631654"/>
            <a:ext cx="7250496" cy="5927280"/>
          </a:xfrm>
          <a:custGeom>
            <a:avLst/>
            <a:gdLst/>
            <a:ahLst/>
            <a:cxnLst/>
            <a:rect r="r" b="b" t="t" l="l"/>
            <a:pathLst>
              <a:path h="5927280" w="7250496">
                <a:moveTo>
                  <a:pt x="0" y="0"/>
                </a:moveTo>
                <a:lnTo>
                  <a:pt x="7250496" y="0"/>
                </a:lnTo>
                <a:lnTo>
                  <a:pt x="7250496" y="5927280"/>
                </a:lnTo>
                <a:lnTo>
                  <a:pt x="0" y="592728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4421340" y="535305"/>
            <a:ext cx="12837960" cy="1177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730"/>
              </a:lnSpc>
            </a:pPr>
            <a:r>
              <a:rPr lang="en-US" sz="9000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Confusion Matrix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0" y="8866264"/>
            <a:ext cx="17469108" cy="1180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Naive Bayes zeigt höhere False Negatives im Vergleich zu LSTM, was darauf hindeutet, dass LSTM den Kontext besser erfassen kann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47750" y="1010376"/>
            <a:ext cx="15541620" cy="1177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730"/>
              </a:lnSpc>
            </a:pPr>
            <a:r>
              <a:rPr lang="en-US" sz="9000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Challenges and Solutions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4417054" y="-130266"/>
            <a:ext cx="3870946" cy="950141"/>
          </a:xfrm>
          <a:custGeom>
            <a:avLst/>
            <a:gdLst/>
            <a:ahLst/>
            <a:cxnLst/>
            <a:rect r="r" b="b" t="t" l="l"/>
            <a:pathLst>
              <a:path h="950141" w="3870946">
                <a:moveTo>
                  <a:pt x="0" y="0"/>
                </a:moveTo>
                <a:lnTo>
                  <a:pt x="3870946" y="0"/>
                </a:lnTo>
                <a:lnTo>
                  <a:pt x="3870946" y="950142"/>
                </a:lnTo>
                <a:lnTo>
                  <a:pt x="0" y="95014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1298663" y="7226243"/>
            <a:ext cx="2597326" cy="2796583"/>
          </a:xfrm>
          <a:custGeom>
            <a:avLst/>
            <a:gdLst/>
            <a:ahLst/>
            <a:cxnLst/>
            <a:rect r="r" b="b" t="t" l="l"/>
            <a:pathLst>
              <a:path h="2796583" w="2597326">
                <a:moveTo>
                  <a:pt x="0" y="0"/>
                </a:moveTo>
                <a:lnTo>
                  <a:pt x="2597326" y="0"/>
                </a:lnTo>
                <a:lnTo>
                  <a:pt x="2597326" y="2796583"/>
                </a:lnTo>
                <a:lnTo>
                  <a:pt x="0" y="279658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6" id="6"/>
          <p:cNvSpPr txBox="true"/>
          <p:nvPr/>
        </p:nvSpPr>
        <p:spPr>
          <a:xfrm rot="0">
            <a:off x="1047750" y="3834860"/>
            <a:ext cx="16840055" cy="38955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809939" indent="-404970" lvl="1">
              <a:lnSpc>
                <a:spcPts val="7878"/>
              </a:lnSpc>
              <a:buFont typeface="Arial"/>
              <a:buChar char="•"/>
            </a:pPr>
            <a:r>
              <a:rPr lang="en-US" sz="375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Problem: Textlänge der reviews sehr unterschiedlich</a:t>
            </a:r>
          </a:p>
          <a:p>
            <a:pPr algn="just" marL="809939" indent="-404970" lvl="1">
              <a:lnSpc>
                <a:spcPts val="7878"/>
              </a:lnSpc>
              <a:buFont typeface="Arial"/>
              <a:buChar char="•"/>
            </a:pPr>
            <a:r>
              <a:rPr lang="en-US" sz="375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LSTM Modelle benötigen fixe Input-Länge</a:t>
            </a:r>
          </a:p>
          <a:p>
            <a:pPr algn="just" marL="809939" indent="-404970" lvl="1">
              <a:lnSpc>
                <a:spcPts val="7878"/>
              </a:lnSpc>
              <a:buFont typeface="Arial"/>
              <a:buChar char="•"/>
            </a:pPr>
            <a:r>
              <a:rPr lang="en-US" sz="3751" spc="75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Lösung: Padding und Truncation um jede Review auf eine Länge zu standardisieren (200)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47750" y="2457759"/>
            <a:ext cx="10122098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122679" indent="-561340" lvl="1">
              <a:lnSpc>
                <a:spcPts val="7279"/>
              </a:lnSpc>
              <a:buAutoNum type="arabicPeriod" startAt="1"/>
            </a:pPr>
            <a:r>
              <a:rPr lang="en-US" b="true" sz="51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Unterschiedliche Textlänge 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417054" y="-130266"/>
            <a:ext cx="3870946" cy="950141"/>
          </a:xfrm>
          <a:custGeom>
            <a:avLst/>
            <a:gdLst/>
            <a:ahLst/>
            <a:cxnLst/>
            <a:rect r="r" b="b" t="t" l="l"/>
            <a:pathLst>
              <a:path h="950141" w="3870946">
                <a:moveTo>
                  <a:pt x="0" y="0"/>
                </a:moveTo>
                <a:lnTo>
                  <a:pt x="3870946" y="0"/>
                </a:lnTo>
                <a:lnTo>
                  <a:pt x="3870946" y="950142"/>
                </a:lnTo>
                <a:lnTo>
                  <a:pt x="0" y="95014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1298663" y="7226243"/>
            <a:ext cx="2597326" cy="2796583"/>
          </a:xfrm>
          <a:custGeom>
            <a:avLst/>
            <a:gdLst/>
            <a:ahLst/>
            <a:cxnLst/>
            <a:rect r="r" b="b" t="t" l="l"/>
            <a:pathLst>
              <a:path h="2796583" w="2597326">
                <a:moveTo>
                  <a:pt x="0" y="0"/>
                </a:moveTo>
                <a:lnTo>
                  <a:pt x="2597326" y="0"/>
                </a:lnTo>
                <a:lnTo>
                  <a:pt x="2597326" y="2796583"/>
                </a:lnTo>
                <a:lnTo>
                  <a:pt x="0" y="279658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3493371" y="5090243"/>
            <a:ext cx="11301259" cy="4520504"/>
          </a:xfrm>
          <a:custGeom>
            <a:avLst/>
            <a:gdLst/>
            <a:ahLst/>
            <a:cxnLst/>
            <a:rect r="r" b="b" t="t" l="l"/>
            <a:pathLst>
              <a:path h="4520504" w="11301259">
                <a:moveTo>
                  <a:pt x="0" y="0"/>
                </a:moveTo>
                <a:lnTo>
                  <a:pt x="11301258" y="0"/>
                </a:lnTo>
                <a:lnTo>
                  <a:pt x="11301258" y="4520503"/>
                </a:lnTo>
                <a:lnTo>
                  <a:pt x="0" y="4520503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47750" y="535305"/>
            <a:ext cx="15541620" cy="1177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730"/>
              </a:lnSpc>
            </a:pPr>
            <a:r>
              <a:rPr lang="en-US" sz="9000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Challenges and Solutions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2893780"/>
            <a:ext cx="16536756" cy="21964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90130" indent="-345065" lvl="1">
              <a:lnSpc>
                <a:spcPts val="5945"/>
              </a:lnSpc>
              <a:buFont typeface="Arial"/>
              <a:buChar char="•"/>
            </a:pPr>
            <a:r>
              <a:rPr lang="en-US" sz="3196" spc="63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Model zeigte Anzeichen von Overfitting. Training loss sinkt wobei validation loss steigt</a:t>
            </a:r>
          </a:p>
          <a:p>
            <a:pPr algn="just">
              <a:lnSpc>
                <a:spcPts val="5945"/>
              </a:lnSpc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1047750" y="1696493"/>
            <a:ext cx="6499622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2.  Overfitting LSTM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DAGVO1SZePk</dc:identifier>
  <dcterms:modified xsi:type="dcterms:W3CDTF">2011-08-01T06:04:30Z</dcterms:modified>
  <cp:revision>1</cp:revision>
  <dc:title>NLP Project</dc:title>
</cp:coreProperties>
</file>