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6" r:id="rId2"/>
    <p:sldId id="267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Samma" initials="LS" lastIdx="2" clrIdx="0">
    <p:extLst>
      <p:ext uri="{19B8F6BF-5375-455C-9EA6-DF929625EA0E}">
        <p15:presenceInfo xmlns:p15="http://schemas.microsoft.com/office/powerpoint/2012/main" userId="da0d640bc06a6c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2879" autoAdjust="0"/>
  </p:normalViewPr>
  <p:slideViewPr>
    <p:cSldViewPr snapToGrid="0">
      <p:cViewPr varScale="1">
        <p:scale>
          <a:sx n="60" d="100"/>
          <a:sy n="60" d="100"/>
        </p:scale>
        <p:origin x="2496" y="66"/>
      </p:cViewPr>
      <p:guideLst>
        <p:guide orient="horz" pos="278"/>
        <p:guide pos="347"/>
        <p:guide pos="7355"/>
        <p:guide orient="horz" pos="40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144D6-0FE7-4BAE-874B-45C0204083E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61F326-23B1-4E69-828A-93A7623B0E2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Imersão de dados</a:t>
          </a:r>
          <a:endParaRPr lang="en-US" dirty="0"/>
        </a:p>
      </dgm:t>
    </dgm:pt>
    <dgm:pt modelId="{F002D7CD-11C6-4D0E-BA64-F298383F6614}" type="parTrans" cxnId="{5A76D606-691C-4A71-9E63-D34665740B5F}">
      <dgm:prSet/>
      <dgm:spPr/>
      <dgm:t>
        <a:bodyPr/>
        <a:lstStyle/>
        <a:p>
          <a:endParaRPr lang="en-US"/>
        </a:p>
      </dgm:t>
    </dgm:pt>
    <dgm:pt modelId="{78BC4868-6730-4456-BA9E-E760F214E3D9}" type="sibTrans" cxnId="{5A76D606-691C-4A71-9E63-D34665740B5F}">
      <dgm:prSet/>
      <dgm:spPr/>
      <dgm:t>
        <a:bodyPr/>
        <a:lstStyle/>
        <a:p>
          <a:endParaRPr lang="en-US"/>
        </a:p>
      </dgm:t>
    </dgm:pt>
    <dgm:pt modelId="{09EC28E1-A546-431D-B12D-6E7F980DA32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Limpeza dos Dados</a:t>
          </a:r>
          <a:endParaRPr lang="en-US" dirty="0"/>
        </a:p>
      </dgm:t>
    </dgm:pt>
    <dgm:pt modelId="{B9D906A4-620A-4243-8971-D7A174E531F8}" type="parTrans" cxnId="{15263AC7-3EBB-46C1-8E7C-1301761ADB73}">
      <dgm:prSet/>
      <dgm:spPr/>
      <dgm:t>
        <a:bodyPr/>
        <a:lstStyle/>
        <a:p>
          <a:endParaRPr lang="en-US"/>
        </a:p>
      </dgm:t>
    </dgm:pt>
    <dgm:pt modelId="{680DF9FA-E9ED-4FBC-87FC-7283C063F227}" type="sibTrans" cxnId="{15263AC7-3EBB-46C1-8E7C-1301761ADB73}">
      <dgm:prSet/>
      <dgm:spPr/>
      <dgm:t>
        <a:bodyPr/>
        <a:lstStyle/>
        <a:p>
          <a:endParaRPr lang="en-US"/>
        </a:p>
      </dgm:t>
    </dgm:pt>
    <dgm:pt modelId="{E163F4D6-F28C-475E-9628-EA56197A88A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Configuração e Separação das bases</a:t>
          </a:r>
          <a:endParaRPr lang="en-US" dirty="0"/>
        </a:p>
      </dgm:t>
    </dgm:pt>
    <dgm:pt modelId="{B3F696CD-B3D0-4223-85CF-F64EDD14C4FE}" type="parTrans" cxnId="{3B95E54C-A3A0-42DB-8D4F-AC6805CE55E1}">
      <dgm:prSet/>
      <dgm:spPr/>
      <dgm:t>
        <a:bodyPr/>
        <a:lstStyle/>
        <a:p>
          <a:endParaRPr lang="en-US"/>
        </a:p>
      </dgm:t>
    </dgm:pt>
    <dgm:pt modelId="{05F1032F-2E68-4DC8-98CB-6A8F808058C7}" type="sibTrans" cxnId="{3B95E54C-A3A0-42DB-8D4F-AC6805CE55E1}">
      <dgm:prSet/>
      <dgm:spPr/>
      <dgm:t>
        <a:bodyPr/>
        <a:lstStyle/>
        <a:p>
          <a:endParaRPr lang="en-US"/>
        </a:p>
      </dgm:t>
    </dgm:pt>
    <dgm:pt modelId="{B42F6081-399B-4177-B25B-2838E82E90C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Treinos e Teste</a:t>
          </a:r>
          <a:endParaRPr lang="en-US" dirty="0"/>
        </a:p>
      </dgm:t>
    </dgm:pt>
    <dgm:pt modelId="{AF91C6F1-C311-4C34-BE16-F63F0D50628B}" type="parTrans" cxnId="{A4AD9EE7-A429-4E6C-97B8-B4FEB82FA476}">
      <dgm:prSet/>
      <dgm:spPr/>
      <dgm:t>
        <a:bodyPr/>
        <a:lstStyle/>
        <a:p>
          <a:endParaRPr lang="en-US"/>
        </a:p>
      </dgm:t>
    </dgm:pt>
    <dgm:pt modelId="{3BC25F26-97AC-4DAC-948F-1DE8A5B17225}" type="sibTrans" cxnId="{A4AD9EE7-A429-4E6C-97B8-B4FEB82FA476}">
      <dgm:prSet/>
      <dgm:spPr/>
      <dgm:t>
        <a:bodyPr/>
        <a:lstStyle/>
        <a:p>
          <a:endParaRPr lang="en-US"/>
        </a:p>
      </dgm:t>
    </dgm:pt>
    <dgm:pt modelId="{C0844AF5-26C1-4C86-A877-C74F03FF52A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Avaliação dos melhores resultados</a:t>
          </a:r>
          <a:endParaRPr lang="en-US" dirty="0"/>
        </a:p>
      </dgm:t>
    </dgm:pt>
    <dgm:pt modelId="{E80A73A2-10ED-46C2-BC39-96BF4D40B0CA}" type="parTrans" cxnId="{0E5C39C7-99F8-4DEF-94FD-F1155BDB6CD6}">
      <dgm:prSet/>
      <dgm:spPr/>
      <dgm:t>
        <a:bodyPr/>
        <a:lstStyle/>
        <a:p>
          <a:endParaRPr lang="en-US"/>
        </a:p>
      </dgm:t>
    </dgm:pt>
    <dgm:pt modelId="{B0113905-4264-4C0C-B55A-1A7A6726E46F}" type="sibTrans" cxnId="{0E5C39C7-99F8-4DEF-94FD-F1155BDB6CD6}">
      <dgm:prSet/>
      <dgm:spPr/>
      <dgm:t>
        <a:bodyPr/>
        <a:lstStyle/>
        <a:p>
          <a:endParaRPr lang="en-US"/>
        </a:p>
      </dgm:t>
    </dgm:pt>
    <dgm:pt modelId="{4B55D52B-2E83-468F-8201-F8DCBC243232}" type="pres">
      <dgm:prSet presAssocID="{A8C144D6-0FE7-4BAE-874B-45C0204083E8}" presName="root" presStyleCnt="0">
        <dgm:presLayoutVars>
          <dgm:dir/>
          <dgm:resizeHandles val="exact"/>
        </dgm:presLayoutVars>
      </dgm:prSet>
      <dgm:spPr/>
    </dgm:pt>
    <dgm:pt modelId="{5EB3264D-4B82-46A0-9E81-F7915CBDA0C3}" type="pres">
      <dgm:prSet presAssocID="{D461F326-23B1-4E69-828A-93A7623B0E22}" presName="compNode" presStyleCnt="0"/>
      <dgm:spPr/>
    </dgm:pt>
    <dgm:pt modelId="{99E0AB3F-1A16-4735-B53C-92526E579F5D}" type="pres">
      <dgm:prSet presAssocID="{D461F326-23B1-4E69-828A-93A7623B0E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C0405A5-B791-4A22-9980-40B2B22C29EE}" type="pres">
      <dgm:prSet presAssocID="{D461F326-23B1-4E69-828A-93A7623B0E22}" presName="spaceRect" presStyleCnt="0"/>
      <dgm:spPr/>
    </dgm:pt>
    <dgm:pt modelId="{AD466E9B-679B-4D7F-8262-0F24E7B83E0B}" type="pres">
      <dgm:prSet presAssocID="{D461F326-23B1-4E69-828A-93A7623B0E22}" presName="textRect" presStyleLbl="revTx" presStyleIdx="0" presStyleCnt="5">
        <dgm:presLayoutVars>
          <dgm:chMax val="1"/>
          <dgm:chPref val="1"/>
        </dgm:presLayoutVars>
      </dgm:prSet>
      <dgm:spPr/>
    </dgm:pt>
    <dgm:pt modelId="{7DEE45DD-3DE5-4E74-8334-7E12E962D20A}" type="pres">
      <dgm:prSet presAssocID="{78BC4868-6730-4456-BA9E-E760F214E3D9}" presName="sibTrans" presStyleCnt="0"/>
      <dgm:spPr/>
    </dgm:pt>
    <dgm:pt modelId="{74C8733F-30BE-442C-98A7-602895642BAE}" type="pres">
      <dgm:prSet presAssocID="{09EC28E1-A546-431D-B12D-6E7F980DA32E}" presName="compNode" presStyleCnt="0"/>
      <dgm:spPr/>
    </dgm:pt>
    <dgm:pt modelId="{DF9D4B6B-8B94-44A0-B5ED-EF18F7C774D7}" type="pres">
      <dgm:prSet presAssocID="{09EC28E1-A546-431D-B12D-6E7F980DA3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7EFF5EF-10FD-43FA-A7A5-63CE108662A5}" type="pres">
      <dgm:prSet presAssocID="{09EC28E1-A546-431D-B12D-6E7F980DA32E}" presName="spaceRect" presStyleCnt="0"/>
      <dgm:spPr/>
    </dgm:pt>
    <dgm:pt modelId="{40DD3AC2-20D7-46C6-90AE-754DEE22D686}" type="pres">
      <dgm:prSet presAssocID="{09EC28E1-A546-431D-B12D-6E7F980DA32E}" presName="textRect" presStyleLbl="revTx" presStyleIdx="1" presStyleCnt="5">
        <dgm:presLayoutVars>
          <dgm:chMax val="1"/>
          <dgm:chPref val="1"/>
        </dgm:presLayoutVars>
      </dgm:prSet>
      <dgm:spPr/>
    </dgm:pt>
    <dgm:pt modelId="{DF86EF4D-4521-4073-ACA3-5702B4C4CD13}" type="pres">
      <dgm:prSet presAssocID="{680DF9FA-E9ED-4FBC-87FC-7283C063F227}" presName="sibTrans" presStyleCnt="0"/>
      <dgm:spPr/>
    </dgm:pt>
    <dgm:pt modelId="{C52315D6-ABAC-4700-B9D5-016C0C4F3407}" type="pres">
      <dgm:prSet presAssocID="{E163F4D6-F28C-475E-9628-EA56197A88AB}" presName="compNode" presStyleCnt="0"/>
      <dgm:spPr/>
    </dgm:pt>
    <dgm:pt modelId="{36580666-1436-420B-AA88-23C9A298B24A}" type="pres">
      <dgm:prSet presAssocID="{E163F4D6-F28C-475E-9628-EA56197A88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2A92175-8DF8-4FD1-B89D-97EC853A0158}" type="pres">
      <dgm:prSet presAssocID="{E163F4D6-F28C-475E-9628-EA56197A88AB}" presName="spaceRect" presStyleCnt="0"/>
      <dgm:spPr/>
    </dgm:pt>
    <dgm:pt modelId="{30890F75-0980-4A48-93BF-4D3EBC6CDECA}" type="pres">
      <dgm:prSet presAssocID="{E163F4D6-F28C-475E-9628-EA56197A88AB}" presName="textRect" presStyleLbl="revTx" presStyleIdx="2" presStyleCnt="5">
        <dgm:presLayoutVars>
          <dgm:chMax val="1"/>
          <dgm:chPref val="1"/>
        </dgm:presLayoutVars>
      </dgm:prSet>
      <dgm:spPr/>
    </dgm:pt>
    <dgm:pt modelId="{83A0BA87-2ECE-4F6A-9818-F106BD3D433F}" type="pres">
      <dgm:prSet presAssocID="{05F1032F-2E68-4DC8-98CB-6A8F808058C7}" presName="sibTrans" presStyleCnt="0"/>
      <dgm:spPr/>
    </dgm:pt>
    <dgm:pt modelId="{B8A723A5-ECC5-4AE2-9377-39F23EF33297}" type="pres">
      <dgm:prSet presAssocID="{B42F6081-399B-4177-B25B-2838E82E90C3}" presName="compNode" presStyleCnt="0"/>
      <dgm:spPr/>
    </dgm:pt>
    <dgm:pt modelId="{3902C062-B30B-41B1-A27F-4C0ADC3A4701}" type="pres">
      <dgm:prSet presAssocID="{B42F6081-399B-4177-B25B-2838E82E90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F45B5B82-0894-4AFF-B61F-1D103A04F9E6}" type="pres">
      <dgm:prSet presAssocID="{B42F6081-399B-4177-B25B-2838E82E90C3}" presName="spaceRect" presStyleCnt="0"/>
      <dgm:spPr/>
    </dgm:pt>
    <dgm:pt modelId="{C6F8EBE8-6807-48F5-8C03-9088F6786491}" type="pres">
      <dgm:prSet presAssocID="{B42F6081-399B-4177-B25B-2838E82E90C3}" presName="textRect" presStyleLbl="revTx" presStyleIdx="3" presStyleCnt="5">
        <dgm:presLayoutVars>
          <dgm:chMax val="1"/>
          <dgm:chPref val="1"/>
        </dgm:presLayoutVars>
      </dgm:prSet>
      <dgm:spPr/>
    </dgm:pt>
    <dgm:pt modelId="{48D5D18F-00EE-4618-84BD-FC1E6C67675C}" type="pres">
      <dgm:prSet presAssocID="{3BC25F26-97AC-4DAC-948F-1DE8A5B17225}" presName="sibTrans" presStyleCnt="0"/>
      <dgm:spPr/>
    </dgm:pt>
    <dgm:pt modelId="{F627D343-134E-4703-AF30-CB056F7329F5}" type="pres">
      <dgm:prSet presAssocID="{C0844AF5-26C1-4C86-A877-C74F03FF52A4}" presName="compNode" presStyleCnt="0"/>
      <dgm:spPr/>
    </dgm:pt>
    <dgm:pt modelId="{9A2D43E1-8FFB-47FB-A6FB-20CA9297E99C}" type="pres">
      <dgm:prSet presAssocID="{C0844AF5-26C1-4C86-A877-C74F03FF52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05EAE74-C7FC-40D6-AFC1-B58E58539B8D}" type="pres">
      <dgm:prSet presAssocID="{C0844AF5-26C1-4C86-A877-C74F03FF52A4}" presName="spaceRect" presStyleCnt="0"/>
      <dgm:spPr/>
    </dgm:pt>
    <dgm:pt modelId="{93A8106F-D5F4-45B1-A95B-4CB4AA1EA027}" type="pres">
      <dgm:prSet presAssocID="{C0844AF5-26C1-4C86-A877-C74F03FF52A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76D606-691C-4A71-9E63-D34665740B5F}" srcId="{A8C144D6-0FE7-4BAE-874B-45C0204083E8}" destId="{D461F326-23B1-4E69-828A-93A7623B0E22}" srcOrd="0" destOrd="0" parTransId="{F002D7CD-11C6-4D0E-BA64-F298383F6614}" sibTransId="{78BC4868-6730-4456-BA9E-E760F214E3D9}"/>
    <dgm:cxn modelId="{66FD3C07-BDC4-4901-89A8-9CA5CECDD91F}" type="presOf" srcId="{09EC28E1-A546-431D-B12D-6E7F980DA32E}" destId="{40DD3AC2-20D7-46C6-90AE-754DEE22D686}" srcOrd="0" destOrd="0" presId="urn:microsoft.com/office/officeart/2018/2/layout/IconLabelList"/>
    <dgm:cxn modelId="{EE0F370C-8F11-43F7-91FC-59567EE46866}" type="presOf" srcId="{A8C144D6-0FE7-4BAE-874B-45C0204083E8}" destId="{4B55D52B-2E83-468F-8201-F8DCBC243232}" srcOrd="0" destOrd="0" presId="urn:microsoft.com/office/officeart/2018/2/layout/IconLabelList"/>
    <dgm:cxn modelId="{3B95E54C-A3A0-42DB-8D4F-AC6805CE55E1}" srcId="{A8C144D6-0FE7-4BAE-874B-45C0204083E8}" destId="{E163F4D6-F28C-475E-9628-EA56197A88AB}" srcOrd="2" destOrd="0" parTransId="{B3F696CD-B3D0-4223-85CF-F64EDD14C4FE}" sibTransId="{05F1032F-2E68-4DC8-98CB-6A8F808058C7}"/>
    <dgm:cxn modelId="{BF919E6E-298F-4819-B0EE-79729CE225C6}" type="presOf" srcId="{E163F4D6-F28C-475E-9628-EA56197A88AB}" destId="{30890F75-0980-4A48-93BF-4D3EBC6CDECA}" srcOrd="0" destOrd="0" presId="urn:microsoft.com/office/officeart/2018/2/layout/IconLabelList"/>
    <dgm:cxn modelId="{E89AE9AB-19E9-4D1A-B26B-FD0EC4497472}" type="presOf" srcId="{C0844AF5-26C1-4C86-A877-C74F03FF52A4}" destId="{93A8106F-D5F4-45B1-A95B-4CB4AA1EA027}" srcOrd="0" destOrd="0" presId="urn:microsoft.com/office/officeart/2018/2/layout/IconLabelList"/>
    <dgm:cxn modelId="{775086B1-DA37-442F-B369-6E50F3103923}" type="presOf" srcId="{D461F326-23B1-4E69-828A-93A7623B0E22}" destId="{AD466E9B-679B-4D7F-8262-0F24E7B83E0B}" srcOrd="0" destOrd="0" presId="urn:microsoft.com/office/officeart/2018/2/layout/IconLabelList"/>
    <dgm:cxn modelId="{0E5C39C7-99F8-4DEF-94FD-F1155BDB6CD6}" srcId="{A8C144D6-0FE7-4BAE-874B-45C0204083E8}" destId="{C0844AF5-26C1-4C86-A877-C74F03FF52A4}" srcOrd="4" destOrd="0" parTransId="{E80A73A2-10ED-46C2-BC39-96BF4D40B0CA}" sibTransId="{B0113905-4264-4C0C-B55A-1A7A6726E46F}"/>
    <dgm:cxn modelId="{15263AC7-3EBB-46C1-8E7C-1301761ADB73}" srcId="{A8C144D6-0FE7-4BAE-874B-45C0204083E8}" destId="{09EC28E1-A546-431D-B12D-6E7F980DA32E}" srcOrd="1" destOrd="0" parTransId="{B9D906A4-620A-4243-8971-D7A174E531F8}" sibTransId="{680DF9FA-E9ED-4FBC-87FC-7283C063F227}"/>
    <dgm:cxn modelId="{C642F2D0-741C-4C11-957A-E14092121FCB}" type="presOf" srcId="{B42F6081-399B-4177-B25B-2838E82E90C3}" destId="{C6F8EBE8-6807-48F5-8C03-9088F6786491}" srcOrd="0" destOrd="0" presId="urn:microsoft.com/office/officeart/2018/2/layout/IconLabelList"/>
    <dgm:cxn modelId="{A4AD9EE7-A429-4E6C-97B8-B4FEB82FA476}" srcId="{A8C144D6-0FE7-4BAE-874B-45C0204083E8}" destId="{B42F6081-399B-4177-B25B-2838E82E90C3}" srcOrd="3" destOrd="0" parTransId="{AF91C6F1-C311-4C34-BE16-F63F0D50628B}" sibTransId="{3BC25F26-97AC-4DAC-948F-1DE8A5B17225}"/>
    <dgm:cxn modelId="{214B3407-A67A-4158-AEDD-F5C868EE6FC9}" type="presParOf" srcId="{4B55D52B-2E83-468F-8201-F8DCBC243232}" destId="{5EB3264D-4B82-46A0-9E81-F7915CBDA0C3}" srcOrd="0" destOrd="0" presId="urn:microsoft.com/office/officeart/2018/2/layout/IconLabelList"/>
    <dgm:cxn modelId="{6C719429-26FC-478A-89E6-9EA4B84D0E44}" type="presParOf" srcId="{5EB3264D-4B82-46A0-9E81-F7915CBDA0C3}" destId="{99E0AB3F-1A16-4735-B53C-92526E579F5D}" srcOrd="0" destOrd="0" presId="urn:microsoft.com/office/officeart/2018/2/layout/IconLabelList"/>
    <dgm:cxn modelId="{31A350B3-37FC-467C-B219-BFFA643153B9}" type="presParOf" srcId="{5EB3264D-4B82-46A0-9E81-F7915CBDA0C3}" destId="{DC0405A5-B791-4A22-9980-40B2B22C29EE}" srcOrd="1" destOrd="0" presId="urn:microsoft.com/office/officeart/2018/2/layout/IconLabelList"/>
    <dgm:cxn modelId="{5E7AE187-FCFE-45BA-A620-DE723A536F07}" type="presParOf" srcId="{5EB3264D-4B82-46A0-9E81-F7915CBDA0C3}" destId="{AD466E9B-679B-4D7F-8262-0F24E7B83E0B}" srcOrd="2" destOrd="0" presId="urn:microsoft.com/office/officeart/2018/2/layout/IconLabelList"/>
    <dgm:cxn modelId="{34535536-1865-43EF-A067-633CB3AAD25F}" type="presParOf" srcId="{4B55D52B-2E83-468F-8201-F8DCBC243232}" destId="{7DEE45DD-3DE5-4E74-8334-7E12E962D20A}" srcOrd="1" destOrd="0" presId="urn:microsoft.com/office/officeart/2018/2/layout/IconLabelList"/>
    <dgm:cxn modelId="{AE6B6F89-BCC7-48DF-BA84-26F2713CE8D7}" type="presParOf" srcId="{4B55D52B-2E83-468F-8201-F8DCBC243232}" destId="{74C8733F-30BE-442C-98A7-602895642BAE}" srcOrd="2" destOrd="0" presId="urn:microsoft.com/office/officeart/2018/2/layout/IconLabelList"/>
    <dgm:cxn modelId="{BAD4718D-717B-4B29-B10C-F4403F4516C2}" type="presParOf" srcId="{74C8733F-30BE-442C-98A7-602895642BAE}" destId="{DF9D4B6B-8B94-44A0-B5ED-EF18F7C774D7}" srcOrd="0" destOrd="0" presId="urn:microsoft.com/office/officeart/2018/2/layout/IconLabelList"/>
    <dgm:cxn modelId="{5A5E7110-26D1-4673-970F-1B0F1FB63A9D}" type="presParOf" srcId="{74C8733F-30BE-442C-98A7-602895642BAE}" destId="{A7EFF5EF-10FD-43FA-A7A5-63CE108662A5}" srcOrd="1" destOrd="0" presId="urn:microsoft.com/office/officeart/2018/2/layout/IconLabelList"/>
    <dgm:cxn modelId="{1A039A46-2A9A-496A-99EC-EFA1E2DCE2DD}" type="presParOf" srcId="{74C8733F-30BE-442C-98A7-602895642BAE}" destId="{40DD3AC2-20D7-46C6-90AE-754DEE22D686}" srcOrd="2" destOrd="0" presId="urn:microsoft.com/office/officeart/2018/2/layout/IconLabelList"/>
    <dgm:cxn modelId="{9C585E9E-1A08-4EC1-A958-AD76B016D992}" type="presParOf" srcId="{4B55D52B-2E83-468F-8201-F8DCBC243232}" destId="{DF86EF4D-4521-4073-ACA3-5702B4C4CD13}" srcOrd="3" destOrd="0" presId="urn:microsoft.com/office/officeart/2018/2/layout/IconLabelList"/>
    <dgm:cxn modelId="{68A345B3-DE78-41C3-88E4-595D375B59BC}" type="presParOf" srcId="{4B55D52B-2E83-468F-8201-F8DCBC243232}" destId="{C52315D6-ABAC-4700-B9D5-016C0C4F3407}" srcOrd="4" destOrd="0" presId="urn:microsoft.com/office/officeart/2018/2/layout/IconLabelList"/>
    <dgm:cxn modelId="{63CDEE22-1531-4C8B-B996-7A8868232822}" type="presParOf" srcId="{C52315D6-ABAC-4700-B9D5-016C0C4F3407}" destId="{36580666-1436-420B-AA88-23C9A298B24A}" srcOrd="0" destOrd="0" presId="urn:microsoft.com/office/officeart/2018/2/layout/IconLabelList"/>
    <dgm:cxn modelId="{0C168BA5-0362-4397-9494-5514CFAAD2C7}" type="presParOf" srcId="{C52315D6-ABAC-4700-B9D5-016C0C4F3407}" destId="{82A92175-8DF8-4FD1-B89D-97EC853A0158}" srcOrd="1" destOrd="0" presId="urn:microsoft.com/office/officeart/2018/2/layout/IconLabelList"/>
    <dgm:cxn modelId="{9F05091E-05B8-48EC-B037-4993A90118C3}" type="presParOf" srcId="{C52315D6-ABAC-4700-B9D5-016C0C4F3407}" destId="{30890F75-0980-4A48-93BF-4D3EBC6CDECA}" srcOrd="2" destOrd="0" presId="urn:microsoft.com/office/officeart/2018/2/layout/IconLabelList"/>
    <dgm:cxn modelId="{2B4B6A33-C60E-4972-BFF1-063BE2102137}" type="presParOf" srcId="{4B55D52B-2E83-468F-8201-F8DCBC243232}" destId="{83A0BA87-2ECE-4F6A-9818-F106BD3D433F}" srcOrd="5" destOrd="0" presId="urn:microsoft.com/office/officeart/2018/2/layout/IconLabelList"/>
    <dgm:cxn modelId="{9FFECE3B-904B-46B3-B5C5-FFA26A745924}" type="presParOf" srcId="{4B55D52B-2E83-468F-8201-F8DCBC243232}" destId="{B8A723A5-ECC5-4AE2-9377-39F23EF33297}" srcOrd="6" destOrd="0" presId="urn:microsoft.com/office/officeart/2018/2/layout/IconLabelList"/>
    <dgm:cxn modelId="{C109C9AA-2C21-4676-A92F-5BFA904821E7}" type="presParOf" srcId="{B8A723A5-ECC5-4AE2-9377-39F23EF33297}" destId="{3902C062-B30B-41B1-A27F-4C0ADC3A4701}" srcOrd="0" destOrd="0" presId="urn:microsoft.com/office/officeart/2018/2/layout/IconLabelList"/>
    <dgm:cxn modelId="{CF196787-1149-4217-B6E3-B23F8E2B643D}" type="presParOf" srcId="{B8A723A5-ECC5-4AE2-9377-39F23EF33297}" destId="{F45B5B82-0894-4AFF-B61F-1D103A04F9E6}" srcOrd="1" destOrd="0" presId="urn:microsoft.com/office/officeart/2018/2/layout/IconLabelList"/>
    <dgm:cxn modelId="{3445D5EC-EB4B-4552-BE70-B7A2CC1BFCA7}" type="presParOf" srcId="{B8A723A5-ECC5-4AE2-9377-39F23EF33297}" destId="{C6F8EBE8-6807-48F5-8C03-9088F6786491}" srcOrd="2" destOrd="0" presId="urn:microsoft.com/office/officeart/2018/2/layout/IconLabelList"/>
    <dgm:cxn modelId="{088931F1-BD31-4FB4-81CC-D6E4EC93DF04}" type="presParOf" srcId="{4B55D52B-2E83-468F-8201-F8DCBC243232}" destId="{48D5D18F-00EE-4618-84BD-FC1E6C67675C}" srcOrd="7" destOrd="0" presId="urn:microsoft.com/office/officeart/2018/2/layout/IconLabelList"/>
    <dgm:cxn modelId="{9D8D84BF-15E8-4AE9-B49D-D079BFC858C4}" type="presParOf" srcId="{4B55D52B-2E83-468F-8201-F8DCBC243232}" destId="{F627D343-134E-4703-AF30-CB056F7329F5}" srcOrd="8" destOrd="0" presId="urn:microsoft.com/office/officeart/2018/2/layout/IconLabelList"/>
    <dgm:cxn modelId="{E6D3044F-780D-4F93-AD4F-993B362DFC8B}" type="presParOf" srcId="{F627D343-134E-4703-AF30-CB056F7329F5}" destId="{9A2D43E1-8FFB-47FB-A6FB-20CA9297E99C}" srcOrd="0" destOrd="0" presId="urn:microsoft.com/office/officeart/2018/2/layout/IconLabelList"/>
    <dgm:cxn modelId="{C6E7436A-D284-4737-AD0F-36874F3D885E}" type="presParOf" srcId="{F627D343-134E-4703-AF30-CB056F7329F5}" destId="{A05EAE74-C7FC-40D6-AFC1-B58E58539B8D}" srcOrd="1" destOrd="0" presId="urn:microsoft.com/office/officeart/2018/2/layout/IconLabelList"/>
    <dgm:cxn modelId="{10C2FD31-9F94-4AFE-B710-00EA8202BD58}" type="presParOf" srcId="{F627D343-134E-4703-AF30-CB056F7329F5}" destId="{93A8106F-D5F4-45B1-A95B-4CB4AA1EA0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AB3F-1A16-4735-B53C-92526E579F5D}">
      <dsp:nvSpPr>
        <dsp:cNvPr id="0" name=""/>
        <dsp:cNvSpPr/>
      </dsp:nvSpPr>
      <dsp:spPr>
        <a:xfrm>
          <a:off x="1078049" y="484562"/>
          <a:ext cx="755419" cy="75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66E9B-679B-4D7F-8262-0F24E7B83E0B}">
      <dsp:nvSpPr>
        <dsp:cNvPr id="0" name=""/>
        <dsp:cNvSpPr/>
      </dsp:nvSpPr>
      <dsp:spPr>
        <a:xfrm>
          <a:off x="616403" y="152925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Imersão de dados</a:t>
          </a:r>
          <a:endParaRPr lang="en-US" sz="1500" kern="1200" dirty="0"/>
        </a:p>
      </dsp:txBody>
      <dsp:txXfrm>
        <a:off x="616403" y="1529251"/>
        <a:ext cx="1678710" cy="671484"/>
      </dsp:txXfrm>
    </dsp:sp>
    <dsp:sp modelId="{DF9D4B6B-8B94-44A0-B5ED-EF18F7C774D7}">
      <dsp:nvSpPr>
        <dsp:cNvPr id="0" name=""/>
        <dsp:cNvSpPr/>
      </dsp:nvSpPr>
      <dsp:spPr>
        <a:xfrm>
          <a:off x="3050534" y="484562"/>
          <a:ext cx="755419" cy="75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D3AC2-20D7-46C6-90AE-754DEE22D686}">
      <dsp:nvSpPr>
        <dsp:cNvPr id="0" name=""/>
        <dsp:cNvSpPr/>
      </dsp:nvSpPr>
      <dsp:spPr>
        <a:xfrm>
          <a:off x="2588888" y="152925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Limpeza dos Dados</a:t>
          </a:r>
          <a:endParaRPr lang="en-US" sz="1500" kern="1200" dirty="0"/>
        </a:p>
      </dsp:txBody>
      <dsp:txXfrm>
        <a:off x="2588888" y="1529251"/>
        <a:ext cx="1678710" cy="671484"/>
      </dsp:txXfrm>
    </dsp:sp>
    <dsp:sp modelId="{36580666-1436-420B-AA88-23C9A298B24A}">
      <dsp:nvSpPr>
        <dsp:cNvPr id="0" name=""/>
        <dsp:cNvSpPr/>
      </dsp:nvSpPr>
      <dsp:spPr>
        <a:xfrm>
          <a:off x="5023019" y="484562"/>
          <a:ext cx="755419" cy="75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90F75-0980-4A48-93BF-4D3EBC6CDECA}">
      <dsp:nvSpPr>
        <dsp:cNvPr id="0" name=""/>
        <dsp:cNvSpPr/>
      </dsp:nvSpPr>
      <dsp:spPr>
        <a:xfrm>
          <a:off x="4561374" y="152925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Configuração e Separação das bases</a:t>
          </a:r>
          <a:endParaRPr lang="en-US" sz="1500" kern="1200" dirty="0"/>
        </a:p>
      </dsp:txBody>
      <dsp:txXfrm>
        <a:off x="4561374" y="1529251"/>
        <a:ext cx="1678710" cy="671484"/>
      </dsp:txXfrm>
    </dsp:sp>
    <dsp:sp modelId="{3902C062-B30B-41B1-A27F-4C0ADC3A4701}">
      <dsp:nvSpPr>
        <dsp:cNvPr id="0" name=""/>
        <dsp:cNvSpPr/>
      </dsp:nvSpPr>
      <dsp:spPr>
        <a:xfrm>
          <a:off x="6995505" y="484562"/>
          <a:ext cx="755419" cy="75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EBE8-6807-48F5-8C03-9088F6786491}">
      <dsp:nvSpPr>
        <dsp:cNvPr id="0" name=""/>
        <dsp:cNvSpPr/>
      </dsp:nvSpPr>
      <dsp:spPr>
        <a:xfrm>
          <a:off x="6533859" y="1529251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Treinos e Teste</a:t>
          </a:r>
          <a:endParaRPr lang="en-US" sz="1500" kern="1200" dirty="0"/>
        </a:p>
      </dsp:txBody>
      <dsp:txXfrm>
        <a:off x="6533859" y="1529251"/>
        <a:ext cx="1678710" cy="671484"/>
      </dsp:txXfrm>
    </dsp:sp>
    <dsp:sp modelId="{9A2D43E1-8FFB-47FB-A6FB-20CA9297E99C}">
      <dsp:nvSpPr>
        <dsp:cNvPr id="0" name=""/>
        <dsp:cNvSpPr/>
      </dsp:nvSpPr>
      <dsp:spPr>
        <a:xfrm>
          <a:off x="4036777" y="2620413"/>
          <a:ext cx="755419" cy="75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106F-D5F4-45B1-A95B-4CB4AA1EA027}">
      <dsp:nvSpPr>
        <dsp:cNvPr id="0" name=""/>
        <dsp:cNvSpPr/>
      </dsp:nvSpPr>
      <dsp:spPr>
        <a:xfrm>
          <a:off x="3575131" y="3665102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Avaliação dos melhores resultados</a:t>
          </a:r>
          <a:endParaRPr lang="en-US" sz="1500" kern="1200" dirty="0"/>
        </a:p>
      </dsp:txBody>
      <dsp:txXfrm>
        <a:off x="3575131" y="3665102"/>
        <a:ext cx="1678710" cy="67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EA71E-1A1B-4A30-B7C4-8DEB5A54767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6F08-A66B-41EF-B5E9-8B7AB5DDC1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8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9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O que é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?</a:t>
            </a:r>
          </a:p>
          <a:p>
            <a:r>
              <a:rPr lang="pt-BR" dirty="0"/>
              <a:t>     Fazendo a tradução aprendizado de maquina e são conceitos ligados a uma parte da computação chamada de inteligência computacional, que tem como objetivo fazer a construção de algoritmos baseados no aprendizado por meio de base de dados e não por instruções pré-programadas como de costume no desenvolvimento de aplicações como desenvolvimento Web ou aplicativos.</a:t>
            </a:r>
          </a:p>
          <a:p>
            <a:r>
              <a:rPr lang="pt-BR"/>
              <a:t>    Vale </a:t>
            </a:r>
            <a:r>
              <a:rPr lang="pt-BR" dirty="0"/>
              <a:t>ressaltar também que existem alguns tipos de algoritmos de aprendizado de maquina e que nesse trabalho eu estarei abordando os algoritmos de classificação.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48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Objetivo:</a:t>
            </a:r>
          </a:p>
          <a:p>
            <a:r>
              <a:rPr lang="pt-BR" dirty="0"/>
              <a:t>		O objetivo geral é fazer a comparação. No entanto, pegando o conceito que eu mencionei anteriormente, sobre o aprendizado por meio de base de dados, é necessário pontuar também os objetivos específicos que são:</a:t>
            </a:r>
          </a:p>
          <a:p>
            <a:r>
              <a:rPr lang="pt-BR" dirty="0"/>
              <a:t>		* A utilização da linguagem de programação Python, que nela existem alguma bibliotecas que ajudam no desenvolvimento do projeto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* A organização da base de dados, que como serão os procedimentos de limpeza de dados, como os treinamento serão feitos e como separar o conjunto de treino e teste para a aplicação dos modelos.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* Quais escolhas de </a:t>
            </a:r>
            <a:r>
              <a:rPr lang="pt-BR" dirty="0" err="1"/>
              <a:t>méricas</a:t>
            </a:r>
            <a:r>
              <a:rPr lang="pt-BR" dirty="0"/>
              <a:t> para avaliação dos modelos de classificação, que melhor iriam representar o valor obtido pelos modelos após o treinamento</a:t>
            </a:r>
          </a:p>
          <a:p>
            <a:r>
              <a:rPr lang="pt-BR" dirty="0"/>
              <a:t>		* E por como como configurar os modelos de classificação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8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Justificativa:</a:t>
            </a:r>
          </a:p>
          <a:p>
            <a:r>
              <a:rPr lang="pt-BR" dirty="0"/>
              <a:t>		Onde se aplica essa tecnologia de aprendizado de maquina? ela se aplica em diversos </a:t>
            </a:r>
            <a:r>
              <a:rPr lang="pt-BR" dirty="0" err="1"/>
              <a:t>ambitos</a:t>
            </a:r>
            <a:r>
              <a:rPr lang="pt-BR" dirty="0"/>
              <a:t> do nosso cotidiano, como por exemplo ao usar </a:t>
            </a:r>
            <a:r>
              <a:rPr lang="pt-BR" dirty="0" err="1"/>
              <a:t>aplitivos</a:t>
            </a:r>
            <a:r>
              <a:rPr lang="pt-BR" dirty="0"/>
              <a:t> no nosso </a:t>
            </a:r>
            <a:r>
              <a:rPr lang="pt-BR" dirty="0" err="1"/>
              <a:t>smarthphone</a:t>
            </a:r>
            <a:r>
              <a:rPr lang="pt-BR" dirty="0"/>
              <a:t>, ao abrir o Uber ou 99, que </a:t>
            </a:r>
            <a:r>
              <a:rPr lang="pt-BR" dirty="0" err="1"/>
              <a:t>apartir</a:t>
            </a:r>
            <a:r>
              <a:rPr lang="pt-BR" dirty="0"/>
              <a:t> dos dados da sua corrida, sendo sua localização, trajeto a percorrer, tempo de espera, tempo do viagem. O algoritmo reconhece os padrões utilizados para está viagem e promovo o encontro do motorista que irá melhor atender ao chamado.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Uma segunda aplicação para essa tecnologia, pode ser percebida ao fazer alguma compra online, na </a:t>
            </a:r>
            <a:r>
              <a:rPr lang="pt-BR" dirty="0" err="1"/>
              <a:t>amazon</a:t>
            </a:r>
            <a:r>
              <a:rPr lang="pt-BR" dirty="0"/>
              <a:t> por exemplo, onde esse mecanismo é  chamado de sistema de recomendação, onde ao procurar ou comprar algum produto no site, o sistema faz a recomendação baseado em outros usuários que fizeram a mesma pesquisa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40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</a:t>
            </a:r>
            <a:r>
              <a:rPr lang="pt-BR" dirty="0" err="1"/>
              <a:t>Metogologia</a:t>
            </a:r>
            <a:endParaRPr lang="pt-BR" dirty="0"/>
          </a:p>
          <a:p>
            <a:r>
              <a:rPr lang="pt-BR" dirty="0"/>
              <a:t>		* Imersão de dados: </a:t>
            </a:r>
          </a:p>
          <a:p>
            <a:r>
              <a:rPr lang="pt-BR" dirty="0"/>
              <a:t>			Na imersão de dados ou exploração dos dados é o primeiro contato com os dados, neste momento são feitas pesquisas sobre o tema, quais tipo de </a:t>
            </a:r>
            <a:r>
              <a:rPr lang="pt-BR" dirty="0" err="1"/>
              <a:t>inferencias</a:t>
            </a:r>
            <a:r>
              <a:rPr lang="pt-BR" dirty="0"/>
              <a:t> pode-se fazer sobre aquelas informação, quais </a:t>
            </a:r>
            <a:r>
              <a:rPr lang="pt-BR" dirty="0" err="1"/>
              <a:t>variaveis</a:t>
            </a:r>
            <a:r>
              <a:rPr lang="pt-BR" dirty="0"/>
              <a:t> existente, quais os tipos da </a:t>
            </a:r>
            <a:r>
              <a:rPr lang="pt-BR" dirty="0" err="1"/>
              <a:t>variaveis</a:t>
            </a:r>
            <a:r>
              <a:rPr lang="pt-BR" dirty="0"/>
              <a:t> (</a:t>
            </a:r>
            <a:r>
              <a:rPr lang="pt-BR" dirty="0" err="1"/>
              <a:t>Categoricas</a:t>
            </a:r>
            <a:r>
              <a:rPr lang="pt-BR" dirty="0"/>
              <a:t> ou </a:t>
            </a:r>
            <a:r>
              <a:rPr lang="pt-BR" dirty="0" err="1"/>
              <a:t>Númerica</a:t>
            </a:r>
            <a:r>
              <a:rPr lang="pt-BR" dirty="0"/>
              <a:t>). </a:t>
            </a:r>
          </a:p>
          <a:p>
            <a:r>
              <a:rPr lang="pt-BR" dirty="0"/>
              <a:t>			A base de dados utiliza contem informações sobre qualidade do ar das cidade Beijing, e estavam organizada por cidade em 12 arquivos do tipo .</a:t>
            </a:r>
            <a:r>
              <a:rPr lang="pt-BR" dirty="0" err="1"/>
              <a:t>csv</a:t>
            </a:r>
            <a:r>
              <a:rPr lang="pt-BR" dirty="0"/>
              <a:t> como mais ou menos 35 mil registros por arquivo que totalizam 420 mil registros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* Limpeza de Dados:</a:t>
            </a:r>
          </a:p>
          <a:p>
            <a:r>
              <a:rPr lang="pt-BR" dirty="0"/>
              <a:t>			A limpeza tem como objetivo retirar os dados faltantes e o outliers que são pontos fora da curva. Inicialmente a </a:t>
            </a:r>
            <a:r>
              <a:rPr lang="pt-BR" dirty="0" err="1"/>
              <a:t>trativa</a:t>
            </a:r>
            <a:r>
              <a:rPr lang="pt-BR" dirty="0"/>
              <a:t> dos dados começou pela quantidade de dados faltantes, onde algumas cidades eram mais </a:t>
            </a:r>
            <a:r>
              <a:rPr lang="pt-BR" dirty="0" err="1"/>
              <a:t>defasafas</a:t>
            </a:r>
            <a:r>
              <a:rPr lang="pt-BR" dirty="0"/>
              <a:t> que outras.</a:t>
            </a:r>
          </a:p>
          <a:p>
            <a:r>
              <a:rPr lang="pt-BR" dirty="0"/>
              <a:t>			Seguindo a </a:t>
            </a:r>
            <a:r>
              <a:rPr lang="pt-BR" dirty="0" err="1"/>
              <a:t>trativa</a:t>
            </a:r>
            <a:r>
              <a:rPr lang="pt-BR" dirty="0"/>
              <a:t>, para os dados do tipo </a:t>
            </a:r>
            <a:r>
              <a:rPr lang="pt-BR" dirty="0" err="1"/>
              <a:t>númerico</a:t>
            </a:r>
            <a:r>
              <a:rPr lang="pt-BR" dirty="0"/>
              <a:t>, os valores faltantes foram </a:t>
            </a:r>
            <a:r>
              <a:rPr lang="pt-BR" dirty="0" err="1"/>
              <a:t>complestado</a:t>
            </a:r>
            <a:r>
              <a:rPr lang="pt-BR" dirty="0"/>
              <a:t> com o valor da mediana de cada </a:t>
            </a:r>
            <a:r>
              <a:rPr lang="pt-BR" dirty="0" err="1"/>
              <a:t>variavel</a:t>
            </a:r>
            <a:r>
              <a:rPr lang="pt-BR" dirty="0"/>
              <a:t>, já para os valores de tipo </a:t>
            </a:r>
            <a:r>
              <a:rPr lang="pt-BR" dirty="0" err="1"/>
              <a:t>categorico</a:t>
            </a:r>
            <a:r>
              <a:rPr lang="pt-BR" dirty="0"/>
              <a:t> ou texto, foram retirados da analise.</a:t>
            </a:r>
          </a:p>
          <a:p>
            <a:r>
              <a:rPr lang="pt-BR" dirty="0"/>
              <a:t>			Vale ressaltar que a substituição dos valores foi feita de forma a um a um, para que a base de dados não perdesse a originalidade.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* Configuração e Separação das Bases:</a:t>
            </a:r>
          </a:p>
          <a:p>
            <a:r>
              <a:rPr lang="pt-BR" dirty="0"/>
              <a:t>			Para a execução dos algoritmos de classificação, eu optei por fazer uma configuração de treino e teste das bases menos </a:t>
            </a:r>
            <a:r>
              <a:rPr lang="pt-BR" dirty="0" err="1"/>
              <a:t>desafadas</a:t>
            </a:r>
            <a:r>
              <a:rPr lang="pt-BR" dirty="0"/>
              <a:t> e assim ir aumentando as quantidade de dados para comparação de desempenhos.</a:t>
            </a:r>
          </a:p>
          <a:p>
            <a:r>
              <a:rPr lang="pt-BR" dirty="0"/>
              <a:t>			Por exemplo:</a:t>
            </a:r>
          </a:p>
          <a:p>
            <a:r>
              <a:rPr lang="pt-BR" dirty="0"/>
              <a:t>				1° configuração são os 2 conjuntos de dados menos </a:t>
            </a:r>
            <a:r>
              <a:rPr lang="pt-BR" dirty="0" err="1"/>
              <a:t>desafados</a:t>
            </a:r>
            <a:r>
              <a:rPr lang="pt-BR" dirty="0"/>
              <a:t>,</a:t>
            </a:r>
          </a:p>
          <a:p>
            <a:r>
              <a:rPr lang="pt-BR" dirty="0"/>
              <a:t>				2° Configuração são os 4 conjuntos de dados menos </a:t>
            </a:r>
            <a:r>
              <a:rPr lang="pt-BR" dirty="0" err="1"/>
              <a:t>desafados</a:t>
            </a:r>
            <a:r>
              <a:rPr lang="pt-BR" dirty="0"/>
              <a:t>,</a:t>
            </a:r>
          </a:p>
          <a:p>
            <a:r>
              <a:rPr lang="pt-BR" dirty="0"/>
              <a:t>			e assim sucessivamente até utilizar todos o conjunto de dados.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	Depois de escolher a configuração, a base era separada entre conjunto de treino e teste, sendo 70% treino, 30% teste e sempre pegar a mesma faixa de valores para que os valores possam ser </a:t>
            </a:r>
            <a:r>
              <a:rPr lang="pt-BR" dirty="0" err="1"/>
              <a:t>textados</a:t>
            </a:r>
            <a:r>
              <a:rPr lang="pt-BR" dirty="0"/>
              <a:t> para todas as configurações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* Treino e Teste </a:t>
            </a:r>
          </a:p>
          <a:p>
            <a:r>
              <a:rPr lang="pt-BR" dirty="0"/>
              <a:t>			Antes da execução dos treinos e teste, foi executado a normalização de dados, que tem como objetivo deixar as </a:t>
            </a:r>
            <a:r>
              <a:rPr lang="pt-BR" dirty="0" err="1"/>
              <a:t>variaveis</a:t>
            </a:r>
            <a:r>
              <a:rPr lang="pt-BR" dirty="0"/>
              <a:t> todas na mesma base, naturalmente a </a:t>
            </a:r>
            <a:r>
              <a:rPr lang="pt-BR" dirty="0" err="1"/>
              <a:t>distrubuição</a:t>
            </a:r>
            <a:r>
              <a:rPr lang="pt-BR" dirty="0"/>
              <a:t> dos valores podem ter muito </a:t>
            </a:r>
            <a:r>
              <a:rPr lang="pt-BR" dirty="0" err="1"/>
              <a:t>discrepancia</a:t>
            </a:r>
            <a:r>
              <a:rPr lang="pt-BR" dirty="0"/>
              <a:t> e isso pode deixar o modelo tendencioso, podem acarretar um </a:t>
            </a:r>
            <a:r>
              <a:rPr lang="pt-BR" dirty="0" err="1"/>
              <a:t>overfitting</a:t>
            </a:r>
            <a:r>
              <a:rPr lang="pt-BR" dirty="0"/>
              <a:t> ou </a:t>
            </a:r>
            <a:r>
              <a:rPr lang="pt-BR" dirty="0" err="1"/>
              <a:t>underfetting</a:t>
            </a:r>
            <a:r>
              <a:rPr lang="pt-BR" dirty="0"/>
              <a:t>.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		* Avaliação dos Resultados</a:t>
            </a:r>
          </a:p>
          <a:p>
            <a:r>
              <a:rPr lang="pt-BR" dirty="0"/>
              <a:t>			As foram feitas </a:t>
            </a:r>
            <a:r>
              <a:rPr lang="pt-BR" dirty="0" err="1"/>
              <a:t>apartir</a:t>
            </a:r>
            <a:r>
              <a:rPr lang="pt-BR" dirty="0"/>
              <a:t> de 3 métricas, sendo 2 </a:t>
            </a:r>
            <a:r>
              <a:rPr lang="pt-BR" dirty="0" err="1"/>
              <a:t>auxialiares</a:t>
            </a:r>
            <a:r>
              <a:rPr lang="pt-BR" dirty="0"/>
              <a:t> e 1 principal.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71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Analise dos Resultados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Recall : a capacidade do classificador de encontrar todas as amostras positivas.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 err="1"/>
              <a:t>Precision</a:t>
            </a:r>
            <a:r>
              <a:rPr lang="pt-BR" dirty="0"/>
              <a:t>: a capacidade do classificador de não rotular como positiva uma amostra que é negativa.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F1 é a média ponderada das duas </a:t>
            </a:r>
            <a:r>
              <a:rPr lang="pt-BR" dirty="0" err="1"/>
              <a:t>metricas</a:t>
            </a:r>
            <a:r>
              <a:rPr lang="pt-BR" dirty="0"/>
              <a:t> citadas anteriormente e ela foi escolhida como métrica principal deste trabalho.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 matriz de confusão foi utilizada para verifica quanto foi a quantidade de verdadeiros positivos, falsos negativos.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32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 consegui concluir que os melhores resultados utilizando as base de dados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36F08-A66B-41EF-B5E9-8B7AB5DDC1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92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3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8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3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7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38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89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47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15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39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6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5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0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BF7DE-87FE-4985-ABC3-5BA2CD4B0851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63C539-B475-4716-B437-D7588F4E2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10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83412" y="390236"/>
            <a:ext cx="8540150" cy="958841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Universidade Veiga de Almeida 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Bacharelado em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Ciência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245" y="2223729"/>
            <a:ext cx="9040484" cy="1291531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Comparação de Desempenho Algoritmos de </a:t>
            </a:r>
            <a:r>
              <a:rPr lang="pt-BR" sz="4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471910" y="6196917"/>
            <a:ext cx="171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Rio de Janeiro</a:t>
            </a:r>
          </a:p>
          <a:p>
            <a:pPr algn="ctr"/>
            <a:r>
              <a:rPr lang="pt-BR" sz="1400" dirty="0"/>
              <a:t>2022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BB86A0-1586-8B1A-A857-F05C3F76C936}"/>
              </a:ext>
            </a:extLst>
          </p:cNvPr>
          <p:cNvSpPr txBox="1"/>
          <p:nvPr/>
        </p:nvSpPr>
        <p:spPr>
          <a:xfrm>
            <a:off x="733245" y="4066136"/>
            <a:ext cx="9040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Alexandre de Souza Pereira</a:t>
            </a:r>
          </a:p>
        </p:txBody>
      </p:sp>
    </p:spTree>
    <p:extLst>
      <p:ext uri="{BB962C8B-B14F-4D97-AF65-F5344CB8AC3E}">
        <p14:creationId xmlns:p14="http://schemas.microsoft.com/office/powerpoint/2010/main" val="374560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 dirty="0"/>
              <a:t>Modelos de melhores desempenhos</a:t>
            </a:r>
          </a:p>
          <a:p>
            <a:pPr lvl="1"/>
            <a:r>
              <a:rPr lang="pt-BR" sz="2200" dirty="0"/>
              <a:t>Floresta Aleatória</a:t>
            </a:r>
          </a:p>
          <a:p>
            <a:pPr lvl="1"/>
            <a:r>
              <a:rPr lang="pt-BR" sz="2200" dirty="0"/>
              <a:t>K-Vizinhos Próximos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44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810443" y="4770726"/>
            <a:ext cx="904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Aluno</a:t>
            </a:r>
            <a:r>
              <a:rPr lang="pt-BR" sz="2400" dirty="0"/>
              <a:t>: Alexandre de Souza Pereira</a:t>
            </a:r>
          </a:p>
          <a:p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Orientador</a:t>
            </a:r>
            <a:r>
              <a:rPr lang="pt-BR" sz="2400" dirty="0"/>
              <a:t>: Carlos Alberto Alves Lemos , PhD.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471910" y="6196917"/>
            <a:ext cx="171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Rio de Janeiro</a:t>
            </a:r>
          </a:p>
          <a:p>
            <a:pPr algn="ctr"/>
            <a:r>
              <a:rPr lang="pt-BR" sz="1400" dirty="0"/>
              <a:t>2022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6F6BD92-DB4E-F854-F05F-C3BC3626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412" y="390236"/>
            <a:ext cx="8540150" cy="958841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Universidade Veiga de Almeida 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Bacharelado em </a:t>
            </a:r>
            <a:r>
              <a:rPr lang="pt-B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Ciência da Computação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4DBBD34-39D6-116A-EB6C-D51030484C8E}"/>
              </a:ext>
            </a:extLst>
          </p:cNvPr>
          <p:cNvSpPr txBox="1">
            <a:spLocks/>
          </p:cNvSpPr>
          <p:nvPr/>
        </p:nvSpPr>
        <p:spPr>
          <a:xfrm>
            <a:off x="733245" y="2223729"/>
            <a:ext cx="9040484" cy="1291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Comparação de Desempenho Algoritmos de </a:t>
            </a:r>
            <a:r>
              <a:rPr lang="pt-BR" sz="4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269585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/>
              <a:t>Problema de Pesquisa</a:t>
            </a:r>
          </a:p>
          <a:p>
            <a:r>
              <a:rPr lang="pt-BR" sz="2400"/>
              <a:t>Objetivos</a:t>
            </a:r>
          </a:p>
          <a:p>
            <a:r>
              <a:rPr lang="pt-BR" sz="2400"/>
              <a:t>Justificativa</a:t>
            </a:r>
          </a:p>
          <a:p>
            <a:r>
              <a:rPr lang="pt-BR" sz="2400"/>
              <a:t>Metodologia</a:t>
            </a:r>
          </a:p>
          <a:p>
            <a:r>
              <a:rPr lang="pt-BR" sz="2400"/>
              <a:t>Aplicação do Estudo</a:t>
            </a:r>
          </a:p>
          <a:p>
            <a:r>
              <a:rPr lang="pt-BR" sz="2400"/>
              <a:t>Análise de Resultados</a:t>
            </a:r>
          </a:p>
          <a:p>
            <a:r>
              <a:rPr lang="pt-BR" sz="2400"/>
              <a:t>Conclusão</a:t>
            </a:r>
          </a:p>
          <a:p>
            <a:endParaRPr lang="pt-BR" sz="2400"/>
          </a:p>
          <a:p>
            <a:endParaRPr lang="pt-BR" sz="240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7227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 de Pesquisa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 dirty="0"/>
              <a:t>Aplicação e comparação entre algoritmos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621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  <a:endParaRPr 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Geral</a:t>
            </a:r>
          </a:p>
          <a:p>
            <a:r>
              <a:rPr lang="pt-BR" sz="2400" dirty="0"/>
              <a:t>Comparar o desempenho algoritmos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Específicos</a:t>
            </a:r>
          </a:p>
          <a:p>
            <a:r>
              <a:rPr lang="pt-BR" sz="2400" dirty="0"/>
              <a:t>Utilizar da linguagem Python</a:t>
            </a:r>
          </a:p>
          <a:p>
            <a:r>
              <a:rPr lang="pt-BR" sz="2400" dirty="0"/>
              <a:t>Organização das bases de dados</a:t>
            </a:r>
          </a:p>
          <a:p>
            <a:r>
              <a:rPr lang="pt-BR" sz="2400" dirty="0"/>
              <a:t>Escolha da métrica de avaliação</a:t>
            </a:r>
          </a:p>
          <a:p>
            <a:r>
              <a:rPr lang="pt-BR" sz="2400" dirty="0"/>
              <a:t>Escolha dos hiper parâmetros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47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Justificativa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 dirty="0"/>
              <a:t>Fazer o reconhecimento de padrões para auxiliar as tomadas de decisão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5342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Metodologia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EF4CAD63-FAB7-789C-8480-34B77FF36C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830" y="1442068"/>
          <a:ext cx="8828974" cy="482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326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do Estudo</a:t>
            </a:r>
            <a:endParaRPr lang="pt-B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 dirty="0"/>
              <a:t>Modelos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</a:t>
            </a:r>
          </a:p>
          <a:p>
            <a:pPr lvl="1"/>
            <a:r>
              <a:rPr lang="pt-BR" sz="2200" dirty="0"/>
              <a:t>Árvore de Decisão (</a:t>
            </a:r>
            <a:r>
              <a:rPr lang="pt-BR" sz="2200" dirty="0" err="1"/>
              <a:t>Decision</a:t>
            </a:r>
            <a:r>
              <a:rPr lang="pt-BR" sz="2200" dirty="0"/>
              <a:t> </a:t>
            </a:r>
            <a:r>
              <a:rPr lang="pt-BR" sz="2200" dirty="0" err="1"/>
              <a:t>Tree</a:t>
            </a:r>
            <a:r>
              <a:rPr lang="pt-BR" sz="2200" dirty="0"/>
              <a:t>)	</a:t>
            </a:r>
          </a:p>
          <a:p>
            <a:pPr lvl="1"/>
            <a:r>
              <a:rPr lang="pt-BR" sz="2200" dirty="0"/>
              <a:t>Regressão </a:t>
            </a:r>
            <a:r>
              <a:rPr lang="pt-BR" sz="2200" dirty="0" err="1"/>
              <a:t>Logistica</a:t>
            </a:r>
            <a:endParaRPr lang="pt-BR" sz="2200" dirty="0"/>
          </a:p>
          <a:p>
            <a:pPr lvl="1"/>
            <a:r>
              <a:rPr lang="pt-BR" sz="2200" dirty="0"/>
              <a:t>K-Vizinhos Próximos (KNN)</a:t>
            </a:r>
          </a:p>
          <a:p>
            <a:pPr lvl="1"/>
            <a:r>
              <a:rPr lang="pt-BR" sz="2200" dirty="0"/>
              <a:t>Floresta Aleatória (</a:t>
            </a:r>
            <a:r>
              <a:rPr lang="pt-BR" sz="2200" dirty="0" err="1"/>
              <a:t>Random</a:t>
            </a:r>
            <a:r>
              <a:rPr lang="pt-BR" sz="2200" dirty="0"/>
              <a:t> Forest)</a:t>
            </a:r>
          </a:p>
          <a:p>
            <a:pPr lvl="1"/>
            <a:r>
              <a:rPr lang="pt-BR" sz="2200" dirty="0"/>
              <a:t>Rede Neural </a:t>
            </a:r>
            <a:r>
              <a:rPr lang="pt-BR" sz="2200" dirty="0" err="1"/>
              <a:t>Artifical</a:t>
            </a:r>
            <a:r>
              <a:rPr lang="pt-BR" sz="2200" dirty="0"/>
              <a:t> (RNA)</a:t>
            </a:r>
          </a:p>
          <a:p>
            <a:pPr lvl="1"/>
            <a:r>
              <a:rPr lang="pt-BR" sz="2200" dirty="0"/>
              <a:t>Máquina de Vetores de Suporte (SVM)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4788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4783"/>
            <a:ext cx="8596668" cy="64981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Análise de Resultados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757" y="175508"/>
            <a:ext cx="1326292" cy="132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Conteúdo 2"/>
          <p:cNvSpPr>
            <a:spLocks noGrp="1"/>
          </p:cNvSpPr>
          <p:nvPr>
            <p:ph idx="1"/>
          </p:nvPr>
        </p:nvSpPr>
        <p:spPr>
          <a:xfrm>
            <a:off x="642830" y="1442068"/>
            <a:ext cx="8828974" cy="4821149"/>
          </a:xfrm>
        </p:spPr>
        <p:txBody>
          <a:bodyPr>
            <a:noAutofit/>
          </a:bodyPr>
          <a:lstStyle/>
          <a:p>
            <a:r>
              <a:rPr lang="pt-BR" sz="2400" dirty="0"/>
              <a:t>Métricas de avaliação</a:t>
            </a:r>
          </a:p>
          <a:p>
            <a:pPr lvl="1"/>
            <a:r>
              <a:rPr lang="pt-BR" sz="2200" dirty="0"/>
              <a:t>F1	</a:t>
            </a:r>
          </a:p>
          <a:p>
            <a:pPr lvl="1"/>
            <a:r>
              <a:rPr lang="pt-BR" sz="2200" dirty="0" err="1"/>
              <a:t>Precision</a:t>
            </a:r>
            <a:endParaRPr lang="pt-BR" sz="2200" dirty="0"/>
          </a:p>
          <a:p>
            <a:pPr lvl="1"/>
            <a:r>
              <a:rPr lang="pt-BR" sz="2200" dirty="0"/>
              <a:t>Recall</a:t>
            </a:r>
          </a:p>
          <a:p>
            <a:pPr lvl="1"/>
            <a:r>
              <a:rPr lang="pt-BR" sz="2200" dirty="0"/>
              <a:t>Matriz de confusão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4284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1316</TotalTime>
  <Words>1155</Words>
  <Application>Microsoft Office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Facetado</vt:lpstr>
      <vt:lpstr>Universidade Veiga de Almeida  Bacharelado em Ciência da Computação</vt:lpstr>
      <vt:lpstr>Universidade Veiga de Almeida  Bacharelado em Ciência da Computação</vt:lpstr>
      <vt:lpstr>Agenda</vt:lpstr>
      <vt:lpstr>Problema de Pesquisa</vt:lpstr>
      <vt:lpstr>Objetivos</vt:lpstr>
      <vt:lpstr>Justificativa</vt:lpstr>
      <vt:lpstr>Metodologia</vt:lpstr>
      <vt:lpstr>Aplicação do Estudo</vt:lpstr>
      <vt:lpstr>Análise de Resultados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Veiga de Almeida – UVA Ciência da Computação</dc:title>
  <dc:creator>Alfredo Boente</dc:creator>
  <cp:lastModifiedBy>Alexandre de Souza Pereira</cp:lastModifiedBy>
  <cp:revision>29</cp:revision>
  <dcterms:created xsi:type="dcterms:W3CDTF">2021-11-15T22:43:20Z</dcterms:created>
  <dcterms:modified xsi:type="dcterms:W3CDTF">2022-06-05T23:49:55Z</dcterms:modified>
</cp:coreProperties>
</file>