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75" r:id="rId2"/>
    <p:sldId id="263" r:id="rId3"/>
    <p:sldId id="274" r:id="rId4"/>
    <p:sldId id="284" r:id="rId5"/>
    <p:sldId id="314" r:id="rId6"/>
    <p:sldId id="312" r:id="rId7"/>
    <p:sldId id="322" r:id="rId8"/>
    <p:sldId id="317" r:id="rId9"/>
    <p:sldId id="313" r:id="rId10"/>
    <p:sldId id="315" r:id="rId11"/>
    <p:sldId id="272" r:id="rId12"/>
  </p:sldIdLst>
  <p:sldSz cx="9906000" cy="6858000" type="A4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78"/>
    <a:srgbClr val="E60073"/>
    <a:srgbClr val="FFD000"/>
    <a:srgbClr val="FF3399"/>
    <a:srgbClr val="B4D200"/>
    <a:srgbClr val="8C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1" autoAdjust="0"/>
    <p:restoredTop sz="97676"/>
  </p:normalViewPr>
  <p:slideViewPr>
    <p:cSldViewPr snapToGrid="0" snapToObjects="1">
      <p:cViewPr varScale="1">
        <p:scale>
          <a:sx n="110" d="100"/>
          <a:sy n="110" d="100"/>
        </p:scale>
        <p:origin x="94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AC292-80CC-4104-AEC4-E70D3DE7D35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6F187-BAAB-4B2E-A1DE-42F590897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6F187-BAAB-4B2E-A1DE-42F5908974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6F187-BAAB-4B2E-A1DE-42F59089746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14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9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31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8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1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5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7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42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4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87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6E97-8D3B-9C4B-90A5-D0C92FC0984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2A-3DA4-174B-B4FE-716A95CAFB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3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378C99-3391-9746-A700-FC859283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06" y="0"/>
            <a:ext cx="9912305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740C61-CFB8-2348-B0F1-83997CDE54CD}"/>
              </a:ext>
            </a:extLst>
          </p:cNvPr>
          <p:cNvSpPr txBox="1"/>
          <p:nvPr/>
        </p:nvSpPr>
        <p:spPr>
          <a:xfrm>
            <a:off x="304519" y="461086"/>
            <a:ext cx="72782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CURSO DE CIÊNCIA DA COMPUTAÇÃO</a:t>
            </a:r>
          </a:p>
          <a:p>
            <a:endParaRPr lang="en-US" sz="55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5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CAMPUS TIJUCA</a:t>
            </a:r>
            <a:endParaRPr lang="pt-BR" sz="55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3B3AF8-EE0C-DE40-B32F-1FEDBD0A7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781" y="5633859"/>
            <a:ext cx="1964815" cy="91307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C05EB5-996C-5D4D-80CD-5737513BB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88" y="4910395"/>
            <a:ext cx="2290935" cy="5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0390B91-23B1-9648-B851-2E9803FBFCC5}"/>
              </a:ext>
            </a:extLst>
          </p:cNvPr>
          <p:cNvGrpSpPr/>
          <p:nvPr/>
        </p:nvGrpSpPr>
        <p:grpSpPr>
          <a:xfrm>
            <a:off x="0" y="239055"/>
            <a:ext cx="6172200" cy="1030319"/>
            <a:chOff x="0" y="1761132"/>
            <a:chExt cx="6172200" cy="1030319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8A7E6D1-F8FF-E04E-846E-3B0BC303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>
              <a:off x="0" y="1761132"/>
              <a:ext cx="6172200" cy="71054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8FA2DC6-1319-7942-9D51-60FA305E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 rot="10800000" flipH="1">
              <a:off x="0" y="2080907"/>
              <a:ext cx="6172200" cy="710544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B0B4746-4467-7341-AE2D-478D56C7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165" b="1151"/>
          <a:stretch/>
        </p:blipFill>
        <p:spPr>
          <a:xfrm>
            <a:off x="7673602" y="3914583"/>
            <a:ext cx="2232398" cy="2946568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286144" y="6582104"/>
            <a:ext cx="7331754" cy="0"/>
          </a:xfrm>
          <a:prstGeom prst="line">
            <a:avLst/>
          </a:prstGeom>
          <a:ln w="698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D6EBFC3A-C935-2941-9E39-145BD0D5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81" y="6344017"/>
            <a:ext cx="915346" cy="2506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2ED1BD-19A1-1646-901A-EBBADDBD52F5}"/>
              </a:ext>
            </a:extLst>
          </p:cNvPr>
          <p:cNvSpPr txBox="1"/>
          <p:nvPr/>
        </p:nvSpPr>
        <p:spPr>
          <a:xfrm>
            <a:off x="191009" y="494717"/>
            <a:ext cx="7278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Referências  </a:t>
            </a:r>
            <a:endParaRPr lang="pt-BR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8E58CBF-64BA-4C2A-9C22-AE82B85AD863}"/>
              </a:ext>
            </a:extLst>
          </p:cNvPr>
          <p:cNvSpPr txBox="1">
            <a:spLocks/>
          </p:cNvSpPr>
          <p:nvPr/>
        </p:nvSpPr>
        <p:spPr>
          <a:xfrm>
            <a:off x="241354" y="1684434"/>
            <a:ext cx="9299937" cy="439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28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 Programmer's Guide to Data Mining: The Ancient Art of the </a:t>
            </a:r>
            <a:r>
              <a:rPr lang="en-US" sz="2200" dirty="0" err="1"/>
              <a:t>Numerati</a:t>
            </a:r>
            <a:endParaRPr lang="en-US" sz="2200" dirty="0"/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advice and insights from 25 amazing data scientists – </a:t>
            </a:r>
            <a:r>
              <a:rPr lang="en-US" sz="2200" dirty="0" err="1"/>
              <a:t>Acesso</a:t>
            </a:r>
            <a:r>
              <a:rPr lang="en-US" sz="2200" dirty="0"/>
              <a:t>: 20/05/2021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Object Oriented Programming with Python - Learn essentials of OOP with Python 3 – </a:t>
            </a:r>
            <a:r>
              <a:rPr lang="en-US" sz="2200" dirty="0" err="1"/>
              <a:t>Acesso</a:t>
            </a:r>
            <a:r>
              <a:rPr lang="en-US" sz="2200" dirty="0"/>
              <a:t>: 20/05/2021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Python Data Science Handbook: Essential tools for working with data.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200" dirty="0"/>
              <a:t>Python para análise de dados - tratamento de dados pandas, </a:t>
            </a:r>
            <a:r>
              <a:rPr lang="pt-BR" sz="2200" dirty="0" err="1"/>
              <a:t>numpy</a:t>
            </a:r>
            <a:r>
              <a:rPr lang="pt-BR" sz="2200" dirty="0"/>
              <a:t> e </a:t>
            </a:r>
            <a:r>
              <a:rPr lang="pt-BR" sz="2200" dirty="0" err="1"/>
              <a:t>ipython</a:t>
            </a:r>
            <a:r>
              <a:rPr lang="pt-BR" sz="2200" dirty="0"/>
              <a:t>. Wes </a:t>
            </a:r>
            <a:r>
              <a:rPr lang="pt-BR" sz="2200" dirty="0" err="1"/>
              <a:t>McKinney</a:t>
            </a:r>
            <a:r>
              <a:rPr lang="pt-BR" sz="2200" dirty="0"/>
              <a:t>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The Art of Data </a:t>
            </a:r>
            <a:r>
              <a:rPr lang="en-US" sz="2200" dirty="0" err="1"/>
              <a:t>ScienceA</a:t>
            </a:r>
            <a:r>
              <a:rPr lang="en-US" sz="2200" dirty="0"/>
              <a:t> - Guide for Anyone Who Works with Data</a:t>
            </a:r>
            <a:endParaRPr lang="pt-BR" sz="22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7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FA9342E-B538-A745-9CB8-A9FBC965CC50}"/>
              </a:ext>
            </a:extLst>
          </p:cNvPr>
          <p:cNvGrpSpPr/>
          <p:nvPr/>
        </p:nvGrpSpPr>
        <p:grpSpPr>
          <a:xfrm>
            <a:off x="2893322" y="2667525"/>
            <a:ext cx="4218496" cy="1183499"/>
            <a:chOff x="2767198" y="2667525"/>
            <a:chExt cx="4218496" cy="118349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664"/>
            <a:stretch/>
          </p:blipFill>
          <p:spPr>
            <a:xfrm>
              <a:off x="2767198" y="2667525"/>
              <a:ext cx="3009288" cy="1162514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070EB54-F4D4-7B40-BA5F-3F9589ABF0A7}"/>
                </a:ext>
              </a:extLst>
            </p:cNvPr>
            <p:cNvSpPr/>
            <p:nvPr/>
          </p:nvSpPr>
          <p:spPr>
            <a:xfrm>
              <a:off x="5826935" y="2667525"/>
              <a:ext cx="1158759" cy="1183499"/>
            </a:xfrm>
            <a:prstGeom prst="ellipse">
              <a:avLst/>
            </a:prstGeom>
            <a:solidFill>
              <a:srgbClr val="E60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9255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4D9E99A-2151-3947-AD8C-4966F6E0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9071A5-3A50-724B-A786-46D70AED1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781" y="5633859"/>
            <a:ext cx="1964815" cy="91307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5F87FC-3CFB-49B3-A09A-A12B6E426F07}"/>
              </a:ext>
            </a:extLst>
          </p:cNvPr>
          <p:cNvSpPr txBox="1"/>
          <p:nvPr/>
        </p:nvSpPr>
        <p:spPr>
          <a:xfrm>
            <a:off x="304520" y="1904885"/>
            <a:ext cx="72782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DEFESA DE MONOGRAFIA I</a:t>
            </a:r>
            <a:endParaRPr lang="pt-BR" sz="55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0FEF8AA-76FA-4AAF-8883-8CFE67D3A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88" y="4910395"/>
            <a:ext cx="2290935" cy="5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712C3618-60FD-8847-80AA-AA235621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06" y="0"/>
            <a:ext cx="9912306" cy="6858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F548429-24A5-CE43-B361-7D7B7FC68BAB}"/>
              </a:ext>
            </a:extLst>
          </p:cNvPr>
          <p:cNvSpPr txBox="1"/>
          <p:nvPr/>
        </p:nvSpPr>
        <p:spPr>
          <a:xfrm>
            <a:off x="304520" y="2959640"/>
            <a:ext cx="72782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Semestre 2021.2</a:t>
            </a:r>
          </a:p>
          <a:p>
            <a:endParaRPr lang="pt-BR" sz="55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pt-BR" sz="4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DIA/06/2021</a:t>
            </a:r>
            <a:endParaRPr lang="pt-BR" sz="55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FC2FBBF0-D7AC-3349-A51C-4E9ABA3D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56" y="491881"/>
            <a:ext cx="2407742" cy="6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0390B91-23B1-9648-B851-2E9803FBFCC5}"/>
              </a:ext>
            </a:extLst>
          </p:cNvPr>
          <p:cNvGrpSpPr/>
          <p:nvPr/>
        </p:nvGrpSpPr>
        <p:grpSpPr>
          <a:xfrm>
            <a:off x="0" y="239055"/>
            <a:ext cx="6172200" cy="1030319"/>
            <a:chOff x="0" y="1761132"/>
            <a:chExt cx="6172200" cy="1030319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8A7E6D1-F8FF-E04E-846E-3B0BC303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>
              <a:off x="0" y="1761132"/>
              <a:ext cx="6172200" cy="71054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8FA2DC6-1319-7942-9D51-60FA305E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 rot="10800000" flipH="1">
              <a:off x="0" y="2080907"/>
              <a:ext cx="6172200" cy="710544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B0B4746-4467-7341-AE2D-478D56C7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165" b="1151"/>
          <a:stretch/>
        </p:blipFill>
        <p:spPr>
          <a:xfrm>
            <a:off x="7673602" y="3914583"/>
            <a:ext cx="2232398" cy="2946568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286144" y="6582104"/>
            <a:ext cx="7331754" cy="0"/>
          </a:xfrm>
          <a:prstGeom prst="line">
            <a:avLst/>
          </a:prstGeom>
          <a:ln w="698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D6EBFC3A-C935-2941-9E39-145BD0D5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81" y="6344017"/>
            <a:ext cx="915346" cy="2506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2ED1BD-19A1-1646-901A-EBBADDBD52F5}"/>
              </a:ext>
            </a:extLst>
          </p:cNvPr>
          <p:cNvSpPr txBox="1"/>
          <p:nvPr/>
        </p:nvSpPr>
        <p:spPr>
          <a:xfrm>
            <a:off x="191009" y="494717"/>
            <a:ext cx="7278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Apresentação</a:t>
            </a:r>
            <a:endParaRPr lang="pt-BR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8E58CBF-64BA-4C2A-9C22-AE82B85AD863}"/>
              </a:ext>
            </a:extLst>
          </p:cNvPr>
          <p:cNvSpPr txBox="1">
            <a:spLocks/>
          </p:cNvSpPr>
          <p:nvPr/>
        </p:nvSpPr>
        <p:spPr>
          <a:xfrm>
            <a:off x="241354" y="1684434"/>
            <a:ext cx="9299937" cy="439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50072"/>
              </a:buClr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Ainda sem titulo.</a:t>
            </a:r>
          </a:p>
          <a:p>
            <a:pPr>
              <a:lnSpc>
                <a:spcPct val="150000"/>
              </a:lnSpc>
              <a:buClr>
                <a:srgbClr val="E50072"/>
              </a:buClr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Alexandre de Souza Pereira</a:t>
            </a:r>
          </a:p>
          <a:p>
            <a:pPr>
              <a:lnSpc>
                <a:spcPct val="150000"/>
              </a:lnSpc>
              <a:buClr>
                <a:srgbClr val="E50072"/>
              </a:buClr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20171102696</a:t>
            </a:r>
          </a:p>
          <a:p>
            <a:pPr lvl="1">
              <a:lnSpc>
                <a:spcPct val="150000"/>
              </a:lnSpc>
              <a:buClr>
                <a:srgbClr val="E50072"/>
              </a:buClr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Orientador:</a:t>
            </a:r>
          </a:p>
          <a:p>
            <a:pPr lvl="1">
              <a:lnSpc>
                <a:spcPct val="150000"/>
              </a:lnSpc>
              <a:buClr>
                <a:srgbClr val="E50072"/>
              </a:buClr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Prof.(a) </a:t>
            </a:r>
            <a:r>
              <a:rPr lang="pt-BR" sz="2800" dirty="0" err="1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D.Sc</a:t>
            </a: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 Eng. Carlos Alberto Alves Lemos</a:t>
            </a: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0390B91-23B1-9648-B851-2E9803FBFCC5}"/>
              </a:ext>
            </a:extLst>
          </p:cNvPr>
          <p:cNvGrpSpPr/>
          <p:nvPr/>
        </p:nvGrpSpPr>
        <p:grpSpPr>
          <a:xfrm>
            <a:off x="0" y="239055"/>
            <a:ext cx="6172200" cy="1030319"/>
            <a:chOff x="0" y="1761132"/>
            <a:chExt cx="6172200" cy="1030319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8A7E6D1-F8FF-E04E-846E-3B0BC303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>
              <a:off x="0" y="1761132"/>
              <a:ext cx="6172200" cy="71054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8FA2DC6-1319-7942-9D51-60FA305E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 rot="10800000" flipH="1">
              <a:off x="0" y="2080907"/>
              <a:ext cx="6172200" cy="710544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B0B4746-4467-7341-AE2D-478D56C7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165" b="1151"/>
          <a:stretch/>
        </p:blipFill>
        <p:spPr>
          <a:xfrm>
            <a:off x="7673602" y="3914583"/>
            <a:ext cx="2232398" cy="2946568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286144" y="6582104"/>
            <a:ext cx="7331754" cy="0"/>
          </a:xfrm>
          <a:prstGeom prst="line">
            <a:avLst/>
          </a:prstGeom>
          <a:ln w="698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D6EBFC3A-C935-2941-9E39-145BD0D5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81" y="6344017"/>
            <a:ext cx="915346" cy="2506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2ED1BD-19A1-1646-901A-EBBADDBD52F5}"/>
              </a:ext>
            </a:extLst>
          </p:cNvPr>
          <p:cNvSpPr txBox="1"/>
          <p:nvPr/>
        </p:nvSpPr>
        <p:spPr>
          <a:xfrm>
            <a:off x="191009" y="494717"/>
            <a:ext cx="7278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Objetivo</a:t>
            </a:r>
            <a:endParaRPr lang="pt-BR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8E58CBF-64BA-4C2A-9C22-AE82B85AD863}"/>
              </a:ext>
            </a:extLst>
          </p:cNvPr>
          <p:cNvSpPr txBox="1">
            <a:spLocks/>
          </p:cNvSpPr>
          <p:nvPr/>
        </p:nvSpPr>
        <p:spPr>
          <a:xfrm>
            <a:off x="241354" y="1684434"/>
            <a:ext cx="9299937" cy="439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 presente monografia tem por objetivo fazer a apresentação e comparação entre algoritmos de aprendizado de máquina. </a:t>
            </a: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0390B91-23B1-9648-B851-2E9803FBFCC5}"/>
              </a:ext>
            </a:extLst>
          </p:cNvPr>
          <p:cNvGrpSpPr/>
          <p:nvPr/>
        </p:nvGrpSpPr>
        <p:grpSpPr>
          <a:xfrm>
            <a:off x="0" y="239055"/>
            <a:ext cx="6172200" cy="1030319"/>
            <a:chOff x="0" y="1761132"/>
            <a:chExt cx="6172200" cy="1030319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8A7E6D1-F8FF-E04E-846E-3B0BC303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>
              <a:off x="0" y="1761132"/>
              <a:ext cx="6172200" cy="71054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8FA2DC6-1319-7942-9D51-60FA305E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 rot="10800000" flipH="1">
              <a:off x="0" y="2080907"/>
              <a:ext cx="6172200" cy="710544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B0B4746-4467-7341-AE2D-478D56C7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165" b="1151"/>
          <a:stretch/>
        </p:blipFill>
        <p:spPr>
          <a:xfrm>
            <a:off x="7673602" y="3914583"/>
            <a:ext cx="2232398" cy="2946568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286144" y="6582104"/>
            <a:ext cx="7331754" cy="0"/>
          </a:xfrm>
          <a:prstGeom prst="line">
            <a:avLst/>
          </a:prstGeom>
          <a:ln w="698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D6EBFC3A-C935-2941-9E39-145BD0D5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81" y="6344017"/>
            <a:ext cx="915346" cy="2506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2ED1BD-19A1-1646-901A-EBBADDBD52F5}"/>
              </a:ext>
            </a:extLst>
          </p:cNvPr>
          <p:cNvSpPr txBox="1"/>
          <p:nvPr/>
        </p:nvSpPr>
        <p:spPr>
          <a:xfrm>
            <a:off x="191009" y="494717"/>
            <a:ext cx="7278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Introdução</a:t>
            </a:r>
            <a:endParaRPr lang="pt-BR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8E58CBF-64BA-4C2A-9C22-AE82B85AD863}"/>
              </a:ext>
            </a:extLst>
          </p:cNvPr>
          <p:cNvSpPr txBox="1">
            <a:spLocks/>
          </p:cNvSpPr>
          <p:nvPr/>
        </p:nvSpPr>
        <p:spPr>
          <a:xfrm>
            <a:off x="241354" y="1684434"/>
            <a:ext cx="9299937" cy="439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Analise de padrões das bases de dados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Área de Atuação.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Imersão e Analise de Dados.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Preparação da Base.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Normalização e Padronização.</a:t>
            </a:r>
            <a:endParaRPr lang="pt-BR" sz="24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2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0390B91-23B1-9648-B851-2E9803FBFCC5}"/>
              </a:ext>
            </a:extLst>
          </p:cNvPr>
          <p:cNvGrpSpPr/>
          <p:nvPr/>
        </p:nvGrpSpPr>
        <p:grpSpPr>
          <a:xfrm>
            <a:off x="0" y="239055"/>
            <a:ext cx="6172200" cy="1030319"/>
            <a:chOff x="0" y="1761132"/>
            <a:chExt cx="6172200" cy="1030319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8A7E6D1-F8FF-E04E-846E-3B0BC303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>
              <a:off x="0" y="1761132"/>
              <a:ext cx="6172200" cy="71054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8FA2DC6-1319-7942-9D51-60FA305E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 rot="10800000" flipH="1">
              <a:off x="0" y="2080907"/>
              <a:ext cx="6172200" cy="710544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B0B4746-4467-7341-AE2D-478D56C7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165" b="1151"/>
          <a:stretch/>
        </p:blipFill>
        <p:spPr>
          <a:xfrm>
            <a:off x="7673602" y="3914583"/>
            <a:ext cx="2232398" cy="2946568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286144" y="6582104"/>
            <a:ext cx="7331754" cy="0"/>
          </a:xfrm>
          <a:prstGeom prst="line">
            <a:avLst/>
          </a:prstGeom>
          <a:ln w="698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D6EBFC3A-C935-2941-9E39-145BD0D5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81" y="6344017"/>
            <a:ext cx="915346" cy="2506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2ED1BD-19A1-1646-901A-EBBADDBD52F5}"/>
              </a:ext>
            </a:extLst>
          </p:cNvPr>
          <p:cNvSpPr txBox="1"/>
          <p:nvPr/>
        </p:nvSpPr>
        <p:spPr>
          <a:xfrm>
            <a:off x="112632" y="455116"/>
            <a:ext cx="7278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Fundamentação</a:t>
            </a:r>
            <a:endParaRPr lang="pt-BR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8E58CBF-64BA-4C2A-9C22-AE82B85AD863}"/>
              </a:ext>
            </a:extLst>
          </p:cNvPr>
          <p:cNvSpPr txBox="1">
            <a:spLocks/>
          </p:cNvSpPr>
          <p:nvPr/>
        </p:nvSpPr>
        <p:spPr>
          <a:xfrm>
            <a:off x="241354" y="1684434"/>
            <a:ext cx="9299937" cy="439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Material Utilizado.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Google Colaboratory.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Python.</a:t>
            </a:r>
          </a:p>
          <a:p>
            <a:pPr marL="1257300" lvl="2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600" dirty="0" err="1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Numpy</a:t>
            </a:r>
            <a:r>
              <a:rPr lang="pt-BR" sz="26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</a:t>
            </a:r>
          </a:p>
          <a:p>
            <a:pPr marL="1257300" lvl="2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Pandas.</a:t>
            </a:r>
          </a:p>
          <a:p>
            <a:pPr marL="1257300" lvl="2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600" dirty="0" err="1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Seaborn</a:t>
            </a:r>
            <a:r>
              <a:rPr lang="pt-BR" sz="26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</a:t>
            </a:r>
          </a:p>
          <a:p>
            <a:pPr marL="1257300" lvl="2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600" dirty="0" err="1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Scikit-learn</a:t>
            </a:r>
            <a:r>
              <a:rPr lang="pt-BR" sz="26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0390B91-23B1-9648-B851-2E9803FBFCC5}"/>
              </a:ext>
            </a:extLst>
          </p:cNvPr>
          <p:cNvGrpSpPr/>
          <p:nvPr/>
        </p:nvGrpSpPr>
        <p:grpSpPr>
          <a:xfrm>
            <a:off x="0" y="239055"/>
            <a:ext cx="6172200" cy="1030319"/>
            <a:chOff x="0" y="1761132"/>
            <a:chExt cx="6172200" cy="1030319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8A7E6D1-F8FF-E04E-846E-3B0BC303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>
              <a:off x="0" y="1761132"/>
              <a:ext cx="6172200" cy="71054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8FA2DC6-1319-7942-9D51-60FA305E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 rot="10800000" flipH="1">
              <a:off x="0" y="2080907"/>
              <a:ext cx="6172200" cy="710544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B0B4746-4467-7341-AE2D-478D56C7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165" b="1151"/>
          <a:stretch/>
        </p:blipFill>
        <p:spPr>
          <a:xfrm>
            <a:off x="7673602" y="3914583"/>
            <a:ext cx="2232398" cy="2946568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286144" y="6582104"/>
            <a:ext cx="7331754" cy="0"/>
          </a:xfrm>
          <a:prstGeom prst="line">
            <a:avLst/>
          </a:prstGeom>
          <a:ln w="698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D6EBFC3A-C935-2941-9E39-145BD0D5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81" y="6344017"/>
            <a:ext cx="915346" cy="2506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2ED1BD-19A1-1646-901A-EBBADDBD52F5}"/>
              </a:ext>
            </a:extLst>
          </p:cNvPr>
          <p:cNvSpPr txBox="1"/>
          <p:nvPr/>
        </p:nvSpPr>
        <p:spPr>
          <a:xfrm>
            <a:off x="191010" y="494717"/>
            <a:ext cx="556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3. </a:t>
            </a:r>
            <a:r>
              <a:rPr lang="en-US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Estudo</a:t>
            </a:r>
            <a:r>
              <a:rPr lang="en-U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 Casos </a:t>
            </a:r>
            <a:endParaRPr lang="pt-BR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8E58CBF-64BA-4C2A-9C22-AE82B85AD863}"/>
              </a:ext>
            </a:extLst>
          </p:cNvPr>
          <p:cNvSpPr txBox="1">
            <a:spLocks/>
          </p:cNvSpPr>
          <p:nvPr/>
        </p:nvSpPr>
        <p:spPr>
          <a:xfrm>
            <a:off x="241353" y="1684434"/>
            <a:ext cx="8284337" cy="439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Analise dos algoritmos.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K-</a:t>
            </a:r>
            <a:r>
              <a:rPr lang="pt-BR" sz="2800" dirty="0" err="1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Means</a:t>
            </a: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K-NN.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Arvore de Decisão.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Floresta Aleatória.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Regressão Linear.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Regressão Logística.</a:t>
            </a:r>
            <a:endParaRPr lang="pt-BR" sz="24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7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0390B91-23B1-9648-B851-2E9803FBFCC5}"/>
              </a:ext>
            </a:extLst>
          </p:cNvPr>
          <p:cNvGrpSpPr/>
          <p:nvPr/>
        </p:nvGrpSpPr>
        <p:grpSpPr>
          <a:xfrm>
            <a:off x="0" y="239055"/>
            <a:ext cx="7064943" cy="1030319"/>
            <a:chOff x="0" y="1761132"/>
            <a:chExt cx="6172200" cy="1030319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8A7E6D1-F8FF-E04E-846E-3B0BC303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>
              <a:off x="0" y="1761132"/>
              <a:ext cx="6172200" cy="71054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8FA2DC6-1319-7942-9D51-60FA305E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321"/>
            <a:stretch/>
          </p:blipFill>
          <p:spPr>
            <a:xfrm rot="10800000" flipH="1">
              <a:off x="0" y="2080907"/>
              <a:ext cx="6172200" cy="710544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B0B4746-4467-7341-AE2D-478D56C7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165" b="1151"/>
          <a:stretch/>
        </p:blipFill>
        <p:spPr>
          <a:xfrm>
            <a:off x="7673602" y="3914583"/>
            <a:ext cx="2232398" cy="2946568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286144" y="6582104"/>
            <a:ext cx="7331754" cy="0"/>
          </a:xfrm>
          <a:prstGeom prst="line">
            <a:avLst/>
          </a:prstGeom>
          <a:ln w="698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D6EBFC3A-C935-2941-9E39-145BD0D5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81" y="6344017"/>
            <a:ext cx="915346" cy="2506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2ED1BD-19A1-1646-901A-EBBADDBD52F5}"/>
              </a:ext>
            </a:extLst>
          </p:cNvPr>
          <p:cNvSpPr txBox="1"/>
          <p:nvPr/>
        </p:nvSpPr>
        <p:spPr>
          <a:xfrm>
            <a:off x="191009" y="494717"/>
            <a:ext cx="7278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Conclusões</a:t>
            </a:r>
            <a:r>
              <a:rPr lang="en-U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Trabalhos</a:t>
            </a:r>
            <a:r>
              <a:rPr lang="en-U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Futuros</a:t>
            </a:r>
            <a:endParaRPr lang="pt-BR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8E58CBF-64BA-4C2A-9C22-AE82B85AD863}"/>
              </a:ext>
            </a:extLst>
          </p:cNvPr>
          <p:cNvSpPr txBox="1">
            <a:spLocks/>
          </p:cNvSpPr>
          <p:nvPr/>
        </p:nvSpPr>
        <p:spPr>
          <a:xfrm>
            <a:off x="241354" y="1684434"/>
            <a:ext cx="9299937" cy="439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Avaliação e Teste dos Modelos.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Verificação de resultados.</a:t>
            </a:r>
          </a:p>
          <a:p>
            <a:pPr marL="1257300" lvl="2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Verificação dos Hiper parâmetros.	</a:t>
            </a:r>
          </a:p>
          <a:p>
            <a:pPr marL="1257300" lvl="2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Accuracy.</a:t>
            </a:r>
          </a:p>
          <a:p>
            <a:pPr marL="1257300" lvl="2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F1 macro</a:t>
            </a:r>
          </a:p>
          <a:p>
            <a:pPr marL="1257300" lvl="2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AUC</a:t>
            </a:r>
          </a:p>
          <a:p>
            <a:pPr marL="1257300" lvl="2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Matriz de Confusão</a:t>
            </a:r>
          </a:p>
          <a:p>
            <a:pPr marL="800100" lvl="1" indent="-342900" algn="l">
              <a:lnSpc>
                <a:spcPct val="150000"/>
              </a:lnSpc>
              <a:buClr>
                <a:srgbClr val="E50072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4D7C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Comparação entre modelos.</a:t>
            </a: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E50072"/>
              </a:buClr>
            </a:pPr>
            <a:endParaRPr lang="pt-BR" sz="1400" dirty="0">
              <a:solidFill>
                <a:srgbClr val="004D7C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00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3436</TotalTime>
  <Words>250</Words>
  <Application>Microsoft Office PowerPoint</Application>
  <PresentationFormat>Papel A4 (210 x 297 mm)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Alexandre de Souza Pereira</cp:lastModifiedBy>
  <cp:revision>291</cp:revision>
  <cp:lastPrinted>2017-08-11T21:31:13Z</cp:lastPrinted>
  <dcterms:created xsi:type="dcterms:W3CDTF">2017-06-19T20:56:41Z</dcterms:created>
  <dcterms:modified xsi:type="dcterms:W3CDTF">2021-06-23T22:33:33Z</dcterms:modified>
</cp:coreProperties>
</file>