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0376" y="3594427"/>
            <a:ext cx="12286048" cy="3489308"/>
            <a:chOff x="0" y="0"/>
            <a:chExt cx="16381397" cy="465241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8125"/>
              <a:ext cx="16381397" cy="2517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559"/>
                </a:lnSpc>
              </a:pPr>
              <a:r>
                <a:rPr lang="en-US" sz="6000">
                  <a:solidFill>
                    <a:srgbClr val="EFEFEF"/>
                  </a:solidFill>
                  <a:latin typeface="Aileron Heavy"/>
                </a:rPr>
                <a:t>Comparação de Desempenho de Algortimos de Machine Learning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043781"/>
              <a:ext cx="16381397" cy="1608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599"/>
                </a:lnSpc>
              </a:pPr>
              <a:r>
                <a:rPr lang="en-US" sz="3999">
                  <a:solidFill>
                    <a:srgbClr val="EFEFEF"/>
                  </a:solidFill>
                  <a:latin typeface="Aileron Regular"/>
                </a:rPr>
                <a:t>Alexandre de Souza Pereira</a:t>
              </a:r>
            </a:p>
            <a:p>
              <a:pPr algn="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EFEFEF"/>
                  </a:solidFill>
                  <a:latin typeface="Aileron Regular"/>
                </a:rPr>
                <a:t>Ciência da Computação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429743">
            <a:off x="-4029799" y="6729313"/>
            <a:ext cx="13107423" cy="491528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5400000">
            <a:off x="-5405" y="42051"/>
            <a:ext cx="6755942" cy="674513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776FF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85838" y="3074452"/>
            <a:ext cx="11716324" cy="6730743"/>
            <a:chOff x="0" y="0"/>
            <a:chExt cx="15621765" cy="897432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705882" y="-28575"/>
              <a:ext cx="2473842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Floresta Aleatória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959846" y="-28575"/>
              <a:ext cx="635272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KNN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375240" y="-28575"/>
              <a:ext cx="599922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RNA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7755285" y="-28575"/>
              <a:ext cx="594640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SVM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9130048" y="-28575"/>
              <a:ext cx="2703206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Regressão Logistica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613376" y="-28575"/>
              <a:ext cx="2082155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Árvore Decisão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7427593" y="293009"/>
              <a:ext cx="1546227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Perceptron</a:t>
              </a:r>
            </a:p>
          </p:txBody>
        </p: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935673" y="955217"/>
              <a:ext cx="14686092" cy="7558835"/>
              <a:chOff x="0" y="0"/>
              <a:chExt cx="14344929" cy="738324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447517" y="-852170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3625890" y="-852170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5008404" y="-852170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6356390" y="-852170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9332"/>
                      <a:pt x="151062" y="6101"/>
                      <a:pt x="148680" y="3719"/>
                    </a:cubicBezTo>
                    <a:cubicBezTo>
                      <a:pt x="146298" y="1338"/>
                      <a:pt x="143068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3068" y="152400"/>
                      <a:pt x="146298" y="151062"/>
                      <a:pt x="148680" y="148680"/>
                    </a:cubicBezTo>
                    <a:cubicBezTo>
                      <a:pt x="151062" y="146299"/>
                      <a:pt x="152400" y="143068"/>
                      <a:pt x="152400" y="13970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7699217" y="-852170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11101626" y="-852170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5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5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FF0E0C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6036310" y="-53805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550754" y="8624165"/>
              <a:ext cx="1217519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1º Config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998436" y="8624165"/>
              <a:ext cx="1217519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2º Config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446118" y="8624165"/>
              <a:ext cx="1217519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3º Config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893800" y="8624165"/>
              <a:ext cx="1217519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4º Config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1341482" y="8624165"/>
              <a:ext cx="1217519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5º Config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3789164" y="8624165"/>
              <a:ext cx="1217519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6º Config</a:t>
              </a:r>
            </a:p>
          </p:txBody>
        </p:sp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935673" y="955217"/>
              <a:ext cx="14686092" cy="7558835"/>
              <a:chOff x="0" y="0"/>
              <a:chExt cx="14344929" cy="738324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-6350"/>
                <a:ext cx="1434492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4344929">
                    <a:moveTo>
                      <a:pt x="0" y="0"/>
                    </a:moveTo>
                    <a:lnTo>
                      <a:pt x="14344929" y="0"/>
                    </a:lnTo>
                    <a:lnTo>
                      <a:pt x="1434492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1839460"/>
                <a:ext cx="1434492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4344929">
                    <a:moveTo>
                      <a:pt x="0" y="0"/>
                    </a:moveTo>
                    <a:lnTo>
                      <a:pt x="14344929" y="0"/>
                    </a:lnTo>
                    <a:lnTo>
                      <a:pt x="1434492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3685270"/>
                <a:ext cx="1434492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4344929">
                    <a:moveTo>
                      <a:pt x="0" y="0"/>
                    </a:moveTo>
                    <a:lnTo>
                      <a:pt x="14344929" y="0"/>
                    </a:lnTo>
                    <a:lnTo>
                      <a:pt x="1434492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5531080"/>
                <a:ext cx="1434492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4344929">
                    <a:moveTo>
                      <a:pt x="0" y="0"/>
                    </a:moveTo>
                    <a:lnTo>
                      <a:pt x="14344929" y="0"/>
                    </a:lnTo>
                    <a:lnTo>
                      <a:pt x="1434492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0" y="7376890"/>
                <a:ext cx="1434492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4344929">
                    <a:moveTo>
                      <a:pt x="0" y="0"/>
                    </a:moveTo>
                    <a:lnTo>
                      <a:pt x="14344929" y="0"/>
                    </a:lnTo>
                    <a:lnTo>
                      <a:pt x="1434492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0" y="765850"/>
              <a:ext cx="796985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100%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58259" y="2655559"/>
              <a:ext cx="638725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75%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58259" y="4545267"/>
              <a:ext cx="638725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50%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158259" y="6434976"/>
              <a:ext cx="638725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25%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6518" y="8324684"/>
              <a:ext cx="480466" cy="35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93"/>
                </a:lnSpc>
              </a:pPr>
              <a:r>
                <a:rPr lang="en-US" sz="1638">
                  <a:solidFill>
                    <a:srgbClr val="EFEFEF"/>
                  </a:solidFill>
                  <a:latin typeface="Open Sans Bold"/>
                </a:rPr>
                <a:t>0% </a:t>
              </a:r>
            </a:p>
          </p:txBody>
        </p:sp>
        <p:grpSp>
          <p:nvGrpSpPr>
            <p:cNvPr name="Group 35" id="35"/>
            <p:cNvGrpSpPr>
              <a:grpSpLocks noChangeAspect="true"/>
            </p:cNvGrpSpPr>
            <p:nvPr/>
          </p:nvGrpSpPr>
          <p:grpSpPr>
            <a:xfrm rot="0">
              <a:off x="935673" y="955217"/>
              <a:ext cx="14686092" cy="7558835"/>
              <a:chOff x="0" y="0"/>
              <a:chExt cx="14344929" cy="738324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1131911" y="822772"/>
                <a:ext cx="2486245" cy="2088659"/>
              </a:xfrm>
              <a:custGeom>
                <a:avLst/>
                <a:gdLst/>
                <a:ahLst/>
                <a:cxnLst/>
                <a:rect r="r" b="b" t="t" l="l"/>
                <a:pathLst>
                  <a:path h="2088659" w="248624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81799" y="41270"/>
                    </a:moveTo>
                    <a:cubicBezTo>
                      <a:pt x="69671" y="31249"/>
                      <a:pt x="51725" y="32916"/>
                      <a:pt x="41651" y="44999"/>
                    </a:cubicBezTo>
                    <a:cubicBezTo>
                      <a:pt x="31576" y="57082"/>
                      <a:pt x="33163" y="75035"/>
                      <a:pt x="45200" y="85164"/>
                    </a:cubicBezTo>
                    <a:lnTo>
                      <a:pt x="2436022" y="2078638"/>
                    </a:lnTo>
                    <a:cubicBezTo>
                      <a:pt x="2448150" y="2088659"/>
                      <a:pt x="2466096" y="2086992"/>
                      <a:pt x="2476170" y="2074909"/>
                    </a:cubicBezTo>
                    <a:cubicBezTo>
                      <a:pt x="2486245" y="2062827"/>
                      <a:pt x="2484658" y="2044873"/>
                      <a:pt x="2472621" y="2034745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3522732" y="2816247"/>
                <a:ext cx="2486821" cy="1350918"/>
              </a:xfrm>
              <a:custGeom>
                <a:avLst/>
                <a:gdLst/>
                <a:ahLst/>
                <a:cxnLst/>
                <a:rect r="r" b="b" t="t" l="l"/>
                <a:pathLst>
                  <a:path h="1350918" w="2486821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76782" y="37916"/>
                    </a:moveTo>
                    <a:cubicBezTo>
                      <a:pt x="62821" y="30666"/>
                      <a:pt x="45625" y="36065"/>
                      <a:pt x="38313" y="49994"/>
                    </a:cubicBezTo>
                    <a:cubicBezTo>
                      <a:pt x="31000" y="63923"/>
                      <a:pt x="36322" y="81142"/>
                      <a:pt x="50218" y="88517"/>
                    </a:cubicBezTo>
                    <a:lnTo>
                      <a:pt x="2441039" y="1343668"/>
                    </a:lnTo>
                    <a:cubicBezTo>
                      <a:pt x="2455001" y="1350918"/>
                      <a:pt x="2472197" y="1345520"/>
                      <a:pt x="2479509" y="1331591"/>
                    </a:cubicBezTo>
                    <a:cubicBezTo>
                      <a:pt x="2486822" y="1317662"/>
                      <a:pt x="2481500" y="1300442"/>
                      <a:pt x="2467604" y="1293067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5913554" y="4071398"/>
                <a:ext cx="2485159" cy="537105"/>
              </a:xfrm>
              <a:custGeom>
                <a:avLst/>
                <a:gdLst/>
                <a:ahLst/>
                <a:cxnLst/>
                <a:rect r="r" b="b" t="t" l="l"/>
                <a:pathLst>
                  <a:path h="537105" w="248515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68706" y="35120"/>
                    </a:moveTo>
                    <a:cubicBezTo>
                      <a:pt x="53224" y="32322"/>
                      <a:pt x="38394" y="42565"/>
                      <a:pt x="35528" y="58033"/>
                    </a:cubicBezTo>
                    <a:cubicBezTo>
                      <a:pt x="32662" y="73502"/>
                      <a:pt x="42838" y="88378"/>
                      <a:pt x="58294" y="91313"/>
                    </a:cubicBezTo>
                    <a:lnTo>
                      <a:pt x="2449115" y="534308"/>
                    </a:lnTo>
                    <a:cubicBezTo>
                      <a:pt x="2464597" y="537104"/>
                      <a:pt x="2479427" y="526862"/>
                      <a:pt x="2482292" y="511394"/>
                    </a:cubicBezTo>
                    <a:cubicBezTo>
                      <a:pt x="2485159" y="495925"/>
                      <a:pt x="2474983" y="481049"/>
                      <a:pt x="2459527" y="478114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8304375" y="4177875"/>
                <a:ext cx="2484836" cy="462950"/>
              </a:xfrm>
              <a:custGeom>
                <a:avLst/>
                <a:gdLst/>
                <a:ahLst/>
                <a:cxnLst/>
                <a:rect r="r" b="b" t="t" l="l"/>
                <a:pathLst>
                  <a:path h="462950" w="2484836">
                    <a:moveTo>
                      <a:pt x="127000" y="399734"/>
                    </a:moveTo>
                    <a:cubicBezTo>
                      <a:pt x="126844" y="364775"/>
                      <a:pt x="98460" y="336517"/>
                      <a:pt x="63500" y="336517"/>
                    </a:cubicBezTo>
                    <a:cubicBezTo>
                      <a:pt x="28540" y="336517"/>
                      <a:pt x="157" y="364775"/>
                      <a:pt x="0" y="399734"/>
                    </a:cubicBezTo>
                    <a:cubicBezTo>
                      <a:pt x="157" y="434693"/>
                      <a:pt x="28540" y="462951"/>
                      <a:pt x="63500" y="462951"/>
                    </a:cubicBezTo>
                    <a:cubicBezTo>
                      <a:pt x="98460" y="462951"/>
                      <a:pt x="126844" y="434693"/>
                      <a:pt x="127000" y="399734"/>
                    </a:cubicBezTo>
                    <a:close/>
                    <a:moveTo>
                      <a:pt x="59139" y="371493"/>
                    </a:moveTo>
                    <a:cubicBezTo>
                      <a:pt x="43602" y="373964"/>
                      <a:pt x="32985" y="388527"/>
                      <a:pt x="35386" y="404075"/>
                    </a:cubicBezTo>
                    <a:cubicBezTo>
                      <a:pt x="37786" y="419622"/>
                      <a:pt x="52303" y="430305"/>
                      <a:pt x="67860" y="427974"/>
                    </a:cubicBezTo>
                    <a:lnTo>
                      <a:pt x="2458682" y="58812"/>
                    </a:lnTo>
                    <a:cubicBezTo>
                      <a:pt x="2474219" y="56342"/>
                      <a:pt x="2484836" y="41778"/>
                      <a:pt x="2482436" y="26231"/>
                    </a:cubicBezTo>
                    <a:cubicBezTo>
                      <a:pt x="2480035" y="10683"/>
                      <a:pt x="2465519" y="0"/>
                      <a:pt x="2449961" y="2331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10695197" y="4145230"/>
                <a:ext cx="2517822" cy="200266"/>
              </a:xfrm>
              <a:custGeom>
                <a:avLst/>
                <a:gdLst/>
                <a:ahLst/>
                <a:cxnLst/>
                <a:rect r="r" b="b" t="t" l="l"/>
                <a:pathLst>
                  <a:path h="200266" w="251782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64381" y="34656"/>
                    </a:moveTo>
                    <a:cubicBezTo>
                      <a:pt x="48642" y="34221"/>
                      <a:pt x="35517" y="46600"/>
                      <a:pt x="35031" y="62338"/>
                    </a:cubicBezTo>
                    <a:cubicBezTo>
                      <a:pt x="34545" y="78076"/>
                      <a:pt x="46881" y="91241"/>
                      <a:pt x="62618" y="91778"/>
                    </a:cubicBezTo>
                    <a:lnTo>
                      <a:pt x="2453439" y="165611"/>
                    </a:lnTo>
                    <a:cubicBezTo>
                      <a:pt x="2469165" y="166026"/>
                      <a:pt x="2482270" y="153652"/>
                      <a:pt x="2482755" y="137928"/>
                    </a:cubicBezTo>
                    <a:cubicBezTo>
                      <a:pt x="2483240" y="122203"/>
                      <a:pt x="2470925" y="109044"/>
                      <a:pt x="2455203" y="108488"/>
                    </a:cubicBezTo>
                    <a:close/>
                    <a:moveTo>
                      <a:pt x="2517821" y="137049"/>
                    </a:moveTo>
                    <a:cubicBezTo>
                      <a:pt x="2517665" y="102090"/>
                      <a:pt x="2489280" y="73833"/>
                      <a:pt x="2454321" y="73833"/>
                    </a:cubicBezTo>
                    <a:cubicBezTo>
                      <a:pt x="2419362" y="73833"/>
                      <a:pt x="2390978" y="102090"/>
                      <a:pt x="2390821" y="137049"/>
                    </a:cubicBezTo>
                    <a:cubicBezTo>
                      <a:pt x="2390978" y="172008"/>
                      <a:pt x="2419362" y="200266"/>
                      <a:pt x="2454321" y="200266"/>
                    </a:cubicBezTo>
                    <a:cubicBezTo>
                      <a:pt x="2489280" y="200266"/>
                      <a:pt x="2517665" y="172008"/>
                      <a:pt x="2517821" y="137049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1131911" y="970437"/>
                <a:ext cx="2486130" cy="2162375"/>
              </a:xfrm>
              <a:custGeom>
                <a:avLst/>
                <a:gdLst/>
                <a:ahLst/>
                <a:cxnLst/>
                <a:rect r="r" b="b" t="t" l="l"/>
                <a:pathLst>
                  <a:path h="2162375" w="2486130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82190" y="41602"/>
                    </a:moveTo>
                    <a:cubicBezTo>
                      <a:pt x="70244" y="31365"/>
                      <a:pt x="52271" y="32710"/>
                      <a:pt x="41981" y="44610"/>
                    </a:cubicBezTo>
                    <a:cubicBezTo>
                      <a:pt x="31691" y="56510"/>
                      <a:pt x="32956" y="74489"/>
                      <a:pt x="44810" y="84832"/>
                    </a:cubicBezTo>
                    <a:lnTo>
                      <a:pt x="2435631" y="2152139"/>
                    </a:lnTo>
                    <a:cubicBezTo>
                      <a:pt x="2447577" y="2162375"/>
                      <a:pt x="2465550" y="2161031"/>
                      <a:pt x="2475840" y="2149131"/>
                    </a:cubicBezTo>
                    <a:cubicBezTo>
                      <a:pt x="2486129" y="2137230"/>
                      <a:pt x="2484865" y="2119252"/>
                      <a:pt x="2473011" y="2108909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3522732" y="3037744"/>
                <a:ext cx="2486693" cy="1719948"/>
              </a:xfrm>
              <a:custGeom>
                <a:avLst/>
                <a:gdLst/>
                <a:ahLst/>
                <a:cxnLst/>
                <a:rect r="r" b="b" t="t" l="l"/>
                <a:pathLst>
                  <a:path h="1719948" w="248669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9559" y="39581"/>
                    </a:moveTo>
                    <a:cubicBezTo>
                      <a:pt x="66506" y="30798"/>
                      <a:pt x="48810" y="34218"/>
                      <a:pt x="39970" y="47230"/>
                    </a:cubicBezTo>
                    <a:cubicBezTo>
                      <a:pt x="31129" y="60243"/>
                      <a:pt x="34469" y="77954"/>
                      <a:pt x="47442" y="86853"/>
                    </a:cubicBezTo>
                    <a:lnTo>
                      <a:pt x="2438263" y="1711166"/>
                    </a:lnTo>
                    <a:cubicBezTo>
                      <a:pt x="2451316" y="1719948"/>
                      <a:pt x="2469012" y="1716529"/>
                      <a:pt x="2477852" y="1703516"/>
                    </a:cubicBezTo>
                    <a:cubicBezTo>
                      <a:pt x="2486693" y="1690503"/>
                      <a:pt x="2483353" y="1672792"/>
                      <a:pt x="2470380" y="1663893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5913554" y="4662057"/>
                <a:ext cx="2484836" cy="462950"/>
              </a:xfrm>
              <a:custGeom>
                <a:avLst/>
                <a:gdLst/>
                <a:ahLst/>
                <a:cxnLst/>
                <a:rect r="r" b="b" t="t" l="l"/>
                <a:pathLst>
                  <a:path h="462950" w="2484836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67860" y="34976"/>
                    </a:moveTo>
                    <a:cubicBezTo>
                      <a:pt x="52302" y="32646"/>
                      <a:pt x="37786" y="43328"/>
                      <a:pt x="35385" y="58876"/>
                    </a:cubicBezTo>
                    <a:cubicBezTo>
                      <a:pt x="32985" y="74423"/>
                      <a:pt x="43603" y="88987"/>
                      <a:pt x="59139" y="91457"/>
                    </a:cubicBezTo>
                    <a:lnTo>
                      <a:pt x="2449960" y="460619"/>
                    </a:lnTo>
                    <a:cubicBezTo>
                      <a:pt x="2465518" y="462950"/>
                      <a:pt x="2480034" y="452267"/>
                      <a:pt x="2482435" y="436720"/>
                    </a:cubicBezTo>
                    <a:cubicBezTo>
                      <a:pt x="2484836" y="421172"/>
                      <a:pt x="2474219" y="406609"/>
                      <a:pt x="2458681" y="404138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8304375" y="4991627"/>
                <a:ext cx="2483241" cy="166026"/>
              </a:xfrm>
              <a:custGeom>
                <a:avLst/>
                <a:gdLst/>
                <a:ahLst/>
                <a:cxnLst/>
                <a:rect r="r" b="b" t="t" l="l"/>
                <a:pathLst>
                  <a:path h="166026" w="2483241">
                    <a:moveTo>
                      <a:pt x="127000" y="102809"/>
                    </a:moveTo>
                    <a:cubicBezTo>
                      <a:pt x="126844" y="67849"/>
                      <a:pt x="98460" y="39592"/>
                      <a:pt x="63500" y="39592"/>
                    </a:cubicBezTo>
                    <a:cubicBezTo>
                      <a:pt x="28540" y="39592"/>
                      <a:pt x="157" y="67849"/>
                      <a:pt x="0" y="102809"/>
                    </a:cubicBezTo>
                    <a:cubicBezTo>
                      <a:pt x="157" y="137768"/>
                      <a:pt x="28540" y="166025"/>
                      <a:pt x="63500" y="166025"/>
                    </a:cubicBezTo>
                    <a:cubicBezTo>
                      <a:pt x="98460" y="166025"/>
                      <a:pt x="126844" y="137768"/>
                      <a:pt x="127000" y="102809"/>
                    </a:cubicBezTo>
                    <a:close/>
                    <a:moveTo>
                      <a:pt x="62618" y="74247"/>
                    </a:moveTo>
                    <a:cubicBezTo>
                      <a:pt x="46896" y="74803"/>
                      <a:pt x="34580" y="87963"/>
                      <a:pt x="35066" y="103687"/>
                    </a:cubicBezTo>
                    <a:cubicBezTo>
                      <a:pt x="35552" y="119411"/>
                      <a:pt x="48656" y="131785"/>
                      <a:pt x="64382" y="131370"/>
                    </a:cubicBezTo>
                    <a:lnTo>
                      <a:pt x="2455203" y="57538"/>
                    </a:lnTo>
                    <a:cubicBezTo>
                      <a:pt x="2470925" y="56982"/>
                      <a:pt x="2483241" y="43823"/>
                      <a:pt x="2482756" y="28098"/>
                    </a:cubicBezTo>
                    <a:cubicBezTo>
                      <a:pt x="2482270" y="12374"/>
                      <a:pt x="2469166" y="0"/>
                      <a:pt x="2453440" y="415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10695197" y="4957387"/>
                <a:ext cx="2517822" cy="200266"/>
              </a:xfrm>
              <a:custGeom>
                <a:avLst/>
                <a:gdLst/>
                <a:ahLst/>
                <a:cxnLst/>
                <a:rect r="r" b="b" t="t" l="l"/>
                <a:pathLst>
                  <a:path h="200266" w="251782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64381" y="34655"/>
                    </a:moveTo>
                    <a:cubicBezTo>
                      <a:pt x="48655" y="34240"/>
                      <a:pt x="35551" y="46614"/>
                      <a:pt x="35065" y="62338"/>
                    </a:cubicBezTo>
                    <a:cubicBezTo>
                      <a:pt x="34580" y="78063"/>
                      <a:pt x="46895" y="91222"/>
                      <a:pt x="62618" y="91778"/>
                    </a:cubicBezTo>
                    <a:lnTo>
                      <a:pt x="2453439" y="165610"/>
                    </a:lnTo>
                    <a:cubicBezTo>
                      <a:pt x="2469165" y="166025"/>
                      <a:pt x="2482270" y="153651"/>
                      <a:pt x="2482755" y="137927"/>
                    </a:cubicBezTo>
                    <a:cubicBezTo>
                      <a:pt x="2483240" y="122203"/>
                      <a:pt x="2470925" y="109043"/>
                      <a:pt x="2455203" y="108487"/>
                    </a:cubicBezTo>
                    <a:close/>
                    <a:moveTo>
                      <a:pt x="2517821" y="137049"/>
                    </a:moveTo>
                    <a:cubicBezTo>
                      <a:pt x="2517665" y="102089"/>
                      <a:pt x="2489280" y="73832"/>
                      <a:pt x="2454321" y="73832"/>
                    </a:cubicBezTo>
                    <a:cubicBezTo>
                      <a:pt x="2419362" y="73832"/>
                      <a:pt x="2390978" y="102089"/>
                      <a:pt x="2390821" y="137049"/>
                    </a:cubicBezTo>
                    <a:cubicBezTo>
                      <a:pt x="2390978" y="172008"/>
                      <a:pt x="2419362" y="200265"/>
                      <a:pt x="2454321" y="200265"/>
                    </a:cubicBezTo>
                    <a:cubicBezTo>
                      <a:pt x="2489280" y="200265"/>
                      <a:pt x="2517665" y="172008"/>
                      <a:pt x="2517821" y="137049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1131911" y="1118102"/>
                <a:ext cx="2485685" cy="2531009"/>
              </a:xfrm>
              <a:custGeom>
                <a:avLst/>
                <a:gdLst/>
                <a:ahLst/>
                <a:cxnLst/>
                <a:rect r="r" b="b" t="t" l="l"/>
                <a:pathLst>
                  <a:path h="2531009" w="248568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83895" y="43203"/>
                    </a:moveTo>
                    <a:cubicBezTo>
                      <a:pt x="72827" y="32023"/>
                      <a:pt x="54804" y="31893"/>
                      <a:pt x="43575" y="42912"/>
                    </a:cubicBezTo>
                    <a:cubicBezTo>
                      <a:pt x="32347" y="53930"/>
                      <a:pt x="32136" y="71952"/>
                      <a:pt x="43104" y="83230"/>
                    </a:cubicBezTo>
                    <a:lnTo>
                      <a:pt x="2433926" y="2519699"/>
                    </a:lnTo>
                    <a:cubicBezTo>
                      <a:pt x="2444994" y="2530878"/>
                      <a:pt x="2463017" y="2531009"/>
                      <a:pt x="2474246" y="2519990"/>
                    </a:cubicBezTo>
                    <a:cubicBezTo>
                      <a:pt x="2485474" y="2508972"/>
                      <a:pt x="2485685" y="2490950"/>
                      <a:pt x="2474717" y="2479672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3522732" y="3554571"/>
                <a:ext cx="2486858" cy="1424775"/>
              </a:xfrm>
              <a:custGeom>
                <a:avLst/>
                <a:gdLst/>
                <a:ahLst/>
                <a:cxnLst/>
                <a:rect r="r" b="b" t="t" l="l"/>
                <a:pathLst>
                  <a:path h="1424775" w="248685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77384" y="38241"/>
                    </a:moveTo>
                    <a:cubicBezTo>
                      <a:pt x="63599" y="30659"/>
                      <a:pt x="46280" y="35645"/>
                      <a:pt x="38636" y="49395"/>
                    </a:cubicBezTo>
                    <a:cubicBezTo>
                      <a:pt x="30993" y="63145"/>
                      <a:pt x="35901" y="80487"/>
                      <a:pt x="49617" y="88192"/>
                    </a:cubicBezTo>
                    <a:lnTo>
                      <a:pt x="2440439" y="1417176"/>
                    </a:lnTo>
                    <a:cubicBezTo>
                      <a:pt x="2454225" y="1424775"/>
                      <a:pt x="2471561" y="1419794"/>
                      <a:pt x="2479209" y="1406034"/>
                    </a:cubicBezTo>
                    <a:cubicBezTo>
                      <a:pt x="2486858" y="1392275"/>
                      <a:pt x="2481937" y="1374921"/>
                      <a:pt x="2468205" y="1367224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5913554" y="4883554"/>
                <a:ext cx="2485159" cy="537104"/>
              </a:xfrm>
              <a:custGeom>
                <a:avLst/>
                <a:gdLst/>
                <a:ahLst/>
                <a:cxnLst/>
                <a:rect r="r" b="b" t="t" l="l"/>
                <a:pathLst>
                  <a:path h="537104" w="2485159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68706" y="35120"/>
                    </a:moveTo>
                    <a:cubicBezTo>
                      <a:pt x="53224" y="32323"/>
                      <a:pt x="38394" y="42565"/>
                      <a:pt x="35528" y="58034"/>
                    </a:cubicBezTo>
                    <a:cubicBezTo>
                      <a:pt x="32662" y="73503"/>
                      <a:pt x="42838" y="88378"/>
                      <a:pt x="58294" y="91314"/>
                    </a:cubicBezTo>
                    <a:lnTo>
                      <a:pt x="2449115" y="534308"/>
                    </a:lnTo>
                    <a:cubicBezTo>
                      <a:pt x="2464597" y="537105"/>
                      <a:pt x="2479427" y="526862"/>
                      <a:pt x="2482292" y="511394"/>
                    </a:cubicBezTo>
                    <a:cubicBezTo>
                      <a:pt x="2485159" y="495925"/>
                      <a:pt x="2474983" y="481050"/>
                      <a:pt x="2459527" y="478114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>
                <a:off x="8304375" y="5326549"/>
                <a:ext cx="2483684" cy="240302"/>
              </a:xfrm>
              <a:custGeom>
                <a:avLst/>
                <a:gdLst/>
                <a:ahLst/>
                <a:cxnLst/>
                <a:rect r="r" b="b" t="t" l="l"/>
                <a:pathLst>
                  <a:path h="240302" w="248368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65261" y="34695"/>
                    </a:moveTo>
                    <a:cubicBezTo>
                      <a:pt x="49555" y="33796"/>
                      <a:pt x="36076" y="45761"/>
                      <a:pt x="35107" y="61462"/>
                    </a:cubicBezTo>
                    <a:cubicBezTo>
                      <a:pt x="34137" y="77165"/>
                      <a:pt x="46041" y="90697"/>
                      <a:pt x="61738" y="91737"/>
                    </a:cubicBezTo>
                    <a:lnTo>
                      <a:pt x="2452560" y="239402"/>
                    </a:lnTo>
                    <a:cubicBezTo>
                      <a:pt x="2468266" y="240301"/>
                      <a:pt x="2481745" y="228336"/>
                      <a:pt x="2482715" y="212635"/>
                    </a:cubicBezTo>
                    <a:cubicBezTo>
                      <a:pt x="2483684" y="196933"/>
                      <a:pt x="2471780" y="183400"/>
                      <a:pt x="2456083" y="18236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10695197" y="5474214"/>
                <a:ext cx="2517822" cy="274098"/>
              </a:xfrm>
              <a:custGeom>
                <a:avLst/>
                <a:gdLst/>
                <a:ahLst/>
                <a:cxnLst/>
                <a:rect r="r" b="b" t="t" l="l"/>
                <a:pathLst>
                  <a:path h="274098" w="251782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65261" y="34695"/>
                    </a:moveTo>
                    <a:cubicBezTo>
                      <a:pt x="49555" y="33796"/>
                      <a:pt x="36076" y="45761"/>
                      <a:pt x="35106" y="61462"/>
                    </a:cubicBezTo>
                    <a:cubicBezTo>
                      <a:pt x="34136" y="77164"/>
                      <a:pt x="46040" y="90697"/>
                      <a:pt x="61738" y="91737"/>
                    </a:cubicBezTo>
                    <a:lnTo>
                      <a:pt x="2452560" y="239402"/>
                    </a:lnTo>
                    <a:cubicBezTo>
                      <a:pt x="2468266" y="240301"/>
                      <a:pt x="2481744" y="228336"/>
                      <a:pt x="2482715" y="212634"/>
                    </a:cubicBezTo>
                    <a:cubicBezTo>
                      <a:pt x="2483684" y="196932"/>
                      <a:pt x="2471779" y="183400"/>
                      <a:pt x="2456082" y="182360"/>
                    </a:cubicBezTo>
                    <a:close/>
                    <a:moveTo>
                      <a:pt x="2517821" y="210881"/>
                    </a:moveTo>
                    <a:cubicBezTo>
                      <a:pt x="2517665" y="175922"/>
                      <a:pt x="2489280" y="147664"/>
                      <a:pt x="2454321" y="147664"/>
                    </a:cubicBezTo>
                    <a:cubicBezTo>
                      <a:pt x="2419362" y="147664"/>
                      <a:pt x="2390978" y="175922"/>
                      <a:pt x="2390821" y="210881"/>
                    </a:cubicBezTo>
                    <a:cubicBezTo>
                      <a:pt x="2390978" y="245840"/>
                      <a:pt x="2419362" y="274098"/>
                      <a:pt x="2454321" y="274098"/>
                    </a:cubicBezTo>
                    <a:cubicBezTo>
                      <a:pt x="2489280" y="274098"/>
                      <a:pt x="2517665" y="245840"/>
                      <a:pt x="2517821" y="210881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>
                <a:off x="1131911" y="1191934"/>
                <a:ext cx="2485928" cy="2678916"/>
              </a:xfrm>
              <a:custGeom>
                <a:avLst/>
                <a:gdLst/>
                <a:ahLst/>
                <a:cxnLst/>
                <a:rect r="r" b="b" t="t" l="l"/>
                <a:pathLst>
                  <a:path h="2678916" w="2485928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84475" y="43811"/>
                    </a:moveTo>
                    <a:cubicBezTo>
                      <a:pt x="73739" y="32311"/>
                      <a:pt x="55728" y="31652"/>
                      <a:pt x="44181" y="42336"/>
                    </a:cubicBezTo>
                    <a:cubicBezTo>
                      <a:pt x="32633" y="53019"/>
                      <a:pt x="31893" y="71027"/>
                      <a:pt x="42525" y="82623"/>
                    </a:cubicBezTo>
                    <a:lnTo>
                      <a:pt x="2433346" y="2666756"/>
                    </a:lnTo>
                    <a:cubicBezTo>
                      <a:pt x="2444082" y="2678256"/>
                      <a:pt x="2462092" y="2678916"/>
                      <a:pt x="2473640" y="2668232"/>
                    </a:cubicBezTo>
                    <a:cubicBezTo>
                      <a:pt x="2485188" y="2657548"/>
                      <a:pt x="2485928" y="2639540"/>
                      <a:pt x="2475296" y="2627945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>
                <a:off x="3522732" y="3776068"/>
                <a:ext cx="2486676" cy="1129278"/>
              </a:xfrm>
              <a:custGeom>
                <a:avLst/>
                <a:gdLst/>
                <a:ahLst/>
                <a:cxnLst/>
                <a:rect r="r" b="b" t="t" l="l"/>
                <a:pathLst>
                  <a:path h="1129278" w="248667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74840" y="36988"/>
                    </a:moveTo>
                    <a:cubicBezTo>
                      <a:pt x="60372" y="30810"/>
                      <a:pt x="43632" y="37488"/>
                      <a:pt x="37388" y="51927"/>
                    </a:cubicBezTo>
                    <a:cubicBezTo>
                      <a:pt x="31145" y="66368"/>
                      <a:pt x="37748" y="83138"/>
                      <a:pt x="52160" y="89445"/>
                    </a:cubicBezTo>
                    <a:lnTo>
                      <a:pt x="2442982" y="1123099"/>
                    </a:lnTo>
                    <a:cubicBezTo>
                      <a:pt x="2457449" y="1129278"/>
                      <a:pt x="2474190" y="1122600"/>
                      <a:pt x="2480433" y="1108160"/>
                    </a:cubicBezTo>
                    <a:cubicBezTo>
                      <a:pt x="2486676" y="1093720"/>
                      <a:pt x="2480073" y="1076950"/>
                      <a:pt x="2465661" y="1070642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5913554" y="4809722"/>
                <a:ext cx="2485942" cy="759384"/>
              </a:xfrm>
              <a:custGeom>
                <a:avLst/>
                <a:gdLst/>
                <a:ahLst/>
                <a:cxnLst/>
                <a:rect r="r" b="b" t="t" l="l"/>
                <a:pathLst>
                  <a:path h="759384" w="2485942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71152" y="35685"/>
                    </a:moveTo>
                    <a:cubicBezTo>
                      <a:pt x="55976" y="31540"/>
                      <a:pt x="40304" y="40441"/>
                      <a:pt x="36091" y="55598"/>
                    </a:cubicBezTo>
                    <a:cubicBezTo>
                      <a:pt x="31878" y="70756"/>
                      <a:pt x="40709" y="86468"/>
                      <a:pt x="55848" y="90748"/>
                    </a:cubicBezTo>
                    <a:lnTo>
                      <a:pt x="2446669" y="755239"/>
                    </a:lnTo>
                    <a:cubicBezTo>
                      <a:pt x="2461845" y="759384"/>
                      <a:pt x="2477517" y="750483"/>
                      <a:pt x="2481730" y="735326"/>
                    </a:cubicBezTo>
                    <a:cubicBezTo>
                      <a:pt x="2485942" y="720168"/>
                      <a:pt x="2477111" y="704457"/>
                      <a:pt x="2461973" y="700177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>
                <a:off x="8304375" y="5474214"/>
                <a:ext cx="2484836" cy="462950"/>
              </a:xfrm>
              <a:custGeom>
                <a:avLst/>
                <a:gdLst/>
                <a:ahLst/>
                <a:cxnLst/>
                <a:rect r="r" b="b" t="t" l="l"/>
                <a:pathLst>
                  <a:path h="462950" w="248483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67860" y="34976"/>
                    </a:moveTo>
                    <a:cubicBezTo>
                      <a:pt x="52303" y="32644"/>
                      <a:pt x="37786" y="43328"/>
                      <a:pt x="35386" y="58875"/>
                    </a:cubicBezTo>
                    <a:cubicBezTo>
                      <a:pt x="32985" y="74423"/>
                      <a:pt x="43602" y="88986"/>
                      <a:pt x="59139" y="91456"/>
                    </a:cubicBezTo>
                    <a:lnTo>
                      <a:pt x="2449961" y="460618"/>
                    </a:lnTo>
                    <a:cubicBezTo>
                      <a:pt x="2465519" y="462950"/>
                      <a:pt x="2480035" y="452267"/>
                      <a:pt x="2482436" y="436719"/>
                    </a:cubicBezTo>
                    <a:cubicBezTo>
                      <a:pt x="2484836" y="421172"/>
                      <a:pt x="2474219" y="406608"/>
                      <a:pt x="2458682" y="404138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>
                <a:off x="10695197" y="5843375"/>
                <a:ext cx="2517822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251782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8" y="34713"/>
                      <a:pt x="35052" y="47485"/>
                      <a:pt x="35052" y="63217"/>
                    </a:cubicBezTo>
                    <a:cubicBezTo>
                      <a:pt x="35052" y="78949"/>
                      <a:pt x="47768" y="91722"/>
                      <a:pt x="63500" y="91792"/>
                    </a:cubicBezTo>
                    <a:lnTo>
                      <a:pt x="2454321" y="91792"/>
                    </a:lnTo>
                    <a:cubicBezTo>
                      <a:pt x="2470054" y="91722"/>
                      <a:pt x="2482769" y="78949"/>
                      <a:pt x="2482769" y="63217"/>
                    </a:cubicBezTo>
                    <a:cubicBezTo>
                      <a:pt x="2482769" y="47485"/>
                      <a:pt x="2470054" y="34713"/>
                      <a:pt x="2454321" y="34642"/>
                    </a:cubicBezTo>
                    <a:close/>
                    <a:moveTo>
                      <a:pt x="2517821" y="63217"/>
                    </a:moveTo>
                    <a:cubicBezTo>
                      <a:pt x="2517665" y="28258"/>
                      <a:pt x="2489280" y="0"/>
                      <a:pt x="2454321" y="0"/>
                    </a:cubicBezTo>
                    <a:cubicBezTo>
                      <a:pt x="2419362" y="0"/>
                      <a:pt x="2390978" y="28258"/>
                      <a:pt x="2390821" y="63217"/>
                    </a:cubicBezTo>
                    <a:cubicBezTo>
                      <a:pt x="2390978" y="98176"/>
                      <a:pt x="2419362" y="126434"/>
                      <a:pt x="2454321" y="126434"/>
                    </a:cubicBezTo>
                    <a:cubicBezTo>
                      <a:pt x="2489280" y="126434"/>
                      <a:pt x="2517665" y="98176"/>
                      <a:pt x="2517821" y="63217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>
                <a:off x="1131911" y="1413431"/>
                <a:ext cx="2486132" cy="2826783"/>
              </a:xfrm>
              <a:custGeom>
                <a:avLst/>
                <a:gdLst/>
                <a:ahLst/>
                <a:cxnLst/>
                <a:rect r="r" b="b" t="t" l="l"/>
                <a:pathLst>
                  <a:path h="2826783" w="2486132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85003" y="44398"/>
                    </a:moveTo>
                    <a:cubicBezTo>
                      <a:pt x="74589" y="32606"/>
                      <a:pt x="56603" y="31449"/>
                      <a:pt x="44765" y="41810"/>
                    </a:cubicBezTo>
                    <a:cubicBezTo>
                      <a:pt x="32926" y="52171"/>
                      <a:pt x="31689" y="70151"/>
                      <a:pt x="41997" y="82036"/>
                    </a:cubicBezTo>
                    <a:lnTo>
                      <a:pt x="2432818" y="2813835"/>
                    </a:lnTo>
                    <a:cubicBezTo>
                      <a:pt x="2443232" y="2825627"/>
                      <a:pt x="2461218" y="2826784"/>
                      <a:pt x="2473056" y="2816423"/>
                    </a:cubicBezTo>
                    <a:cubicBezTo>
                      <a:pt x="2484895" y="2806062"/>
                      <a:pt x="2486132" y="2788082"/>
                      <a:pt x="2475824" y="2776197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Freeform 57" id="57"/>
              <p:cNvSpPr/>
              <p:nvPr/>
            </p:nvSpPr>
            <p:spPr>
              <a:xfrm>
                <a:off x="3522732" y="4145230"/>
                <a:ext cx="2486746" cy="1203179"/>
              </a:xfrm>
              <a:custGeom>
                <a:avLst/>
                <a:gdLst/>
                <a:ahLst/>
                <a:cxnLst/>
                <a:rect r="r" b="b" t="t" l="l"/>
                <a:pathLst>
                  <a:path h="1203179" w="248674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5511" y="37289"/>
                    </a:moveTo>
                    <a:cubicBezTo>
                      <a:pt x="61207" y="30740"/>
                      <a:pt x="44300" y="36985"/>
                      <a:pt x="37687" y="51260"/>
                    </a:cubicBezTo>
                    <a:cubicBezTo>
                      <a:pt x="31075" y="65535"/>
                      <a:pt x="37245" y="82469"/>
                      <a:pt x="51489" y="89145"/>
                    </a:cubicBezTo>
                    <a:lnTo>
                      <a:pt x="2442311" y="1196631"/>
                    </a:lnTo>
                    <a:cubicBezTo>
                      <a:pt x="2456615" y="1203180"/>
                      <a:pt x="2473522" y="1196935"/>
                      <a:pt x="2480134" y="1182660"/>
                    </a:cubicBezTo>
                    <a:cubicBezTo>
                      <a:pt x="2486747" y="1168385"/>
                      <a:pt x="2480577" y="1151451"/>
                      <a:pt x="2466332" y="1144775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>
                <a:off x="5913554" y="5252716"/>
                <a:ext cx="2485711" cy="685322"/>
              </a:xfrm>
              <a:custGeom>
                <a:avLst/>
                <a:gdLst/>
                <a:ahLst/>
                <a:cxnLst/>
                <a:rect r="r" b="b" t="t" l="l"/>
                <a:pathLst>
                  <a:path h="685322" w="2485711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70353" y="35476"/>
                    </a:moveTo>
                    <a:cubicBezTo>
                      <a:pt x="55064" y="31771"/>
                      <a:pt x="39656" y="41121"/>
                      <a:pt x="35882" y="56394"/>
                    </a:cubicBezTo>
                    <a:cubicBezTo>
                      <a:pt x="32109" y="71667"/>
                      <a:pt x="41391" y="87117"/>
                      <a:pt x="56646" y="90958"/>
                    </a:cubicBezTo>
                    <a:lnTo>
                      <a:pt x="2447467" y="681617"/>
                    </a:lnTo>
                    <a:cubicBezTo>
                      <a:pt x="2462756" y="685322"/>
                      <a:pt x="2478165" y="675972"/>
                      <a:pt x="2481938" y="660699"/>
                    </a:cubicBezTo>
                    <a:cubicBezTo>
                      <a:pt x="2485711" y="645426"/>
                      <a:pt x="2476430" y="629976"/>
                      <a:pt x="2461174" y="626135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>
                <a:off x="8304375" y="5843375"/>
                <a:ext cx="2484482" cy="388764"/>
              </a:xfrm>
              <a:custGeom>
                <a:avLst/>
                <a:gdLst/>
                <a:ahLst/>
                <a:cxnLst/>
                <a:rect r="r" b="b" t="t" l="l"/>
                <a:pathLst>
                  <a:path h="388764" w="24844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67003" y="34858"/>
                    </a:moveTo>
                    <a:cubicBezTo>
                      <a:pt x="51382" y="32999"/>
                      <a:pt x="37196" y="44116"/>
                      <a:pt x="35267" y="59729"/>
                    </a:cubicBezTo>
                    <a:cubicBezTo>
                      <a:pt x="33339" y="75343"/>
                      <a:pt x="44392" y="89578"/>
                      <a:pt x="59997" y="91577"/>
                    </a:cubicBezTo>
                    <a:lnTo>
                      <a:pt x="2450818" y="386906"/>
                    </a:lnTo>
                    <a:cubicBezTo>
                      <a:pt x="2466440" y="388765"/>
                      <a:pt x="2480626" y="377647"/>
                      <a:pt x="2482554" y="362034"/>
                    </a:cubicBezTo>
                    <a:cubicBezTo>
                      <a:pt x="2484483" y="346421"/>
                      <a:pt x="2473429" y="332186"/>
                      <a:pt x="2457825" y="330187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Freeform 60" id="60"/>
              <p:cNvSpPr/>
              <p:nvPr/>
            </p:nvSpPr>
            <p:spPr>
              <a:xfrm>
                <a:off x="10695197" y="6138705"/>
                <a:ext cx="2517822" cy="200266"/>
              </a:xfrm>
              <a:custGeom>
                <a:avLst/>
                <a:gdLst/>
                <a:ahLst/>
                <a:cxnLst/>
                <a:rect r="r" b="b" t="t" l="l"/>
                <a:pathLst>
                  <a:path h="200266" w="251782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64381" y="34655"/>
                    </a:moveTo>
                    <a:cubicBezTo>
                      <a:pt x="48642" y="34221"/>
                      <a:pt x="35517" y="46600"/>
                      <a:pt x="35031" y="62338"/>
                    </a:cubicBezTo>
                    <a:cubicBezTo>
                      <a:pt x="34545" y="78076"/>
                      <a:pt x="46881" y="91241"/>
                      <a:pt x="62618" y="91778"/>
                    </a:cubicBezTo>
                    <a:lnTo>
                      <a:pt x="2453439" y="165611"/>
                    </a:lnTo>
                    <a:cubicBezTo>
                      <a:pt x="2469165" y="166026"/>
                      <a:pt x="2482270" y="153652"/>
                      <a:pt x="2482755" y="137927"/>
                    </a:cubicBezTo>
                    <a:cubicBezTo>
                      <a:pt x="2483240" y="122203"/>
                      <a:pt x="2470925" y="109043"/>
                      <a:pt x="2455203" y="108488"/>
                    </a:cubicBezTo>
                    <a:close/>
                    <a:moveTo>
                      <a:pt x="2517821" y="137049"/>
                    </a:moveTo>
                    <a:cubicBezTo>
                      <a:pt x="2517665" y="102090"/>
                      <a:pt x="2489280" y="73832"/>
                      <a:pt x="2454321" y="73832"/>
                    </a:cubicBezTo>
                    <a:cubicBezTo>
                      <a:pt x="2419362" y="73832"/>
                      <a:pt x="2390978" y="102090"/>
                      <a:pt x="2390821" y="137049"/>
                    </a:cubicBezTo>
                    <a:cubicBezTo>
                      <a:pt x="2390978" y="172008"/>
                      <a:pt x="2419362" y="200266"/>
                      <a:pt x="2454321" y="200266"/>
                    </a:cubicBezTo>
                    <a:cubicBezTo>
                      <a:pt x="2489280" y="200266"/>
                      <a:pt x="2517665" y="172008"/>
                      <a:pt x="2517821" y="137049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Freeform 61" id="61"/>
              <p:cNvSpPr/>
              <p:nvPr/>
            </p:nvSpPr>
            <p:spPr>
              <a:xfrm>
                <a:off x="1131911" y="1413431"/>
                <a:ext cx="2485685" cy="2531009"/>
              </a:xfrm>
              <a:custGeom>
                <a:avLst/>
                <a:gdLst/>
                <a:ahLst/>
                <a:cxnLst/>
                <a:rect r="r" b="b" t="t" l="l"/>
                <a:pathLst>
                  <a:path h="2531009" w="248568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83895" y="43203"/>
                    </a:moveTo>
                    <a:cubicBezTo>
                      <a:pt x="72827" y="32024"/>
                      <a:pt x="54804" y="31894"/>
                      <a:pt x="43575" y="42912"/>
                    </a:cubicBezTo>
                    <a:cubicBezTo>
                      <a:pt x="32347" y="53931"/>
                      <a:pt x="32136" y="71953"/>
                      <a:pt x="43104" y="83231"/>
                    </a:cubicBezTo>
                    <a:lnTo>
                      <a:pt x="2433926" y="2519700"/>
                    </a:lnTo>
                    <a:cubicBezTo>
                      <a:pt x="2444994" y="2530879"/>
                      <a:pt x="2463017" y="2531009"/>
                      <a:pt x="2474246" y="2519991"/>
                    </a:cubicBezTo>
                    <a:cubicBezTo>
                      <a:pt x="2485474" y="2508972"/>
                      <a:pt x="2485685" y="2490950"/>
                      <a:pt x="2474717" y="2479672"/>
                    </a:cubicBezTo>
                    <a:close/>
                  </a:path>
                </a:pathLst>
              </a:custGeom>
              <a:solidFill>
                <a:srgbClr val="FF0E0C"/>
              </a:solidFill>
            </p:spPr>
          </p:sp>
          <p:sp>
            <p:nvSpPr>
              <p:cNvPr name="Freeform 62" id="62"/>
              <p:cNvSpPr/>
              <p:nvPr/>
            </p:nvSpPr>
            <p:spPr>
              <a:xfrm>
                <a:off x="3522732" y="3849901"/>
                <a:ext cx="2486794" cy="1277059"/>
              </a:xfrm>
              <a:custGeom>
                <a:avLst/>
                <a:gdLst/>
                <a:ahLst/>
                <a:cxnLst/>
                <a:rect r="r" b="b" t="t" l="l"/>
                <a:pathLst>
                  <a:path h="1277059" w="248679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76158" y="37598"/>
                    </a:moveTo>
                    <a:cubicBezTo>
                      <a:pt x="62023" y="30692"/>
                      <a:pt x="44965" y="36511"/>
                      <a:pt x="37996" y="50614"/>
                    </a:cubicBezTo>
                    <a:cubicBezTo>
                      <a:pt x="31027" y="64719"/>
                      <a:pt x="36769" y="81803"/>
                      <a:pt x="50842" y="88835"/>
                    </a:cubicBezTo>
                    <a:lnTo>
                      <a:pt x="2441663" y="1270153"/>
                    </a:lnTo>
                    <a:cubicBezTo>
                      <a:pt x="2455798" y="1277059"/>
                      <a:pt x="2472857" y="1271241"/>
                      <a:pt x="2479826" y="1257136"/>
                    </a:cubicBezTo>
                    <a:cubicBezTo>
                      <a:pt x="2486795" y="1243033"/>
                      <a:pt x="2481053" y="1225948"/>
                      <a:pt x="2466980" y="1218916"/>
                    </a:cubicBezTo>
                    <a:close/>
                  </a:path>
                </a:pathLst>
              </a:custGeom>
              <a:solidFill>
                <a:srgbClr val="FF0E0C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>
                <a:off x="5913554" y="5031219"/>
                <a:ext cx="2484836" cy="462950"/>
              </a:xfrm>
              <a:custGeom>
                <a:avLst/>
                <a:gdLst/>
                <a:ahLst/>
                <a:cxnLst/>
                <a:rect r="r" b="b" t="t" l="l"/>
                <a:pathLst>
                  <a:path h="462950" w="2484836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67860" y="34976"/>
                    </a:moveTo>
                    <a:cubicBezTo>
                      <a:pt x="52302" y="32646"/>
                      <a:pt x="37786" y="43328"/>
                      <a:pt x="35385" y="58876"/>
                    </a:cubicBezTo>
                    <a:cubicBezTo>
                      <a:pt x="32985" y="74423"/>
                      <a:pt x="43603" y="88987"/>
                      <a:pt x="59139" y="91457"/>
                    </a:cubicBezTo>
                    <a:lnTo>
                      <a:pt x="2449960" y="460619"/>
                    </a:lnTo>
                    <a:cubicBezTo>
                      <a:pt x="2465518" y="462950"/>
                      <a:pt x="2480034" y="452267"/>
                      <a:pt x="2482435" y="436720"/>
                    </a:cubicBezTo>
                    <a:cubicBezTo>
                      <a:pt x="2484836" y="421172"/>
                      <a:pt x="2474219" y="406609"/>
                      <a:pt x="2458681" y="404138"/>
                    </a:cubicBezTo>
                    <a:close/>
                  </a:path>
                </a:pathLst>
              </a:custGeom>
              <a:solidFill>
                <a:srgbClr val="FF0E0C"/>
              </a:solidFill>
            </p:spPr>
          </p:sp>
          <p:sp>
            <p:nvSpPr>
              <p:cNvPr name="Freeform 64" id="64"/>
              <p:cNvSpPr/>
              <p:nvPr/>
            </p:nvSpPr>
            <p:spPr>
              <a:xfrm>
                <a:off x="8304375" y="5286513"/>
                <a:ext cx="2483684" cy="240302"/>
              </a:xfrm>
              <a:custGeom>
                <a:avLst/>
                <a:gdLst/>
                <a:ahLst/>
                <a:cxnLst/>
                <a:rect r="r" b="b" t="t" l="l"/>
                <a:pathLst>
                  <a:path h="240302" w="2483684">
                    <a:moveTo>
                      <a:pt x="127000" y="177085"/>
                    </a:moveTo>
                    <a:cubicBezTo>
                      <a:pt x="126844" y="142125"/>
                      <a:pt x="98460" y="113868"/>
                      <a:pt x="63500" y="113868"/>
                    </a:cubicBezTo>
                    <a:cubicBezTo>
                      <a:pt x="28540" y="113868"/>
                      <a:pt x="157" y="142125"/>
                      <a:pt x="0" y="177085"/>
                    </a:cubicBezTo>
                    <a:cubicBezTo>
                      <a:pt x="157" y="212044"/>
                      <a:pt x="28540" y="240301"/>
                      <a:pt x="63500" y="240301"/>
                    </a:cubicBezTo>
                    <a:cubicBezTo>
                      <a:pt x="98460" y="240301"/>
                      <a:pt x="126844" y="212044"/>
                      <a:pt x="127000" y="177085"/>
                    </a:cubicBezTo>
                    <a:close/>
                    <a:moveTo>
                      <a:pt x="61738" y="148564"/>
                    </a:moveTo>
                    <a:cubicBezTo>
                      <a:pt x="46041" y="149604"/>
                      <a:pt x="34137" y="163137"/>
                      <a:pt x="35107" y="178838"/>
                    </a:cubicBezTo>
                    <a:cubicBezTo>
                      <a:pt x="36076" y="194540"/>
                      <a:pt x="49555" y="206505"/>
                      <a:pt x="65261" y="205605"/>
                    </a:cubicBezTo>
                    <a:lnTo>
                      <a:pt x="2456083" y="57941"/>
                    </a:lnTo>
                    <a:cubicBezTo>
                      <a:pt x="2471780" y="56901"/>
                      <a:pt x="2483684" y="43368"/>
                      <a:pt x="2482715" y="27666"/>
                    </a:cubicBezTo>
                    <a:cubicBezTo>
                      <a:pt x="2481745" y="11964"/>
                      <a:pt x="2468266" y="0"/>
                      <a:pt x="2452560" y="899"/>
                    </a:cubicBezTo>
                    <a:close/>
                  </a:path>
                </a:pathLst>
              </a:custGeom>
              <a:solidFill>
                <a:srgbClr val="FF0E0C"/>
              </a:solidFill>
            </p:spPr>
          </p:sp>
          <p:sp>
            <p:nvSpPr>
              <p:cNvPr name="Freeform 65" id="65"/>
              <p:cNvSpPr/>
              <p:nvPr/>
            </p:nvSpPr>
            <p:spPr>
              <a:xfrm>
                <a:off x="10695197" y="5252716"/>
                <a:ext cx="2517822" cy="274098"/>
              </a:xfrm>
              <a:custGeom>
                <a:avLst/>
                <a:gdLst/>
                <a:ahLst/>
                <a:cxnLst/>
                <a:rect r="r" b="b" t="t" l="l"/>
                <a:pathLst>
                  <a:path h="274098" w="251782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65261" y="34696"/>
                    </a:moveTo>
                    <a:cubicBezTo>
                      <a:pt x="49555" y="33797"/>
                      <a:pt x="36076" y="45761"/>
                      <a:pt x="35106" y="61463"/>
                    </a:cubicBezTo>
                    <a:cubicBezTo>
                      <a:pt x="34136" y="77165"/>
                      <a:pt x="46040" y="90698"/>
                      <a:pt x="61738" y="91738"/>
                    </a:cubicBezTo>
                    <a:lnTo>
                      <a:pt x="2452560" y="239402"/>
                    </a:lnTo>
                    <a:cubicBezTo>
                      <a:pt x="2468266" y="240301"/>
                      <a:pt x="2481744" y="228337"/>
                      <a:pt x="2482715" y="212635"/>
                    </a:cubicBezTo>
                    <a:cubicBezTo>
                      <a:pt x="2483684" y="196933"/>
                      <a:pt x="2471779" y="183401"/>
                      <a:pt x="2456082" y="182361"/>
                    </a:cubicBezTo>
                    <a:close/>
                    <a:moveTo>
                      <a:pt x="2517821" y="210882"/>
                    </a:moveTo>
                    <a:cubicBezTo>
                      <a:pt x="2517665" y="175922"/>
                      <a:pt x="2489280" y="147665"/>
                      <a:pt x="2454321" y="147665"/>
                    </a:cubicBezTo>
                    <a:cubicBezTo>
                      <a:pt x="2419362" y="147665"/>
                      <a:pt x="2390978" y="175922"/>
                      <a:pt x="2390821" y="210882"/>
                    </a:cubicBezTo>
                    <a:cubicBezTo>
                      <a:pt x="2390978" y="245841"/>
                      <a:pt x="2419362" y="274098"/>
                      <a:pt x="2454321" y="274098"/>
                    </a:cubicBezTo>
                    <a:cubicBezTo>
                      <a:pt x="2489280" y="274098"/>
                      <a:pt x="2517665" y="245841"/>
                      <a:pt x="2517821" y="210882"/>
                    </a:cubicBezTo>
                    <a:close/>
                  </a:path>
                </a:pathLst>
              </a:custGeom>
              <a:solidFill>
                <a:srgbClr val="FF0E0C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1131911" y="2151755"/>
                <a:ext cx="2486818" cy="3861117"/>
              </a:xfrm>
              <a:custGeom>
                <a:avLst/>
                <a:gdLst/>
                <a:ahLst/>
                <a:cxnLst/>
                <a:rect r="r" b="b" t="t" l="l"/>
                <a:pathLst>
                  <a:path h="3861117" w="2486818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87623" y="47900"/>
                    </a:moveTo>
                    <a:cubicBezTo>
                      <a:pt x="79131" y="34657"/>
                      <a:pt x="61532" y="30769"/>
                      <a:pt x="48251" y="39201"/>
                    </a:cubicBezTo>
                    <a:cubicBezTo>
                      <a:pt x="34970" y="47634"/>
                      <a:pt x="31003" y="65215"/>
                      <a:pt x="39377" y="78534"/>
                    </a:cubicBezTo>
                    <a:lnTo>
                      <a:pt x="2430198" y="3843986"/>
                    </a:lnTo>
                    <a:cubicBezTo>
                      <a:pt x="2438690" y="3857229"/>
                      <a:pt x="2456289" y="3861118"/>
                      <a:pt x="2469570" y="3852685"/>
                    </a:cubicBezTo>
                    <a:cubicBezTo>
                      <a:pt x="2482850" y="3844252"/>
                      <a:pt x="2486817" y="3826671"/>
                      <a:pt x="2478444" y="381335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7" id="67"/>
              <p:cNvSpPr/>
              <p:nvPr/>
            </p:nvSpPr>
            <p:spPr>
              <a:xfrm>
                <a:off x="3522732" y="5917208"/>
                <a:ext cx="2483684" cy="240302"/>
              </a:xfrm>
              <a:custGeom>
                <a:avLst/>
                <a:gdLst/>
                <a:ahLst/>
                <a:cxnLst/>
                <a:rect r="r" b="b" t="t" l="l"/>
                <a:pathLst>
                  <a:path h="240302" w="248368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65262" y="34696"/>
                    </a:moveTo>
                    <a:cubicBezTo>
                      <a:pt x="49556" y="33796"/>
                      <a:pt x="36077" y="45761"/>
                      <a:pt x="35107" y="61463"/>
                    </a:cubicBezTo>
                    <a:cubicBezTo>
                      <a:pt x="34137" y="77165"/>
                      <a:pt x="46041" y="90697"/>
                      <a:pt x="61739" y="91737"/>
                    </a:cubicBezTo>
                    <a:lnTo>
                      <a:pt x="2452560" y="239402"/>
                    </a:lnTo>
                    <a:cubicBezTo>
                      <a:pt x="2468266" y="240301"/>
                      <a:pt x="2481745" y="228337"/>
                      <a:pt x="2482715" y="212635"/>
                    </a:cubicBezTo>
                    <a:cubicBezTo>
                      <a:pt x="2483685" y="196933"/>
                      <a:pt x="2471781" y="183401"/>
                      <a:pt x="2456083" y="18236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8" id="68"/>
              <p:cNvSpPr/>
              <p:nvPr/>
            </p:nvSpPr>
            <p:spPr>
              <a:xfrm>
                <a:off x="5913554" y="6064872"/>
                <a:ext cx="2486144" cy="833418"/>
              </a:xfrm>
              <a:custGeom>
                <a:avLst/>
                <a:gdLst/>
                <a:ahLst/>
                <a:cxnLst/>
                <a:rect r="r" b="b" t="t" l="l"/>
                <a:pathLst>
                  <a:path h="833418" w="2486144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71931" y="35915"/>
                    </a:moveTo>
                    <a:cubicBezTo>
                      <a:pt x="56879" y="31340"/>
                      <a:pt x="40960" y="39792"/>
                      <a:pt x="36318" y="54823"/>
                    </a:cubicBezTo>
                    <a:cubicBezTo>
                      <a:pt x="31677" y="69855"/>
                      <a:pt x="40058" y="85811"/>
                      <a:pt x="55068" y="90520"/>
                    </a:cubicBezTo>
                    <a:lnTo>
                      <a:pt x="2445889" y="828844"/>
                    </a:lnTo>
                    <a:cubicBezTo>
                      <a:pt x="2460941" y="833419"/>
                      <a:pt x="2476859" y="824966"/>
                      <a:pt x="2481502" y="809935"/>
                    </a:cubicBezTo>
                    <a:cubicBezTo>
                      <a:pt x="2486143" y="794904"/>
                      <a:pt x="2477763" y="778947"/>
                      <a:pt x="2462753" y="77423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>
                <a:off x="8304375" y="6540865"/>
                <a:ext cx="2484482" cy="388765"/>
              </a:xfrm>
              <a:custGeom>
                <a:avLst/>
                <a:gdLst/>
                <a:ahLst/>
                <a:cxnLst/>
                <a:rect r="r" b="b" t="t" l="l"/>
                <a:pathLst>
                  <a:path h="388765" w="2484482">
                    <a:moveTo>
                      <a:pt x="127000" y="325548"/>
                    </a:moveTo>
                    <a:cubicBezTo>
                      <a:pt x="126844" y="290589"/>
                      <a:pt x="98460" y="262332"/>
                      <a:pt x="63500" y="262332"/>
                    </a:cubicBezTo>
                    <a:cubicBezTo>
                      <a:pt x="28540" y="262332"/>
                      <a:pt x="157" y="290589"/>
                      <a:pt x="0" y="325548"/>
                    </a:cubicBezTo>
                    <a:cubicBezTo>
                      <a:pt x="157" y="360508"/>
                      <a:pt x="28540" y="388765"/>
                      <a:pt x="63500" y="388765"/>
                    </a:cubicBezTo>
                    <a:cubicBezTo>
                      <a:pt x="98460" y="388765"/>
                      <a:pt x="126844" y="360508"/>
                      <a:pt x="127000" y="325548"/>
                    </a:cubicBezTo>
                    <a:close/>
                    <a:moveTo>
                      <a:pt x="59997" y="297189"/>
                    </a:moveTo>
                    <a:cubicBezTo>
                      <a:pt x="44392" y="299187"/>
                      <a:pt x="33339" y="313423"/>
                      <a:pt x="35267" y="329036"/>
                    </a:cubicBezTo>
                    <a:cubicBezTo>
                      <a:pt x="37196" y="344650"/>
                      <a:pt x="51382" y="355767"/>
                      <a:pt x="67003" y="353908"/>
                    </a:cubicBezTo>
                    <a:lnTo>
                      <a:pt x="2457825" y="58578"/>
                    </a:lnTo>
                    <a:cubicBezTo>
                      <a:pt x="2473429" y="56580"/>
                      <a:pt x="2484483" y="42344"/>
                      <a:pt x="2482554" y="26731"/>
                    </a:cubicBezTo>
                    <a:cubicBezTo>
                      <a:pt x="2480626" y="11117"/>
                      <a:pt x="2466440" y="0"/>
                      <a:pt x="2450818" y="18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0" id="70"/>
              <p:cNvSpPr/>
              <p:nvPr/>
            </p:nvSpPr>
            <p:spPr>
              <a:xfrm>
                <a:off x="10695197" y="6507867"/>
                <a:ext cx="2517822" cy="717092"/>
              </a:xfrm>
              <a:custGeom>
                <a:avLst/>
                <a:gdLst/>
                <a:ahLst/>
                <a:cxnLst/>
                <a:rect r="r" b="b" t="t" l="l"/>
                <a:pathLst>
                  <a:path h="717092" w="251782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70353" y="35475"/>
                    </a:moveTo>
                    <a:cubicBezTo>
                      <a:pt x="55064" y="31771"/>
                      <a:pt x="39656" y="41121"/>
                      <a:pt x="35882" y="56394"/>
                    </a:cubicBezTo>
                    <a:cubicBezTo>
                      <a:pt x="32109" y="71666"/>
                      <a:pt x="41390" y="87116"/>
                      <a:pt x="56646" y="90957"/>
                    </a:cubicBezTo>
                    <a:lnTo>
                      <a:pt x="2447467" y="681617"/>
                    </a:lnTo>
                    <a:cubicBezTo>
                      <a:pt x="2462756" y="685322"/>
                      <a:pt x="2478165" y="675971"/>
                      <a:pt x="2481938" y="660699"/>
                    </a:cubicBezTo>
                    <a:cubicBezTo>
                      <a:pt x="2485712" y="645427"/>
                      <a:pt x="2476430" y="629976"/>
                      <a:pt x="2461175" y="626135"/>
                    </a:cubicBezTo>
                    <a:close/>
                    <a:moveTo>
                      <a:pt x="2517821" y="653876"/>
                    </a:moveTo>
                    <a:cubicBezTo>
                      <a:pt x="2517665" y="618917"/>
                      <a:pt x="2489280" y="590659"/>
                      <a:pt x="2454321" y="590659"/>
                    </a:cubicBezTo>
                    <a:cubicBezTo>
                      <a:pt x="2419362" y="590659"/>
                      <a:pt x="2390978" y="618917"/>
                      <a:pt x="2390821" y="653876"/>
                    </a:cubicBezTo>
                    <a:cubicBezTo>
                      <a:pt x="2390978" y="688835"/>
                      <a:pt x="2419362" y="717092"/>
                      <a:pt x="2454321" y="717092"/>
                    </a:cubicBezTo>
                    <a:cubicBezTo>
                      <a:pt x="2489280" y="717092"/>
                      <a:pt x="2517665" y="688835"/>
                      <a:pt x="2517821" y="65387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71" id="71"/>
          <p:cNvSpPr txBox="true"/>
          <p:nvPr/>
        </p:nvSpPr>
        <p:spPr>
          <a:xfrm rot="0">
            <a:off x="4467332" y="2356198"/>
            <a:ext cx="4676668" cy="959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1"/>
              </a:lnSpc>
            </a:pPr>
            <a:r>
              <a:rPr lang="en-US" sz="2627">
                <a:solidFill>
                  <a:srgbClr val="EFEFEF"/>
                </a:solidFill>
                <a:latin typeface="Aileron Regular"/>
              </a:rPr>
              <a:t>Analise da </a:t>
            </a:r>
            <a:r>
              <a:rPr lang="en-US" sz="2627">
                <a:solidFill>
                  <a:srgbClr val="EFEFEF"/>
                </a:solidFill>
                <a:latin typeface="Aileron Regular"/>
              </a:rPr>
              <a:t>F1_Score.</a:t>
            </a:r>
          </a:p>
          <a:p>
            <a:pPr algn="l">
              <a:lnSpc>
                <a:spcPts val="3941"/>
              </a:lnSpc>
            </a:pPr>
          </a:p>
        </p:txBody>
      </p:sp>
      <p:sp>
        <p:nvSpPr>
          <p:cNvPr name="TextBox 72" id="72"/>
          <p:cNvSpPr txBox="true"/>
          <p:nvPr/>
        </p:nvSpPr>
        <p:spPr>
          <a:xfrm rot="0">
            <a:off x="4467332" y="1261717"/>
            <a:ext cx="9353336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EFEFEF"/>
                </a:solidFill>
                <a:latin typeface="Aileron Heavy"/>
              </a:rPr>
              <a:t>Avaliação dos Modelos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37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00235" y="3397608"/>
            <a:ext cx="8343765" cy="520344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000" y="3397608"/>
            <a:ext cx="8343765" cy="520344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467332" y="1342784"/>
            <a:ext cx="9353336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EFEFEF"/>
                </a:solidFill>
                <a:latin typeface="Aileron Heavy"/>
              </a:rPr>
              <a:t>Avaliação dos Modelos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980288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400"/>
              </a:lnSpc>
              <a:spcBef>
                <a:spcPct val="0"/>
              </a:spcBef>
            </a:pPr>
            <a:r>
              <a:rPr lang="en-US" sz="12000">
                <a:solidFill>
                  <a:srgbClr val="3776FF"/>
                </a:solidFill>
                <a:latin typeface="Aileron Heavy"/>
              </a:rPr>
              <a:t>Agradeço!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91294" y="8524875"/>
            <a:ext cx="816800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0"/>
              </a:lnSpc>
            </a:pPr>
            <a:r>
              <a:rPr lang="en-US" sz="4500">
                <a:solidFill>
                  <a:srgbClr val="EFEFEF"/>
                </a:solidFill>
                <a:latin typeface="Aileron Regular"/>
              </a:rPr>
              <a:t>Obrigado a todos.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9205814" y="-1595415"/>
            <a:ext cx="13107423" cy="491528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6265021"/>
            <a:ext cx="4028425" cy="4021979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429743">
            <a:off x="-4037892" y="6751852"/>
            <a:ext cx="11509272" cy="43159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01090" y="1019175"/>
            <a:ext cx="1625821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>
                <a:solidFill>
                  <a:srgbClr val="EFEFEF"/>
                </a:solidFill>
                <a:latin typeface="Aileron Heavy"/>
              </a:rPr>
              <a:t>Avaliação dos Modelos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67332" y="2658946"/>
            <a:ext cx="9572011" cy="489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372" indent="-283686" lvl="1">
              <a:lnSpc>
                <a:spcPts val="3941"/>
              </a:lnSpc>
              <a:buFont typeface="Arial"/>
              <a:buChar char="•"/>
            </a:pPr>
            <a:r>
              <a:rPr lang="en-US" sz="2627">
                <a:solidFill>
                  <a:srgbClr val="EFEFEF"/>
                </a:solidFill>
                <a:latin typeface="Aileron Regular"/>
              </a:rPr>
              <a:t>Métricas de Avaliação</a:t>
            </a:r>
            <a:r>
              <a:rPr lang="en-US" sz="2627">
                <a:solidFill>
                  <a:srgbClr val="EFEFEF"/>
                </a:solidFill>
                <a:latin typeface="Aileron Regular"/>
              </a:rPr>
              <a:t>.</a:t>
            </a:r>
          </a:p>
          <a:p>
            <a:pPr algn="l">
              <a:lnSpc>
                <a:spcPts val="3941"/>
              </a:lnSpc>
            </a:pPr>
          </a:p>
          <a:p>
            <a:pPr algn="l" marL="1134744" indent="-378248" lvl="2">
              <a:lnSpc>
                <a:spcPts val="3941"/>
              </a:lnSpc>
              <a:buFont typeface="Arial"/>
              <a:buChar char="⚬"/>
            </a:pPr>
            <a:r>
              <a:rPr lang="en-US" sz="2627">
                <a:solidFill>
                  <a:srgbClr val="EFEFEF"/>
                </a:solidFill>
                <a:latin typeface="Aileron Regular"/>
              </a:rPr>
              <a:t>F1_Score = 2 * (precision * recall) / (precision + recall)</a:t>
            </a:r>
          </a:p>
          <a:p>
            <a:pPr algn="l">
              <a:lnSpc>
                <a:spcPts val="3941"/>
              </a:lnSpc>
            </a:pPr>
          </a:p>
          <a:p>
            <a:pPr algn="l" marL="1134744" indent="-378248" lvl="2">
              <a:lnSpc>
                <a:spcPts val="3941"/>
              </a:lnSpc>
              <a:buFont typeface="Arial"/>
              <a:buChar char="⚬"/>
            </a:pPr>
            <a:r>
              <a:rPr lang="en-US" sz="2627">
                <a:solidFill>
                  <a:srgbClr val="EFEFEF"/>
                </a:solidFill>
                <a:latin typeface="Aileron Regular"/>
              </a:rPr>
              <a:t>Recall = TP / (TP + FN)</a:t>
            </a:r>
          </a:p>
          <a:p>
            <a:pPr algn="l">
              <a:lnSpc>
                <a:spcPts val="3941"/>
              </a:lnSpc>
            </a:pPr>
          </a:p>
          <a:p>
            <a:pPr algn="l" marL="1134744" indent="-378248" lvl="2">
              <a:lnSpc>
                <a:spcPts val="3941"/>
              </a:lnSpc>
              <a:buFont typeface="Arial"/>
              <a:buChar char="⚬"/>
            </a:pPr>
            <a:r>
              <a:rPr lang="en-US" sz="2627">
                <a:solidFill>
                  <a:srgbClr val="EFEFEF"/>
                </a:solidFill>
                <a:latin typeface="Aileron Regular"/>
              </a:rPr>
              <a:t>Precision = TP / (TP + FP) TP*FP</a:t>
            </a:r>
          </a:p>
          <a:p>
            <a:pPr algn="l">
              <a:lnSpc>
                <a:spcPts val="3941"/>
              </a:lnSpc>
            </a:pPr>
          </a:p>
          <a:p>
            <a:pPr algn="l" marL="1134744" indent="-378248" lvl="2">
              <a:lnSpc>
                <a:spcPts val="3941"/>
              </a:lnSpc>
              <a:buFont typeface="Arial"/>
              <a:buChar char="⚬"/>
            </a:pPr>
            <a:r>
              <a:rPr lang="en-US" sz="2627">
                <a:solidFill>
                  <a:srgbClr val="EFEFEF"/>
                </a:solidFill>
                <a:latin typeface="Aileron Regular"/>
              </a:rPr>
              <a:t>Accuracy</a:t>
            </a:r>
          </a:p>
          <a:p>
            <a:pPr algn="l">
              <a:lnSpc>
                <a:spcPts val="3941"/>
              </a:lnSpc>
            </a:pPr>
          </a:p>
          <a:p>
            <a:pPr algn="l" marL="1134744" indent="-378248" lvl="2">
              <a:lnSpc>
                <a:spcPts val="3941"/>
              </a:lnSpc>
              <a:buFont typeface="Arial"/>
              <a:buChar char="⚬"/>
            </a:pPr>
            <a:r>
              <a:rPr lang="en-US" sz="2627">
                <a:solidFill>
                  <a:srgbClr val="EFEFEF"/>
                </a:solidFill>
                <a:latin typeface="Aileron Regular"/>
              </a:rPr>
              <a:t>Matriz de Confusão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1090" y="1019175"/>
            <a:ext cx="1625821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>
                <a:solidFill>
                  <a:srgbClr val="EFEFEF"/>
                </a:solidFill>
                <a:latin typeface="Aileron Heavy"/>
              </a:rPr>
              <a:t>Avaliação dos Modelos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60180" y="2346584"/>
            <a:ext cx="13967640" cy="6338800"/>
            <a:chOff x="0" y="0"/>
            <a:chExt cx="18623521" cy="84517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7227935" y="-28575"/>
              <a:ext cx="111998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F1_Score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9109916" y="-28575"/>
              <a:ext cx="736203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Recall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0608119" y="-28575"/>
              <a:ext cx="1150937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Precision</a:t>
              </a:r>
            </a:p>
          </p:txBody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515871" y="618913"/>
              <a:ext cx="18107649" cy="7383240"/>
              <a:chOff x="0" y="0"/>
              <a:chExt cx="18107649" cy="738324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6407264" y="-53805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C5C5C5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8289245" y="-53805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0E0D30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9787448" y="-53805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5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5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644487" y="8109045"/>
              <a:ext cx="2070894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Floresta Decisão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022418" y="8109045"/>
              <a:ext cx="574873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KNN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668214" y="8109045"/>
              <a:ext cx="543123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RNA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292379" y="8109045"/>
              <a:ext cx="554633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SVM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965732" y="8109045"/>
              <a:ext cx="2467769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Regressão Logistica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3747556" y="8109045"/>
              <a:ext cx="216396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Arvore de Decião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6755104" y="8109045"/>
              <a:ext cx="140870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Perceptron</a:t>
              </a:r>
            </a:p>
          </p:txBody>
        </p: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515871" y="618913"/>
              <a:ext cx="18107649" cy="7383240"/>
              <a:chOff x="0" y="0"/>
              <a:chExt cx="18107649" cy="738324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-6350"/>
                <a:ext cx="1810765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8107650">
                    <a:moveTo>
                      <a:pt x="0" y="0"/>
                    </a:moveTo>
                    <a:lnTo>
                      <a:pt x="18107650" y="0"/>
                    </a:lnTo>
                    <a:lnTo>
                      <a:pt x="18107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1470298"/>
                <a:ext cx="1810765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8107650">
                    <a:moveTo>
                      <a:pt x="0" y="0"/>
                    </a:moveTo>
                    <a:lnTo>
                      <a:pt x="18107650" y="0"/>
                    </a:lnTo>
                    <a:lnTo>
                      <a:pt x="18107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2946946"/>
                <a:ext cx="1810765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8107650">
                    <a:moveTo>
                      <a:pt x="0" y="0"/>
                    </a:moveTo>
                    <a:lnTo>
                      <a:pt x="18107650" y="0"/>
                    </a:lnTo>
                    <a:lnTo>
                      <a:pt x="18107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4423594"/>
                <a:ext cx="1810765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8107650">
                    <a:moveTo>
                      <a:pt x="0" y="0"/>
                    </a:moveTo>
                    <a:lnTo>
                      <a:pt x="18107650" y="0"/>
                    </a:lnTo>
                    <a:lnTo>
                      <a:pt x="18107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5900242"/>
                <a:ext cx="1810765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8107650">
                    <a:moveTo>
                      <a:pt x="0" y="0"/>
                    </a:moveTo>
                    <a:lnTo>
                      <a:pt x="18107650" y="0"/>
                    </a:lnTo>
                    <a:lnTo>
                      <a:pt x="18107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7376890"/>
                <a:ext cx="1810765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8107650">
                    <a:moveTo>
                      <a:pt x="0" y="0"/>
                    </a:moveTo>
                    <a:lnTo>
                      <a:pt x="18107650" y="0"/>
                    </a:lnTo>
                    <a:lnTo>
                      <a:pt x="18107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433282"/>
              <a:ext cx="380405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25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909930"/>
              <a:ext cx="380405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20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3386578"/>
              <a:ext cx="380405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15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4863226"/>
              <a:ext cx="380405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10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54980" y="6339874"/>
              <a:ext cx="225425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5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54980" y="7816522"/>
              <a:ext cx="225425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EFEFEF"/>
                  </a:solidFill>
                  <a:latin typeface="Open Sans"/>
                </a:rPr>
                <a:t>0 </a:t>
              </a:r>
            </a:p>
          </p:txBody>
        </p:sp>
        <p:grpSp>
          <p:nvGrpSpPr>
            <p:cNvPr name="Group 31" id="31"/>
            <p:cNvGrpSpPr>
              <a:grpSpLocks noChangeAspect="true"/>
            </p:cNvGrpSpPr>
            <p:nvPr/>
          </p:nvGrpSpPr>
          <p:grpSpPr>
            <a:xfrm rot="0">
              <a:off x="515871" y="618913"/>
              <a:ext cx="18107649" cy="7383240"/>
              <a:chOff x="0" y="0"/>
              <a:chExt cx="18107649" cy="738324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7383240"/>
                <a:ext cx="759109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759109">
                    <a:moveTo>
                      <a:pt x="0" y="0"/>
                    </a:moveTo>
                    <a:lnTo>
                      <a:pt x="0" y="0"/>
                    </a:lnTo>
                    <a:lnTo>
                      <a:pt x="759109" y="0"/>
                    </a:lnTo>
                    <a:lnTo>
                      <a:pt x="759109" y="0"/>
                    </a:lnTo>
                    <a:close/>
                  </a:path>
                </a:pathLst>
              </a:custGeom>
              <a:solidFill>
                <a:srgbClr val="C5C5C5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2629920" y="5014253"/>
                <a:ext cx="759109" cy="2368987"/>
              </a:xfrm>
              <a:custGeom>
                <a:avLst/>
                <a:gdLst/>
                <a:ahLst/>
                <a:cxnLst/>
                <a:rect r="r" b="b" t="t" l="l"/>
                <a:pathLst>
                  <a:path h="2368987" w="759109">
                    <a:moveTo>
                      <a:pt x="0" y="2368987"/>
                    </a:moveTo>
                    <a:lnTo>
                      <a:pt x="0" y="60729"/>
                    </a:lnTo>
                    <a:cubicBezTo>
                      <a:pt x="0" y="44623"/>
                      <a:pt x="6399" y="29176"/>
                      <a:pt x="17787" y="17788"/>
                    </a:cubicBezTo>
                    <a:cubicBezTo>
                      <a:pt x="29176" y="6398"/>
                      <a:pt x="44623" y="0"/>
                      <a:pt x="60729" y="0"/>
                    </a:cubicBezTo>
                    <a:lnTo>
                      <a:pt x="698381" y="0"/>
                    </a:lnTo>
                    <a:cubicBezTo>
                      <a:pt x="731920" y="0"/>
                      <a:pt x="759109" y="27190"/>
                      <a:pt x="759109" y="60729"/>
                    </a:cubicBezTo>
                    <a:lnTo>
                      <a:pt x="759109" y="2368987"/>
                    </a:lnTo>
                    <a:close/>
                  </a:path>
                </a:pathLst>
              </a:custGeom>
              <a:solidFill>
                <a:srgbClr val="C5C5C5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5259841" y="2946946"/>
                <a:ext cx="759109" cy="4436294"/>
              </a:xfrm>
              <a:custGeom>
                <a:avLst/>
                <a:gdLst/>
                <a:ahLst/>
                <a:cxnLst/>
                <a:rect r="r" b="b" t="t" l="l"/>
                <a:pathLst>
                  <a:path h="4436294" w="759109">
                    <a:moveTo>
                      <a:pt x="0" y="4436294"/>
                    </a:moveTo>
                    <a:lnTo>
                      <a:pt x="0" y="60729"/>
                    </a:lnTo>
                    <a:cubicBezTo>
                      <a:pt x="0" y="44623"/>
                      <a:pt x="6398" y="29176"/>
                      <a:pt x="17787" y="17787"/>
                    </a:cubicBezTo>
                    <a:cubicBezTo>
                      <a:pt x="29176" y="6398"/>
                      <a:pt x="44622" y="0"/>
                      <a:pt x="60729" y="0"/>
                    </a:cubicBezTo>
                    <a:lnTo>
                      <a:pt x="698380" y="0"/>
                    </a:lnTo>
                    <a:cubicBezTo>
                      <a:pt x="731920" y="0"/>
                      <a:pt x="759109" y="27189"/>
                      <a:pt x="759109" y="60729"/>
                    </a:cubicBezTo>
                    <a:lnTo>
                      <a:pt x="759109" y="4436294"/>
                    </a:lnTo>
                    <a:close/>
                  </a:path>
                </a:pathLst>
              </a:custGeom>
              <a:solidFill>
                <a:srgbClr val="C5C5C5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7889762" y="2060957"/>
                <a:ext cx="759109" cy="5322283"/>
              </a:xfrm>
              <a:custGeom>
                <a:avLst/>
                <a:gdLst/>
                <a:ahLst/>
                <a:cxnLst/>
                <a:rect r="r" b="b" t="t" l="l"/>
                <a:pathLst>
                  <a:path h="5322283" w="759109">
                    <a:moveTo>
                      <a:pt x="0" y="5322283"/>
                    </a:moveTo>
                    <a:lnTo>
                      <a:pt x="0" y="60729"/>
                    </a:lnTo>
                    <a:cubicBezTo>
                      <a:pt x="0" y="27190"/>
                      <a:pt x="27189" y="1"/>
                      <a:pt x="60728" y="0"/>
                    </a:cubicBezTo>
                    <a:lnTo>
                      <a:pt x="698380" y="0"/>
                    </a:lnTo>
                    <a:cubicBezTo>
                      <a:pt x="714486" y="0"/>
                      <a:pt x="729933" y="6398"/>
                      <a:pt x="741321" y="17787"/>
                    </a:cubicBezTo>
                    <a:cubicBezTo>
                      <a:pt x="752710" y="29176"/>
                      <a:pt x="759109" y="44623"/>
                      <a:pt x="759109" y="60729"/>
                    </a:cubicBezTo>
                    <a:lnTo>
                      <a:pt x="759109" y="5322283"/>
                    </a:lnTo>
                    <a:close/>
                  </a:path>
                </a:pathLst>
              </a:custGeom>
              <a:solidFill>
                <a:srgbClr val="C5C5C5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10519682" y="879639"/>
                <a:ext cx="759109" cy="6503601"/>
              </a:xfrm>
              <a:custGeom>
                <a:avLst/>
                <a:gdLst/>
                <a:ahLst/>
                <a:cxnLst/>
                <a:rect r="r" b="b" t="t" l="l"/>
                <a:pathLst>
                  <a:path h="6503601" w="759109">
                    <a:moveTo>
                      <a:pt x="0" y="6503601"/>
                    </a:moveTo>
                    <a:lnTo>
                      <a:pt x="0" y="60729"/>
                    </a:lnTo>
                    <a:cubicBezTo>
                      <a:pt x="0" y="44622"/>
                      <a:pt x="6398" y="29176"/>
                      <a:pt x="17787" y="17787"/>
                    </a:cubicBezTo>
                    <a:cubicBezTo>
                      <a:pt x="29176" y="6398"/>
                      <a:pt x="44623" y="0"/>
                      <a:pt x="60729" y="0"/>
                    </a:cubicBezTo>
                    <a:lnTo>
                      <a:pt x="698381" y="0"/>
                    </a:lnTo>
                    <a:cubicBezTo>
                      <a:pt x="731920" y="0"/>
                      <a:pt x="759109" y="27189"/>
                      <a:pt x="759109" y="60729"/>
                    </a:cubicBezTo>
                    <a:lnTo>
                      <a:pt x="759109" y="6503601"/>
                    </a:lnTo>
                    <a:close/>
                  </a:path>
                </a:pathLst>
              </a:custGeom>
              <a:solidFill>
                <a:srgbClr val="C5C5C5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C5C5C5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C5C5C5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784509" y="5893892"/>
                <a:ext cx="759109" cy="1489348"/>
              </a:xfrm>
              <a:custGeom>
                <a:avLst/>
                <a:gdLst/>
                <a:ahLst/>
                <a:cxnLst/>
                <a:rect r="r" b="b" t="t" l="l"/>
                <a:pathLst>
                  <a:path h="1489348" w="759109">
                    <a:moveTo>
                      <a:pt x="0" y="1489348"/>
                    </a:moveTo>
                    <a:lnTo>
                      <a:pt x="0" y="60729"/>
                    </a:lnTo>
                    <a:cubicBezTo>
                      <a:pt x="0" y="27189"/>
                      <a:pt x="27189" y="0"/>
                      <a:pt x="60728" y="0"/>
                    </a:cubicBezTo>
                    <a:lnTo>
                      <a:pt x="698380" y="0"/>
                    </a:lnTo>
                    <a:cubicBezTo>
                      <a:pt x="731919" y="0"/>
                      <a:pt x="759109" y="27189"/>
                      <a:pt x="759109" y="60729"/>
                    </a:cubicBezTo>
                    <a:lnTo>
                      <a:pt x="759109" y="1489348"/>
                    </a:lnTo>
                    <a:close/>
                  </a:path>
                </a:pathLst>
              </a:custGeom>
              <a:solidFill>
                <a:srgbClr val="0E0D30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3414429" y="5014253"/>
                <a:ext cx="759109" cy="2368987"/>
              </a:xfrm>
              <a:custGeom>
                <a:avLst/>
                <a:gdLst/>
                <a:ahLst/>
                <a:cxnLst/>
                <a:rect r="r" b="b" t="t" l="l"/>
                <a:pathLst>
                  <a:path h="2368987" w="759109">
                    <a:moveTo>
                      <a:pt x="0" y="2368987"/>
                    </a:moveTo>
                    <a:lnTo>
                      <a:pt x="0" y="60729"/>
                    </a:lnTo>
                    <a:cubicBezTo>
                      <a:pt x="0" y="44623"/>
                      <a:pt x="6398" y="29176"/>
                      <a:pt x="17787" y="17787"/>
                    </a:cubicBezTo>
                    <a:cubicBezTo>
                      <a:pt x="29176" y="6398"/>
                      <a:pt x="44623" y="0"/>
                      <a:pt x="60729" y="0"/>
                    </a:cubicBezTo>
                    <a:lnTo>
                      <a:pt x="698380" y="0"/>
                    </a:lnTo>
                    <a:cubicBezTo>
                      <a:pt x="714487" y="0"/>
                      <a:pt x="729934" y="6398"/>
                      <a:pt x="741322" y="17787"/>
                    </a:cubicBezTo>
                    <a:cubicBezTo>
                      <a:pt x="752711" y="29176"/>
                      <a:pt x="759109" y="44623"/>
                      <a:pt x="759109" y="60729"/>
                    </a:cubicBezTo>
                    <a:lnTo>
                      <a:pt x="759109" y="2368987"/>
                    </a:lnTo>
                    <a:close/>
                  </a:path>
                </a:pathLst>
              </a:custGeom>
              <a:solidFill>
                <a:srgbClr val="0E0D30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6044350" y="4425711"/>
                <a:ext cx="759109" cy="2957529"/>
              </a:xfrm>
              <a:custGeom>
                <a:avLst/>
                <a:gdLst/>
                <a:ahLst/>
                <a:cxnLst/>
                <a:rect r="r" b="b" t="t" l="l"/>
                <a:pathLst>
                  <a:path h="2957529" w="759109">
                    <a:moveTo>
                      <a:pt x="0" y="2957529"/>
                    </a:moveTo>
                    <a:lnTo>
                      <a:pt x="0" y="60728"/>
                    </a:lnTo>
                    <a:cubicBezTo>
                      <a:pt x="0" y="27189"/>
                      <a:pt x="27189" y="0"/>
                      <a:pt x="60729" y="0"/>
                    </a:cubicBezTo>
                    <a:lnTo>
                      <a:pt x="698380" y="0"/>
                    </a:lnTo>
                    <a:cubicBezTo>
                      <a:pt x="731919" y="0"/>
                      <a:pt x="759108" y="27189"/>
                      <a:pt x="759108" y="60728"/>
                    </a:cubicBezTo>
                    <a:lnTo>
                      <a:pt x="759108" y="2957529"/>
                    </a:lnTo>
                    <a:close/>
                  </a:path>
                </a:pathLst>
              </a:custGeom>
              <a:solidFill>
                <a:srgbClr val="0E0D30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8674271" y="3243687"/>
                <a:ext cx="759109" cy="4139553"/>
              </a:xfrm>
              <a:custGeom>
                <a:avLst/>
                <a:gdLst/>
                <a:ahLst/>
                <a:cxnLst/>
                <a:rect r="r" b="b" t="t" l="l"/>
                <a:pathLst>
                  <a:path h="4139553" w="759109">
                    <a:moveTo>
                      <a:pt x="0" y="4139553"/>
                    </a:moveTo>
                    <a:lnTo>
                      <a:pt x="0" y="60728"/>
                    </a:lnTo>
                    <a:cubicBezTo>
                      <a:pt x="0" y="44622"/>
                      <a:pt x="6398" y="29176"/>
                      <a:pt x="17787" y="17787"/>
                    </a:cubicBezTo>
                    <a:cubicBezTo>
                      <a:pt x="29175" y="6398"/>
                      <a:pt x="44622" y="0"/>
                      <a:pt x="60728" y="0"/>
                    </a:cubicBezTo>
                    <a:lnTo>
                      <a:pt x="698379" y="0"/>
                    </a:lnTo>
                    <a:cubicBezTo>
                      <a:pt x="714485" y="0"/>
                      <a:pt x="729932" y="6398"/>
                      <a:pt x="741321" y="17787"/>
                    </a:cubicBezTo>
                    <a:cubicBezTo>
                      <a:pt x="752710" y="29176"/>
                      <a:pt x="759108" y="44622"/>
                      <a:pt x="759108" y="60728"/>
                    </a:cubicBezTo>
                    <a:lnTo>
                      <a:pt x="759108" y="4139553"/>
                    </a:lnTo>
                    <a:close/>
                  </a:path>
                </a:pathLst>
              </a:custGeom>
              <a:solidFill>
                <a:srgbClr val="0E0D30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11304191" y="1470875"/>
                <a:ext cx="759109" cy="5912365"/>
              </a:xfrm>
              <a:custGeom>
                <a:avLst/>
                <a:gdLst/>
                <a:ahLst/>
                <a:cxnLst/>
                <a:rect r="r" b="b" t="t" l="l"/>
                <a:pathLst>
                  <a:path h="5912365" w="759109">
                    <a:moveTo>
                      <a:pt x="0" y="5912365"/>
                    </a:moveTo>
                    <a:lnTo>
                      <a:pt x="0" y="60729"/>
                    </a:lnTo>
                    <a:cubicBezTo>
                      <a:pt x="0" y="44623"/>
                      <a:pt x="6398" y="29176"/>
                      <a:pt x="17787" y="17787"/>
                    </a:cubicBezTo>
                    <a:cubicBezTo>
                      <a:pt x="29175" y="6398"/>
                      <a:pt x="44622" y="0"/>
                      <a:pt x="60728" y="0"/>
                    </a:cubicBezTo>
                    <a:lnTo>
                      <a:pt x="698380" y="0"/>
                    </a:lnTo>
                    <a:cubicBezTo>
                      <a:pt x="731919" y="1"/>
                      <a:pt x="759108" y="27190"/>
                      <a:pt x="759108" y="60729"/>
                    </a:cubicBezTo>
                    <a:lnTo>
                      <a:pt x="759108" y="5912365"/>
                    </a:lnTo>
                    <a:close/>
                  </a:path>
                </a:pathLst>
              </a:custGeom>
              <a:solidFill>
                <a:srgbClr val="0E0D30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0E0D30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0E0D30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1569018" y="5893892"/>
                <a:ext cx="759109" cy="1489348"/>
              </a:xfrm>
              <a:custGeom>
                <a:avLst/>
                <a:gdLst/>
                <a:ahLst/>
                <a:cxnLst/>
                <a:rect r="r" b="b" t="t" l="l"/>
                <a:pathLst>
                  <a:path h="1489348" w="759109">
                    <a:moveTo>
                      <a:pt x="0" y="1489348"/>
                    </a:moveTo>
                    <a:lnTo>
                      <a:pt x="0" y="60729"/>
                    </a:lnTo>
                    <a:cubicBezTo>
                      <a:pt x="0" y="27189"/>
                      <a:pt x="27189" y="0"/>
                      <a:pt x="60728" y="0"/>
                    </a:cubicBezTo>
                    <a:lnTo>
                      <a:pt x="698380" y="0"/>
                    </a:lnTo>
                    <a:cubicBezTo>
                      <a:pt x="731919" y="0"/>
                      <a:pt x="759108" y="27189"/>
                      <a:pt x="759108" y="60729"/>
                    </a:cubicBezTo>
                    <a:lnTo>
                      <a:pt x="759108" y="1489348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4198938" y="6198747"/>
                <a:ext cx="759109" cy="1184493"/>
              </a:xfrm>
              <a:custGeom>
                <a:avLst/>
                <a:gdLst/>
                <a:ahLst/>
                <a:cxnLst/>
                <a:rect r="r" b="b" t="t" l="l"/>
                <a:pathLst>
                  <a:path h="1184493" w="759109">
                    <a:moveTo>
                      <a:pt x="0" y="1184493"/>
                    </a:moveTo>
                    <a:lnTo>
                      <a:pt x="0" y="60728"/>
                    </a:lnTo>
                    <a:cubicBezTo>
                      <a:pt x="0" y="27189"/>
                      <a:pt x="27189" y="0"/>
                      <a:pt x="60729" y="0"/>
                    </a:cubicBezTo>
                    <a:lnTo>
                      <a:pt x="698380" y="0"/>
                    </a:lnTo>
                    <a:cubicBezTo>
                      <a:pt x="731920" y="0"/>
                      <a:pt x="759109" y="27189"/>
                      <a:pt x="759109" y="60728"/>
                    </a:cubicBezTo>
                    <a:lnTo>
                      <a:pt x="759109" y="118449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6828858" y="5904475"/>
                <a:ext cx="759109" cy="1478765"/>
              </a:xfrm>
              <a:custGeom>
                <a:avLst/>
                <a:gdLst/>
                <a:ahLst/>
                <a:cxnLst/>
                <a:rect r="r" b="b" t="t" l="l"/>
                <a:pathLst>
                  <a:path h="1478765" w="759109">
                    <a:moveTo>
                      <a:pt x="0" y="1478765"/>
                    </a:moveTo>
                    <a:lnTo>
                      <a:pt x="0" y="60729"/>
                    </a:lnTo>
                    <a:cubicBezTo>
                      <a:pt x="0" y="44623"/>
                      <a:pt x="6398" y="29176"/>
                      <a:pt x="17788" y="17787"/>
                    </a:cubicBezTo>
                    <a:cubicBezTo>
                      <a:pt x="29176" y="6398"/>
                      <a:pt x="44623" y="0"/>
                      <a:pt x="60729" y="0"/>
                    </a:cubicBezTo>
                    <a:lnTo>
                      <a:pt x="698381" y="0"/>
                    </a:lnTo>
                    <a:cubicBezTo>
                      <a:pt x="731920" y="1"/>
                      <a:pt x="759109" y="27190"/>
                      <a:pt x="759109" y="60729"/>
                    </a:cubicBezTo>
                    <a:lnTo>
                      <a:pt x="759109" y="1478765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>
                <a:off x="9458779" y="5017781"/>
                <a:ext cx="759109" cy="2365459"/>
              </a:xfrm>
              <a:custGeom>
                <a:avLst/>
                <a:gdLst/>
                <a:ahLst/>
                <a:cxnLst/>
                <a:rect r="r" b="b" t="t" l="l"/>
                <a:pathLst>
                  <a:path h="2365459" w="759109">
                    <a:moveTo>
                      <a:pt x="0" y="2365459"/>
                    </a:moveTo>
                    <a:lnTo>
                      <a:pt x="0" y="60729"/>
                    </a:lnTo>
                    <a:cubicBezTo>
                      <a:pt x="0" y="44622"/>
                      <a:pt x="6398" y="29176"/>
                      <a:pt x="17788" y="17787"/>
                    </a:cubicBezTo>
                    <a:cubicBezTo>
                      <a:pt x="29176" y="6398"/>
                      <a:pt x="44623" y="0"/>
                      <a:pt x="60729" y="0"/>
                    </a:cubicBezTo>
                    <a:lnTo>
                      <a:pt x="698380" y="0"/>
                    </a:lnTo>
                    <a:cubicBezTo>
                      <a:pt x="714486" y="0"/>
                      <a:pt x="729933" y="6398"/>
                      <a:pt x="741322" y="17787"/>
                    </a:cubicBezTo>
                    <a:cubicBezTo>
                      <a:pt x="752711" y="29176"/>
                      <a:pt x="759109" y="44622"/>
                      <a:pt x="759109" y="60729"/>
                    </a:cubicBezTo>
                    <a:lnTo>
                      <a:pt x="759109" y="2365459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12088699" y="5018294"/>
                <a:ext cx="759109" cy="2364946"/>
              </a:xfrm>
              <a:custGeom>
                <a:avLst/>
                <a:gdLst/>
                <a:ahLst/>
                <a:cxnLst/>
                <a:rect r="r" b="b" t="t" l="l"/>
                <a:pathLst>
                  <a:path h="2364946" w="759109">
                    <a:moveTo>
                      <a:pt x="0" y="2364946"/>
                    </a:moveTo>
                    <a:lnTo>
                      <a:pt x="0" y="60729"/>
                    </a:lnTo>
                    <a:cubicBezTo>
                      <a:pt x="0" y="44623"/>
                      <a:pt x="6398" y="29176"/>
                      <a:pt x="17788" y="17787"/>
                    </a:cubicBezTo>
                    <a:cubicBezTo>
                      <a:pt x="29176" y="6398"/>
                      <a:pt x="44623" y="0"/>
                      <a:pt x="60729" y="0"/>
                    </a:cubicBezTo>
                    <a:lnTo>
                      <a:pt x="698381" y="0"/>
                    </a:lnTo>
                    <a:cubicBezTo>
                      <a:pt x="714487" y="0"/>
                      <a:pt x="729934" y="6398"/>
                      <a:pt x="741323" y="17787"/>
                    </a:cubicBezTo>
                    <a:cubicBezTo>
                      <a:pt x="752712" y="29176"/>
                      <a:pt x="759110" y="44623"/>
                      <a:pt x="759110" y="60729"/>
                    </a:cubicBezTo>
                    <a:lnTo>
                      <a:pt x="759110" y="23649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EFEFEF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EFEFEF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03967"/>
            <a:ext cx="10831273" cy="6916389"/>
            <a:chOff x="0" y="0"/>
            <a:chExt cx="14441697" cy="922185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441697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3776FF"/>
                  </a:solidFill>
                  <a:latin typeface="Aileron Heavy"/>
                </a:rPr>
                <a:t>O que é Machine Learning?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077408"/>
              <a:ext cx="14441697" cy="204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3776FF"/>
                  </a:solidFill>
                  <a:latin typeface="Aileron Heavy"/>
                </a:rPr>
                <a:t>Quais aplicações de machine learning?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180328"/>
              <a:ext cx="14441697" cy="204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3776FF"/>
                  </a:solidFill>
                  <a:latin typeface="Aileron Heavy"/>
                </a:rPr>
                <a:t>Pode utilizar qualquer linguagem de programação?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11532058" y="0"/>
            <a:ext cx="6755942" cy="674513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9287858" y="6352822"/>
            <a:ext cx="14435663" cy="5413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37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43351" y="9091612"/>
            <a:ext cx="17106198" cy="0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19501" y="8934450"/>
            <a:ext cx="323850" cy="32385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698016" y="8939212"/>
            <a:ext cx="323850" cy="323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467554" y="8924925"/>
            <a:ext cx="323850" cy="32385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477726" y="8924925"/>
            <a:ext cx="323850" cy="32385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133462" y="8924925"/>
            <a:ext cx="323850" cy="32385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151148" y="8924925"/>
            <a:ext cx="323850" cy="32385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1019175"/>
            <a:ext cx="1623060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EFEFEF"/>
                </a:solidFill>
                <a:latin typeface="Aileron Heavy"/>
              </a:rPr>
              <a:t>Desevolvimento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81426" y="7176839"/>
            <a:ext cx="2494309" cy="1552962"/>
            <a:chOff x="0" y="0"/>
            <a:chExt cx="3325745" cy="207061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273850"/>
              <a:ext cx="3325745" cy="796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490"/>
                </a:lnSpc>
                <a:spcBef>
                  <a:spcPct val="0"/>
                </a:spcBef>
              </a:pPr>
              <a:r>
                <a:rPr lang="en-US" sz="1779">
                  <a:solidFill>
                    <a:srgbClr val="EFEFEF"/>
                  </a:solidFill>
                  <a:latin typeface="Aileron Regular"/>
                </a:rPr>
                <a:t>Quais dados pertencem a base de dados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3325745" cy="104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13"/>
                </a:lnSpc>
                <a:spcBef>
                  <a:spcPct val="0"/>
                </a:spcBef>
              </a:pPr>
              <a:r>
                <a:rPr lang="en-US" u="none" sz="2594">
                  <a:solidFill>
                    <a:srgbClr val="EFEFEF"/>
                  </a:solidFill>
                  <a:latin typeface="Aileron Regular"/>
                </a:rPr>
                <a:t>Imersão de Dados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467554" y="7176839"/>
            <a:ext cx="2629172" cy="1636928"/>
            <a:chOff x="0" y="0"/>
            <a:chExt cx="3505562" cy="2182570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334745"/>
              <a:ext cx="3505562" cy="8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625"/>
                </a:lnSpc>
                <a:spcBef>
                  <a:spcPct val="0"/>
                </a:spcBef>
              </a:pPr>
              <a:r>
                <a:rPr lang="en-US" sz="1875">
                  <a:solidFill>
                    <a:srgbClr val="EFEFEF"/>
                  </a:solidFill>
                  <a:latin typeface="Aileron Regular"/>
                </a:rPr>
                <a:t> Tratativa dos dados faltantes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0"/>
              <a:ext cx="3505562" cy="1091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281"/>
                </a:lnSpc>
                <a:spcBef>
                  <a:spcPct val="0"/>
                </a:spcBef>
              </a:pPr>
              <a:r>
                <a:rPr lang="en-US" sz="2734">
                  <a:solidFill>
                    <a:srgbClr val="EFEFEF"/>
                  </a:solidFill>
                  <a:latin typeface="Aileron Regular"/>
                </a:rPr>
                <a:t>Preparação dos Dados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859941" y="7176839"/>
            <a:ext cx="2607613" cy="1217534"/>
            <a:chOff x="0" y="0"/>
            <a:chExt cx="3476818" cy="1623379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782193"/>
              <a:ext cx="3476818" cy="841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603"/>
                </a:lnSpc>
                <a:spcBef>
                  <a:spcPct val="0"/>
                </a:spcBef>
              </a:pPr>
              <a:r>
                <a:rPr lang="en-US" sz="1859">
                  <a:solidFill>
                    <a:srgbClr val="EFEFEF"/>
                  </a:solidFill>
                  <a:latin typeface="Aileron Regular"/>
                </a:rPr>
                <a:t>Verificação dos dados faltantes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0"/>
              <a:ext cx="3476818" cy="541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254"/>
                </a:lnSpc>
                <a:spcBef>
                  <a:spcPct val="0"/>
                </a:spcBef>
              </a:pPr>
              <a:r>
                <a:rPr lang="en-US" sz="2712">
                  <a:solidFill>
                    <a:srgbClr val="EFEFEF"/>
                  </a:solidFill>
                  <a:latin typeface="Aileron Regular"/>
                </a:rPr>
                <a:t>Analise 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477726" y="7176839"/>
            <a:ext cx="2550961" cy="1588234"/>
            <a:chOff x="0" y="0"/>
            <a:chExt cx="3401281" cy="2117645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1293907"/>
              <a:ext cx="3401281" cy="823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47"/>
                </a:lnSpc>
                <a:spcBef>
                  <a:spcPct val="0"/>
                </a:spcBef>
              </a:pPr>
              <a:r>
                <a:rPr lang="en-US" sz="1819">
                  <a:solidFill>
                    <a:srgbClr val="EFEFEF"/>
                  </a:solidFill>
                  <a:latin typeface="Aileron Regular"/>
                </a:rPr>
                <a:t>Separação e configuração das Bases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0"/>
              <a:ext cx="3401281" cy="1059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84"/>
                </a:lnSpc>
                <a:spcBef>
                  <a:spcPct val="0"/>
                </a:spcBef>
              </a:pPr>
              <a:r>
                <a:rPr lang="en-US" sz="2653">
                  <a:solidFill>
                    <a:srgbClr val="EFEFEF"/>
                  </a:solidFill>
                  <a:latin typeface="Aileron Regular"/>
                </a:rPr>
                <a:t>Separação das Bases 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33462" y="7176839"/>
            <a:ext cx="2550961" cy="1588234"/>
            <a:chOff x="0" y="0"/>
            <a:chExt cx="3401281" cy="2117645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1293907"/>
              <a:ext cx="3401281" cy="823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47"/>
                </a:lnSpc>
                <a:spcBef>
                  <a:spcPct val="0"/>
                </a:spcBef>
              </a:pPr>
              <a:r>
                <a:rPr lang="en-US" sz="1819">
                  <a:solidFill>
                    <a:srgbClr val="EFEFEF"/>
                  </a:solidFill>
                  <a:latin typeface="Aileron Regular"/>
                </a:rPr>
                <a:t>Utilização de Modelos de machine learning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0"/>
              <a:ext cx="3401281" cy="1059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84"/>
                </a:lnSpc>
                <a:spcBef>
                  <a:spcPct val="0"/>
                </a:spcBef>
              </a:pPr>
              <a:r>
                <a:rPr lang="en-US" sz="2653">
                  <a:solidFill>
                    <a:srgbClr val="EFEFEF"/>
                  </a:solidFill>
                  <a:latin typeface="Aileron Regular"/>
                </a:rPr>
                <a:t>Treinamentos dos Modelos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5151148" y="7176839"/>
            <a:ext cx="2550961" cy="1588234"/>
            <a:chOff x="0" y="0"/>
            <a:chExt cx="3401281" cy="2117645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1293907"/>
              <a:ext cx="3401281" cy="823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47"/>
                </a:lnSpc>
                <a:spcBef>
                  <a:spcPct val="0"/>
                </a:spcBef>
              </a:pPr>
              <a:r>
                <a:rPr lang="en-US" sz="1819">
                  <a:solidFill>
                    <a:srgbClr val="EFEFEF"/>
                  </a:solidFill>
                  <a:latin typeface="Aileron Regular"/>
                </a:rPr>
                <a:t>Comparação das métricas escolhidas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0"/>
              <a:ext cx="3401281" cy="1059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84"/>
                </a:lnSpc>
                <a:spcBef>
                  <a:spcPct val="0"/>
                </a:spcBef>
              </a:pPr>
              <a:r>
                <a:rPr lang="en-US" sz="2653">
                  <a:solidFill>
                    <a:srgbClr val="EFEFEF"/>
                  </a:solidFill>
                  <a:latin typeface="Aileron Regular"/>
                </a:rPr>
                <a:t>Analise de Melhor Modelo</a:t>
              </a: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429743">
            <a:off x="10393648" y="-1084437"/>
            <a:ext cx="13107423" cy="49152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83229" y="2045467"/>
            <a:ext cx="13321542" cy="619606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1623060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EFEFEF"/>
                </a:solidFill>
                <a:latin typeface="Aileron Heavy"/>
              </a:rPr>
              <a:t>Imersão de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37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64544" y="3227394"/>
            <a:ext cx="11558912" cy="414031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047861" y="1142648"/>
            <a:ext cx="1419227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EFEFEF"/>
                </a:solidFill>
                <a:latin typeface="Aileron Heavy"/>
              </a:rPr>
              <a:t>Analise de Dados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37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985" r="0" b="6985"/>
          <a:stretch>
            <a:fillRect/>
          </a:stretch>
        </p:blipFill>
        <p:spPr>
          <a:xfrm flipH="false" flipV="false" rot="0">
            <a:off x="3877918" y="6477178"/>
            <a:ext cx="11196320" cy="3538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347112" y="2337465"/>
            <a:ext cx="11593776" cy="430404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047861" y="1142648"/>
            <a:ext cx="1419227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EFEFEF"/>
                </a:solidFill>
                <a:latin typeface="Aileron Heavy"/>
              </a:rPr>
              <a:t>Analise de Dados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37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363469"/>
            <a:ext cx="7854630" cy="520317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991598" y="2363469"/>
            <a:ext cx="7267702" cy="520317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047861" y="1142648"/>
            <a:ext cx="1419227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EFEFEF"/>
                </a:solidFill>
                <a:latin typeface="Aileron Heavy"/>
              </a:rPr>
              <a:t>Preparando os Dados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12160" y="7843938"/>
            <a:ext cx="454152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EFEFEF"/>
                </a:solidFill>
                <a:latin typeface="Aileron Regular"/>
              </a:rPr>
              <a:t>Matriz de Correlação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59203" y="7843938"/>
            <a:ext cx="439362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EFEFEF"/>
                </a:solidFill>
                <a:latin typeface="Aileron Regular"/>
              </a:rPr>
              <a:t>Descrição da base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10800000">
            <a:off x="12457740" y="0"/>
            <a:ext cx="5830260" cy="10287000"/>
            <a:chOff x="0" y="0"/>
            <a:chExt cx="3598926" cy="635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5989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3598926">
                  <a:moveTo>
                    <a:pt x="2206625" y="3175000"/>
                  </a:moveTo>
                  <a:lnTo>
                    <a:pt x="3598926" y="6350000"/>
                  </a:lnTo>
                  <a:lnTo>
                    <a:pt x="0" y="6350000"/>
                  </a:lnTo>
                  <a:lnTo>
                    <a:pt x="0" y="0"/>
                  </a:lnTo>
                  <a:lnTo>
                    <a:pt x="3598926" y="0"/>
                  </a:lnTo>
                  <a:lnTo>
                    <a:pt x="2206625" y="3175000"/>
                  </a:lnTo>
                  <a:close/>
                </a:path>
              </a:pathLst>
            </a:custGeom>
            <a:solidFill>
              <a:srgbClr val="0E0D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793491" y="1028700"/>
            <a:ext cx="12701018" cy="3076575"/>
            <a:chOff x="0" y="0"/>
            <a:chExt cx="16934691" cy="41021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6934691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>
                  <a:solidFill>
                    <a:srgbClr val="3776FF"/>
                  </a:solidFill>
                  <a:latin typeface="Aileron Heavy"/>
                </a:rPr>
                <a:t>Separação da base de dados</a:t>
              </a:r>
            </a:p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448049"/>
              <a:ext cx="16934691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53521" y="2566988"/>
            <a:ext cx="7090479" cy="540442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9934791" y="2471738"/>
            <a:ext cx="6372371" cy="3949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9485" indent="-324742" lvl="1">
              <a:lnSpc>
                <a:spcPts val="4512"/>
              </a:lnSpc>
              <a:buFont typeface="Arial"/>
              <a:buChar char="•"/>
            </a:pPr>
            <a:r>
              <a:rPr lang="en-US" sz="3008">
                <a:solidFill>
                  <a:srgbClr val="EFEFEF"/>
                </a:solidFill>
                <a:latin typeface="Aileron Regular"/>
              </a:rPr>
              <a:t>Configurações</a:t>
            </a:r>
          </a:p>
          <a:p>
            <a:pPr marL="1298969" indent="-432990" lvl="2">
              <a:lnSpc>
                <a:spcPts val="4512"/>
              </a:lnSpc>
              <a:buFont typeface="Arial"/>
              <a:buChar char="⚬"/>
            </a:pPr>
            <a:r>
              <a:rPr lang="en-US" sz="3008">
                <a:solidFill>
                  <a:srgbClr val="EFEFEF"/>
                </a:solidFill>
                <a:latin typeface="Aileron Regular"/>
              </a:rPr>
              <a:t>1°: data8,data10</a:t>
            </a:r>
          </a:p>
          <a:p>
            <a:pPr algn="l">
              <a:lnSpc>
                <a:spcPts val="4512"/>
              </a:lnSpc>
            </a:pPr>
          </a:p>
          <a:p>
            <a:pPr algn="l" marL="1298969" indent="-432990" lvl="2">
              <a:lnSpc>
                <a:spcPts val="4512"/>
              </a:lnSpc>
              <a:buFont typeface="Arial"/>
              <a:buChar char="⚬"/>
            </a:pPr>
            <a:r>
              <a:rPr lang="en-US" sz="3008">
                <a:solidFill>
                  <a:srgbClr val="EFEFEF"/>
                </a:solidFill>
                <a:latin typeface="Aileron Regular"/>
              </a:rPr>
              <a:t>2°: data2,data7,data8,data10</a:t>
            </a:r>
          </a:p>
          <a:p>
            <a:pPr algn="l">
              <a:lnSpc>
                <a:spcPts val="4512"/>
              </a:lnSpc>
            </a:pPr>
          </a:p>
          <a:p>
            <a:pPr algn="l">
              <a:lnSpc>
                <a:spcPts val="4512"/>
              </a:lnSpc>
            </a:pPr>
          </a:p>
          <a:p>
            <a:pPr algn="l">
              <a:lnSpc>
                <a:spcPts val="451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429743">
            <a:off x="-4619856" y="7100312"/>
            <a:ext cx="11509272" cy="4315977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455580" y="2057400"/>
          <a:ext cx="13376841" cy="7200900"/>
        </p:xfrm>
        <a:graphic>
          <a:graphicData uri="http://schemas.openxmlformats.org/drawingml/2006/table">
            <a:tbl>
              <a:tblPr/>
              <a:tblGrid>
                <a:gridCol w="6688420"/>
                <a:gridCol w="6688420"/>
              </a:tblGrid>
              <a:tr h="93592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EFEFEF"/>
                          </a:solidFill>
                          <a:latin typeface="Aileron Heavy Bold"/>
                        </a:rPr>
                        <a:t>Modelo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378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EFEFEF"/>
                          </a:solidFill>
                          <a:latin typeface="Aileron Heavy Bold"/>
                        </a:rPr>
                        <a:t>Hiperparâmetro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3784"/>
                    </a:solidFill>
                  </a:tcPr>
                </a:tc>
              </a:tr>
              <a:tr h="103142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Árvore de Decisão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criterion: entropy, min_samples_leaf: 10, min_samples_split: 10, splitter: random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840423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Regressão Logistica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C: 1.5, solver: newton-cg, tol: 0.0001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840423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KNN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n_neighbors: 20, p: 1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03142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Floresta Aleatória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criterion: entropy, min_samples_leaf: 5, min_samples_split: 5, n_estimators: 150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840423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RNA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activation: logistic, max_iter: 500, solver: adam, tol: 0.0001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840423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SVM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C:1.0 , Kernel: rbf,  tol: 0.001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840423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Perceptron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E0D30"/>
                          </a:solidFill>
                          <a:latin typeface="Aileron Regular"/>
                        </a:rPr>
                        <a:t>penalty: none, alpha: 0.0001, max_iter= 1000, tol= 0.001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E0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01090" y="1019175"/>
            <a:ext cx="1625821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>
                <a:solidFill>
                  <a:srgbClr val="EFEFEF"/>
                </a:solidFill>
                <a:latin typeface="Aileron Heavy"/>
              </a:rPr>
              <a:t>Modelos de Treniamento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DAFCTYLujWs</dc:identifier>
  <dcterms:modified xsi:type="dcterms:W3CDTF">2011-08-01T06:04:30Z</dcterms:modified>
  <cp:revision>1</cp:revision>
  <dc:title>Apresentação da Monografia</dc:title>
</cp:coreProperties>
</file>