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Lst>
  <p:sldSz cy="5143500" cx="9144000"/>
  <p:notesSz cx="6858000" cy="9144000"/>
  <p:embeddedFontLst>
    <p:embeddedFont>
      <p:font typeface="Cabin Condensed SemiBold"/>
      <p:regular r:id="rId10"/>
      <p:bold r:id="rId11"/>
    </p:embeddedFont>
    <p:embeddedFont>
      <p:font typeface="Roboto"/>
      <p:regular r:id="rId12"/>
      <p:bold r:id="rId13"/>
      <p:italic r:id="rId14"/>
      <p:boldItalic r:id="rId15"/>
    </p:embeddedFont>
    <p:embeddedFont>
      <p:font typeface="News Cycle"/>
      <p:regular r:id="rId16"/>
      <p:bold r:id="rId17"/>
    </p:embeddedFon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font" Target="fonts/CabinCondensedSemiBold-bold.fntdata"/><Relationship Id="rId10" Type="http://schemas.openxmlformats.org/officeDocument/2006/relationships/font" Target="fonts/CabinCondensedSemiBold-regular.fntdata"/><Relationship Id="rId21" Type="http://schemas.openxmlformats.org/officeDocument/2006/relationships/font" Target="fonts/HelveticaNeue-bold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ewsCycle-bold.fntdata"/><Relationship Id="rId16" Type="http://schemas.openxmlformats.org/officeDocument/2006/relationships/font" Target="fonts/NewsCycle-regular.fntdata"/><Relationship Id="rId5" Type="http://schemas.openxmlformats.org/officeDocument/2006/relationships/slideMaster" Target="slideMasters/slideMaster2.xml"/><Relationship Id="rId19" Type="http://schemas.openxmlformats.org/officeDocument/2006/relationships/font" Target="fonts/HelveticaNeue-bold.fntdata"/><Relationship Id="rId6" Type="http://schemas.openxmlformats.org/officeDocument/2006/relationships/notesMaster" Target="notesMasters/notesMaster1.xml"/><Relationship Id="rId18"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diatrics.aappublications.org/content/138/6/e20161937#ref-3"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9f6b03ef2_3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9f6b03ef2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Helvetica Neue"/>
                <a:ea typeface="Helvetica Neue"/>
                <a:cs typeface="Helvetica Neue"/>
                <a:sym typeface="Helvetica Neue"/>
              </a:rPr>
              <a:t>(V) We want to improve access to quality and meaningful healthcare by improving basic healthcare and health insurance literacy, educating patients on the significance of empathy in healthcare, and ultimately enabling them to find and select doctors they can trust.</a:t>
            </a:r>
            <a:r>
              <a:rPr lang="en" sz="1150">
                <a:solidFill>
                  <a:srgbClr val="1D1C1D"/>
                </a:solidFill>
                <a:highlight>
                  <a:srgbClr val="F8F8F8"/>
                </a:highlight>
              </a:rPr>
              <a:t> </a:t>
            </a:r>
            <a:r>
              <a:rPr lang="en" sz="1050">
                <a:solidFill>
                  <a:schemeClr val="dk1"/>
                </a:solidFill>
                <a:highlight>
                  <a:srgbClr val="FFFFFF"/>
                </a:highlight>
                <a:latin typeface="Helvetica Neue"/>
                <a:ea typeface="Helvetica Neue"/>
                <a:cs typeface="Helvetica Neue"/>
                <a:sym typeface="Helvetica Neue"/>
              </a:rPr>
              <a:t>“Only 12% of American adults have proficient health literacy, defined as a set of skills needed to effectively function in the health care system.” A growing body of research also shows that low health literacy is associated with worse child health outcomes,</a:t>
            </a:r>
            <a:r>
              <a:rPr b="1" lang="en" sz="800">
                <a:solidFill>
                  <a:srgbClr val="01589B"/>
                </a:solidFill>
                <a:highlight>
                  <a:srgbClr val="FFFFFF"/>
                </a:highlight>
                <a:uFill>
                  <a:noFill/>
                </a:uFill>
                <a:latin typeface="Helvetica Neue"/>
                <a:ea typeface="Helvetica Neue"/>
                <a:cs typeface="Helvetica Neue"/>
                <a:sym typeface="Helvetica Neue"/>
                <a:hlinkClick r:id="rId2">
                  <a:extLst>
                    <a:ext uri="{A12FA001-AC4F-418D-AE19-62706E023703}">
                      <ahyp:hlinkClr val="tx"/>
                    </a:ext>
                  </a:extLst>
                </a:hlinkClick>
              </a:rPr>
              <a:t>3</a:t>
            </a:r>
            <a:r>
              <a:rPr lang="en" sz="1050">
                <a:solidFill>
                  <a:schemeClr val="dk1"/>
                </a:solidFill>
                <a:highlight>
                  <a:srgbClr val="FFFFFF"/>
                </a:highlight>
                <a:latin typeface="Helvetica Neue"/>
                <a:ea typeface="Helvetica Neue"/>
                <a:cs typeface="Helvetica Neue"/>
                <a:sym typeface="Helvetica Neue"/>
              </a:rPr>
              <a:t> higher health care costs, and elevated mortality rates.” </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Roboto"/>
                <a:ea typeface="Roboto"/>
                <a:cs typeface="Roboto"/>
                <a:sym typeface="Roboto"/>
              </a:rPr>
              <a:t>(Melinda) Lower health insurance literacy may be associated with greater avoidance of both preventative and non preventive healthcare services, </a:t>
            </a:r>
            <a:endParaRPr sz="1200">
              <a:solidFill>
                <a:schemeClr val="dk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en" sz="1200">
                <a:solidFill>
                  <a:schemeClr val="dk1"/>
                </a:solidFill>
                <a:latin typeface="Roboto"/>
                <a:ea typeface="Roboto"/>
                <a:cs typeface="Roboto"/>
                <a:sym typeface="Roboto"/>
              </a:rPr>
              <a:t>Which is why its so important to improve certain populations attitudes towards healthcare. </a:t>
            </a:r>
            <a:r>
              <a:rPr lang="en" sz="1050">
                <a:solidFill>
                  <a:schemeClr val="dk1"/>
                </a:solidFill>
                <a:highlight>
                  <a:srgbClr val="FFFFFF"/>
                </a:highlight>
                <a:latin typeface="Helvetica Neue"/>
                <a:ea typeface="Helvetica Neue"/>
                <a:cs typeface="Helvetica Neue"/>
                <a:sym typeface="Helvetica Neue"/>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9f6b03ef2_3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9f6b03ef2_3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9f6b03ef2_3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9f6b03ef2_3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p:nvPr/>
        </p:nvSpPr>
        <p:spPr>
          <a:xfrm>
            <a:off x="5901817" y="742300"/>
            <a:ext cx="3809100" cy="3809100"/>
          </a:xfrm>
          <a:prstGeom prst="chord">
            <a:avLst>
              <a:gd fmla="val 2700000" name="adj1"/>
              <a:gd fmla="val 1890027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855300" y="1991825"/>
            <a:ext cx="4645800" cy="1159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57" name="Google Shape;57;p14"/>
          <p:cNvSpPr/>
          <p:nvPr/>
        </p:nvSpPr>
        <p:spPr>
          <a:xfrm>
            <a:off x="7664350" y="306375"/>
            <a:ext cx="1737000" cy="1737000"/>
          </a:xfrm>
          <a:prstGeom prst="chord">
            <a:avLst>
              <a:gd fmla="val 2700000" name="adj1"/>
              <a:gd fmla="val 18900274" name="adj2"/>
            </a:avLst>
          </a:prstGeom>
          <a:solidFill>
            <a:srgbClr val="00E1FF">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5446725" y="1315225"/>
            <a:ext cx="3697275" cy="3399574"/>
          </a:xfrm>
          <a:prstGeom prst="rect">
            <a:avLst/>
          </a:prstGeom>
          <a:noFill/>
          <a:ln>
            <a:noFill/>
          </a:ln>
          <a:effectLst>
            <a:outerShdw blurRad="28575" rotWithShape="0" algn="bl" dist="28575">
              <a:schemeClr val="dk1">
                <a:alpha val="10000"/>
              </a:scheme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9" name="Shape 59"/>
        <p:cNvGrpSpPr/>
        <p:nvPr/>
      </p:nvGrpSpPr>
      <p:grpSpPr>
        <a:xfrm>
          <a:off x="0" y="0"/>
          <a:ext cx="0" cy="0"/>
          <a:chOff x="0" y="0"/>
          <a:chExt cx="0" cy="0"/>
        </a:xfrm>
      </p:grpSpPr>
      <p:sp>
        <p:nvSpPr>
          <p:cNvPr id="60" name="Google Shape;60;p15"/>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ctrTitle"/>
          </p:nvPr>
        </p:nvSpPr>
        <p:spPr>
          <a:xfrm>
            <a:off x="939450" y="2129900"/>
            <a:ext cx="4775400" cy="5127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3" name="Google Shape;63;p15"/>
          <p:cNvSpPr txBox="1"/>
          <p:nvPr>
            <p:ph idx="1" type="subTitle"/>
          </p:nvPr>
        </p:nvSpPr>
        <p:spPr>
          <a:xfrm>
            <a:off x="939450" y="2663225"/>
            <a:ext cx="4775400" cy="3504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200"/>
              <a:buNone/>
              <a:defRPr sz="2200">
                <a:solidFill>
                  <a:schemeClr val="dk2"/>
                </a:solidFill>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
        <p:nvSpPr>
          <p:cNvPr id="64" name="Google Shape;64;p15"/>
          <p:cNvSpPr/>
          <p:nvPr/>
        </p:nvSpPr>
        <p:spPr>
          <a:xfrm>
            <a:off x="6164275" y="1132750"/>
            <a:ext cx="2979725" cy="3505851"/>
          </a:xfrm>
          <a:prstGeom prst="rect">
            <a:avLst/>
          </a:prstGeom>
          <a:noFill/>
          <a:ln>
            <a:noFill/>
          </a:ln>
          <a:effectLst>
            <a:outerShdw blurRad="28575" rotWithShape="0" algn="bl" dist="28575">
              <a:schemeClr val="dk1">
                <a:alpha val="10000"/>
              </a:schemeClr>
            </a:outerShdw>
          </a:effectLst>
        </p:spPr>
      </p:sp>
      <p:sp>
        <p:nvSpPr>
          <p:cNvPr id="65" name="Google Shape;65;p15"/>
          <p:cNvSpPr/>
          <p:nvPr/>
        </p:nvSpPr>
        <p:spPr>
          <a:xfrm rot="10800000">
            <a:off x="-143577" y="2091150"/>
            <a:ext cx="961200" cy="9612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lt2"/>
        </a:solidFill>
      </p:bgPr>
    </p:bg>
    <p:spTree>
      <p:nvGrpSpPr>
        <p:cNvPr id="66" name="Shape 66"/>
        <p:cNvGrpSpPr/>
        <p:nvPr/>
      </p:nvGrpSpPr>
      <p:grpSpPr>
        <a:xfrm>
          <a:off x="0" y="0"/>
          <a:ext cx="0" cy="0"/>
          <a:chOff x="0" y="0"/>
          <a:chExt cx="0" cy="0"/>
        </a:xfrm>
      </p:grpSpPr>
      <p:sp>
        <p:nvSpPr>
          <p:cNvPr id="67" name="Google Shape;67;p16"/>
          <p:cNvSpPr/>
          <p:nvPr/>
        </p:nvSpPr>
        <p:spPr>
          <a:xfrm>
            <a:off x="5901817" y="742300"/>
            <a:ext cx="3809100" cy="3809100"/>
          </a:xfrm>
          <a:prstGeom prst="chord">
            <a:avLst>
              <a:gd fmla="val 2700000" name="adj1"/>
              <a:gd fmla="val 18900274"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txBox="1"/>
          <p:nvPr>
            <p:ph idx="1" type="body"/>
          </p:nvPr>
        </p:nvSpPr>
        <p:spPr>
          <a:xfrm>
            <a:off x="855300" y="705650"/>
            <a:ext cx="4938000" cy="39330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accent2"/>
              </a:buClr>
              <a:buSzPts val="3200"/>
              <a:buChar char="•"/>
              <a:defRPr sz="3200">
                <a:solidFill>
                  <a:schemeClr val="accent2"/>
                </a:solidFill>
              </a:defRPr>
            </a:lvl1pPr>
            <a:lvl2pPr indent="-431800" lvl="1" marL="914400" rtl="0">
              <a:spcBef>
                <a:spcPts val="0"/>
              </a:spcBef>
              <a:spcAft>
                <a:spcPts val="0"/>
              </a:spcAft>
              <a:buClr>
                <a:schemeClr val="accent2"/>
              </a:buClr>
              <a:buSzPts val="3200"/>
              <a:buChar char="•"/>
              <a:defRPr sz="3200">
                <a:solidFill>
                  <a:schemeClr val="accent2"/>
                </a:solidFill>
              </a:defRPr>
            </a:lvl2pPr>
            <a:lvl3pPr indent="-431800" lvl="2" marL="1371600" rtl="0">
              <a:spcBef>
                <a:spcPts val="0"/>
              </a:spcBef>
              <a:spcAft>
                <a:spcPts val="0"/>
              </a:spcAft>
              <a:buClr>
                <a:schemeClr val="accent2"/>
              </a:buClr>
              <a:buSzPts val="3200"/>
              <a:buChar char="•"/>
              <a:defRPr sz="3200">
                <a:solidFill>
                  <a:schemeClr val="accent2"/>
                </a:solidFill>
              </a:defRPr>
            </a:lvl3pPr>
            <a:lvl4pPr indent="-431800" lvl="3" marL="1828800" rtl="0">
              <a:spcBef>
                <a:spcPts val="0"/>
              </a:spcBef>
              <a:spcAft>
                <a:spcPts val="0"/>
              </a:spcAft>
              <a:buClr>
                <a:schemeClr val="accent2"/>
              </a:buClr>
              <a:buSzPts val="3200"/>
              <a:buChar char="•"/>
              <a:defRPr sz="3200">
                <a:solidFill>
                  <a:schemeClr val="accent2"/>
                </a:solidFill>
              </a:defRPr>
            </a:lvl4pPr>
            <a:lvl5pPr indent="-431800" lvl="4" marL="2286000" rtl="0">
              <a:spcBef>
                <a:spcPts val="0"/>
              </a:spcBef>
              <a:spcAft>
                <a:spcPts val="0"/>
              </a:spcAft>
              <a:buClr>
                <a:schemeClr val="accent2"/>
              </a:buClr>
              <a:buSzPts val="3200"/>
              <a:buChar char="○"/>
              <a:defRPr sz="3200">
                <a:solidFill>
                  <a:schemeClr val="accent2"/>
                </a:solidFill>
              </a:defRPr>
            </a:lvl5pPr>
            <a:lvl6pPr indent="-431800" lvl="5" marL="2743200" rtl="0">
              <a:spcBef>
                <a:spcPts val="0"/>
              </a:spcBef>
              <a:spcAft>
                <a:spcPts val="0"/>
              </a:spcAft>
              <a:buClr>
                <a:schemeClr val="accent2"/>
              </a:buClr>
              <a:buSzPts val="3200"/>
              <a:buChar char="■"/>
              <a:defRPr sz="3200">
                <a:solidFill>
                  <a:schemeClr val="accent2"/>
                </a:solidFill>
              </a:defRPr>
            </a:lvl6pPr>
            <a:lvl7pPr indent="-431800" lvl="6" marL="3200400" rtl="0">
              <a:spcBef>
                <a:spcPts val="0"/>
              </a:spcBef>
              <a:spcAft>
                <a:spcPts val="0"/>
              </a:spcAft>
              <a:buClr>
                <a:schemeClr val="accent2"/>
              </a:buClr>
              <a:buSzPts val="3200"/>
              <a:buChar char="●"/>
              <a:defRPr sz="3200">
                <a:solidFill>
                  <a:schemeClr val="accent2"/>
                </a:solidFill>
              </a:defRPr>
            </a:lvl7pPr>
            <a:lvl8pPr indent="-431800" lvl="7" marL="3657600" rtl="0">
              <a:spcBef>
                <a:spcPts val="0"/>
              </a:spcBef>
              <a:spcAft>
                <a:spcPts val="0"/>
              </a:spcAft>
              <a:buClr>
                <a:schemeClr val="accent2"/>
              </a:buClr>
              <a:buSzPts val="3200"/>
              <a:buChar char="○"/>
              <a:defRPr sz="3200">
                <a:solidFill>
                  <a:schemeClr val="accent2"/>
                </a:solidFill>
              </a:defRPr>
            </a:lvl8pPr>
            <a:lvl9pPr indent="-431800" lvl="8" marL="4114800" rtl="0">
              <a:spcBef>
                <a:spcPts val="0"/>
              </a:spcBef>
              <a:spcAft>
                <a:spcPts val="0"/>
              </a:spcAft>
              <a:buClr>
                <a:schemeClr val="accent2"/>
              </a:buClr>
              <a:buSzPts val="3200"/>
              <a:buChar char="■"/>
              <a:defRPr sz="3200">
                <a:solidFill>
                  <a:schemeClr val="accent2"/>
                </a:solidFill>
              </a:defRPr>
            </a:lvl9pPr>
          </a:lstStyle>
          <a:p/>
        </p:txBody>
      </p:sp>
      <p:sp>
        <p:nvSpPr>
          <p:cNvPr id="70" name="Google Shape;70;p16"/>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nvSpPr>
        <p:spPr>
          <a:xfrm>
            <a:off x="-56075" y="707300"/>
            <a:ext cx="63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lt1"/>
                </a:solidFill>
                <a:latin typeface="News Cycle"/>
                <a:ea typeface="News Cycle"/>
                <a:cs typeface="News Cycle"/>
                <a:sym typeface="News Cycle"/>
              </a:rPr>
              <a:t>“</a:t>
            </a:r>
            <a:endParaRPr b="1" sz="7200">
              <a:solidFill>
                <a:schemeClr val="lt1"/>
              </a:solidFill>
              <a:latin typeface="News Cycle"/>
              <a:ea typeface="News Cycle"/>
              <a:cs typeface="News Cycle"/>
              <a:sym typeface="News Cycle"/>
            </a:endParaRPr>
          </a:p>
        </p:txBody>
      </p:sp>
      <p:sp>
        <p:nvSpPr>
          <p:cNvPr id="73" name="Google Shape;73;p16"/>
          <p:cNvSpPr/>
          <p:nvPr/>
        </p:nvSpPr>
        <p:spPr>
          <a:xfrm>
            <a:off x="5757150" y="1132750"/>
            <a:ext cx="3386850" cy="3505851"/>
          </a:xfrm>
          <a:prstGeom prst="rect">
            <a:avLst/>
          </a:prstGeom>
          <a:noFill/>
          <a:ln>
            <a:noFill/>
          </a:ln>
          <a:effectLst>
            <a:outerShdw blurRad="28575" rotWithShape="0" algn="bl" dist="28575">
              <a:schemeClr val="dk1">
                <a:alpha val="10000"/>
              </a:scheme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4" name="Shape 74"/>
        <p:cNvGrpSpPr/>
        <p:nvPr/>
      </p:nvGrpSpPr>
      <p:grpSpPr>
        <a:xfrm>
          <a:off x="0" y="0"/>
          <a:ext cx="0" cy="0"/>
          <a:chOff x="0" y="0"/>
          <a:chExt cx="0" cy="0"/>
        </a:xfrm>
      </p:grpSpPr>
      <p:sp>
        <p:nvSpPr>
          <p:cNvPr id="75" name="Google Shape;75;p17"/>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145809" y="869911"/>
            <a:ext cx="232524" cy="328270"/>
            <a:chOff x="7938657" y="1397104"/>
            <a:chExt cx="323850" cy="457200"/>
          </a:xfrm>
        </p:grpSpPr>
        <p:sp>
          <p:nvSpPr>
            <p:cNvPr id="79" name="Google Shape;79;p17"/>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7"/>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 name="Google Shape;81;p17"/>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2" name="Google Shape;82;p17"/>
          <p:cNvSpPr txBox="1"/>
          <p:nvPr>
            <p:ph idx="1" type="body"/>
          </p:nvPr>
        </p:nvSpPr>
        <p:spPr>
          <a:xfrm>
            <a:off x="855300" y="1353950"/>
            <a:ext cx="4197300" cy="30339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83" name="Google Shape;83;p17"/>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7"/>
          <p:cNvSpPr/>
          <p:nvPr/>
        </p:nvSpPr>
        <p:spPr>
          <a:xfrm>
            <a:off x="5091525" y="1132750"/>
            <a:ext cx="4052474" cy="3505851"/>
          </a:xfrm>
          <a:prstGeom prst="rect">
            <a:avLst/>
          </a:prstGeom>
          <a:noFill/>
          <a:ln>
            <a:noFill/>
          </a:ln>
          <a:effectLst>
            <a:outerShdw blurRad="28575" rotWithShape="0" algn="bl" dist="28575">
              <a:schemeClr val="dk1">
                <a:alpha val="10000"/>
              </a:scheme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85" name="Shape 85"/>
        <p:cNvGrpSpPr/>
        <p:nvPr/>
      </p:nvGrpSpPr>
      <p:grpSpPr>
        <a:xfrm>
          <a:off x="0" y="0"/>
          <a:ext cx="0" cy="0"/>
          <a:chOff x="0" y="0"/>
          <a:chExt cx="0" cy="0"/>
        </a:xfrm>
      </p:grpSpPr>
      <p:sp>
        <p:nvSpPr>
          <p:cNvPr id="86" name="Google Shape;86;p18"/>
          <p:cNvSpPr/>
          <p:nvPr/>
        </p:nvSpPr>
        <p:spPr>
          <a:xfrm>
            <a:off x="5143900" y="225900"/>
            <a:ext cx="4691700" cy="46917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145809" y="869911"/>
            <a:ext cx="232524" cy="328270"/>
            <a:chOff x="7938657" y="1397104"/>
            <a:chExt cx="323850" cy="457200"/>
          </a:xfrm>
        </p:grpSpPr>
        <p:sp>
          <p:nvSpPr>
            <p:cNvPr id="89" name="Google Shape;89;p18"/>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8"/>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18"/>
          <p:cNvSpPr txBox="1"/>
          <p:nvPr>
            <p:ph type="title"/>
          </p:nvPr>
        </p:nvSpPr>
        <p:spPr>
          <a:xfrm>
            <a:off x="855300" y="659450"/>
            <a:ext cx="40890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18"/>
          <p:cNvSpPr txBox="1"/>
          <p:nvPr>
            <p:ph idx="1" type="body"/>
          </p:nvPr>
        </p:nvSpPr>
        <p:spPr>
          <a:xfrm>
            <a:off x="855300" y="1677000"/>
            <a:ext cx="4089000" cy="27108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93" name="Google Shape;93;p18"/>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4" name="Shape 94"/>
        <p:cNvGrpSpPr/>
        <p:nvPr/>
      </p:nvGrpSpPr>
      <p:grpSpPr>
        <a:xfrm>
          <a:off x="0" y="0"/>
          <a:ext cx="0" cy="0"/>
          <a:chOff x="0" y="0"/>
          <a:chExt cx="0" cy="0"/>
        </a:xfrm>
      </p:grpSpPr>
      <p:sp>
        <p:nvSpPr>
          <p:cNvPr id="95" name="Google Shape;95;p19"/>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9"/>
          <p:cNvGrpSpPr/>
          <p:nvPr/>
        </p:nvGrpSpPr>
        <p:grpSpPr>
          <a:xfrm>
            <a:off x="145809" y="869911"/>
            <a:ext cx="232524" cy="328270"/>
            <a:chOff x="7938657" y="1397104"/>
            <a:chExt cx="323850" cy="457200"/>
          </a:xfrm>
        </p:grpSpPr>
        <p:sp>
          <p:nvSpPr>
            <p:cNvPr id="99" name="Google Shape;99;p19"/>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9"/>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 name="Google Shape;101;p19"/>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2" name="Google Shape;102;p19"/>
          <p:cNvSpPr txBox="1"/>
          <p:nvPr>
            <p:ph idx="1" type="body"/>
          </p:nvPr>
        </p:nvSpPr>
        <p:spPr>
          <a:xfrm>
            <a:off x="855275" y="1353950"/>
            <a:ext cx="2250600" cy="3284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3" name="Google Shape;103;p19"/>
          <p:cNvSpPr txBox="1"/>
          <p:nvPr>
            <p:ph idx="2" type="body"/>
          </p:nvPr>
        </p:nvSpPr>
        <p:spPr>
          <a:xfrm>
            <a:off x="3421480" y="1353950"/>
            <a:ext cx="2250600" cy="3284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4" name="Google Shape;104;p19"/>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p:nvPr/>
        </p:nvSpPr>
        <p:spPr>
          <a:xfrm>
            <a:off x="5757150" y="1132750"/>
            <a:ext cx="3386850" cy="3505847"/>
          </a:xfrm>
          <a:prstGeom prst="rect">
            <a:avLst/>
          </a:prstGeom>
          <a:noFill/>
          <a:ln>
            <a:noFill/>
          </a:ln>
          <a:effectLst>
            <a:outerShdw blurRad="28575" rotWithShape="0" algn="bl" dist="28575">
              <a:schemeClr val="dk1">
                <a:alpha val="10000"/>
              </a:scheme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 name="Shape 106"/>
        <p:cNvGrpSpPr/>
        <p:nvPr/>
      </p:nvGrpSpPr>
      <p:grpSpPr>
        <a:xfrm>
          <a:off x="0" y="0"/>
          <a:ext cx="0" cy="0"/>
          <a:chOff x="0" y="0"/>
          <a:chExt cx="0" cy="0"/>
        </a:xfrm>
      </p:grpSpPr>
      <p:sp>
        <p:nvSpPr>
          <p:cNvPr id="107" name="Google Shape;107;p20"/>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20"/>
          <p:cNvGrpSpPr/>
          <p:nvPr/>
        </p:nvGrpSpPr>
        <p:grpSpPr>
          <a:xfrm>
            <a:off x="145809" y="869911"/>
            <a:ext cx="232524" cy="328270"/>
            <a:chOff x="7938657" y="1397104"/>
            <a:chExt cx="323850" cy="457200"/>
          </a:xfrm>
        </p:grpSpPr>
        <p:sp>
          <p:nvSpPr>
            <p:cNvPr id="111" name="Google Shape;111;p20"/>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20"/>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20"/>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4" name="Google Shape;114;p20"/>
          <p:cNvSpPr txBox="1"/>
          <p:nvPr>
            <p:ph idx="1" type="body"/>
          </p:nvPr>
        </p:nvSpPr>
        <p:spPr>
          <a:xfrm>
            <a:off x="855300" y="1353950"/>
            <a:ext cx="1606500" cy="3284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5" name="Google Shape;115;p20"/>
          <p:cNvSpPr txBox="1"/>
          <p:nvPr>
            <p:ph idx="2" type="body"/>
          </p:nvPr>
        </p:nvSpPr>
        <p:spPr>
          <a:xfrm>
            <a:off x="2630611" y="1353950"/>
            <a:ext cx="1606500" cy="3284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6" name="Google Shape;116;p20"/>
          <p:cNvSpPr txBox="1"/>
          <p:nvPr>
            <p:ph idx="3" type="body"/>
          </p:nvPr>
        </p:nvSpPr>
        <p:spPr>
          <a:xfrm>
            <a:off x="4405922" y="1353950"/>
            <a:ext cx="1606500" cy="3284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7" name="Google Shape;117;p20"/>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p:nvPr/>
        </p:nvSpPr>
        <p:spPr>
          <a:xfrm>
            <a:off x="6164275" y="1132750"/>
            <a:ext cx="2979725" cy="3505851"/>
          </a:xfrm>
          <a:prstGeom prst="rect">
            <a:avLst/>
          </a:prstGeom>
          <a:noFill/>
          <a:ln>
            <a:noFill/>
          </a:ln>
          <a:effectLst>
            <a:outerShdw blurRad="28575" rotWithShape="0" algn="bl" dist="28575">
              <a:schemeClr val="dk1">
                <a:alpha val="10000"/>
              </a:schemeClr>
            </a:outerShdw>
          </a:effectLst>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1"/>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rot="10800000">
            <a:off x="-112168" y="659450"/>
            <a:ext cx="749400" cy="749400"/>
          </a:xfrm>
          <a:prstGeom prst="chord">
            <a:avLst>
              <a:gd fmla="val 2700000" name="adj1"/>
              <a:gd fmla="val 1890027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21"/>
          <p:cNvGrpSpPr/>
          <p:nvPr/>
        </p:nvGrpSpPr>
        <p:grpSpPr>
          <a:xfrm>
            <a:off x="145809" y="869911"/>
            <a:ext cx="232524" cy="328270"/>
            <a:chOff x="7938657" y="1397104"/>
            <a:chExt cx="323850" cy="457200"/>
          </a:xfrm>
        </p:grpSpPr>
        <p:sp>
          <p:nvSpPr>
            <p:cNvPr id="124" name="Google Shape;124;p21"/>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1"/>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6" name="Google Shape;126;p21"/>
          <p:cNvSpPr txBox="1"/>
          <p:nvPr>
            <p:ph type="title"/>
          </p:nvPr>
        </p:nvSpPr>
        <p:spPr>
          <a:xfrm>
            <a:off x="855300" y="659450"/>
            <a:ext cx="6602100" cy="749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 name="Google Shape;127;p21"/>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p:nvPr/>
        </p:nvSpPr>
        <p:spPr>
          <a:xfrm>
            <a:off x="5247875" y="1132750"/>
            <a:ext cx="3896126" cy="3505850"/>
          </a:xfrm>
          <a:prstGeom prst="rect">
            <a:avLst/>
          </a:prstGeom>
          <a:noFill/>
          <a:ln>
            <a:noFill/>
          </a:ln>
          <a:effectLst>
            <a:outerShdw blurRad="28575" rotWithShape="0" algn="bl" dist="28575">
              <a:schemeClr val="dk1">
                <a:alpha val="10000"/>
              </a:scheme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22"/>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rot="10800000">
            <a:off x="-112168" y="4127525"/>
            <a:ext cx="749400" cy="749400"/>
          </a:xfrm>
          <a:prstGeom prst="chord">
            <a:avLst>
              <a:gd fmla="val 2700000" name="adj1"/>
              <a:gd fmla="val 1890027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 name="Google Shape;133;p22"/>
          <p:cNvSpPr txBox="1"/>
          <p:nvPr>
            <p:ph idx="1" type="body"/>
          </p:nvPr>
        </p:nvSpPr>
        <p:spPr>
          <a:xfrm>
            <a:off x="855300" y="4362163"/>
            <a:ext cx="7433400" cy="2799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800"/>
              <a:buNone/>
              <a:defRPr sz="1800"/>
            </a:lvl1pPr>
          </a:lstStyle>
          <a:p/>
        </p:txBody>
      </p:sp>
      <p:sp>
        <p:nvSpPr>
          <p:cNvPr id="134" name="Google Shape;134;p22"/>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5" name="Google Shape;135;p22"/>
          <p:cNvGrpSpPr/>
          <p:nvPr/>
        </p:nvGrpSpPr>
        <p:grpSpPr>
          <a:xfrm>
            <a:off x="145809" y="4337986"/>
            <a:ext cx="232524" cy="328270"/>
            <a:chOff x="7938657" y="1397104"/>
            <a:chExt cx="323850" cy="457200"/>
          </a:xfrm>
        </p:grpSpPr>
        <p:sp>
          <p:nvSpPr>
            <p:cNvPr id="136" name="Google Shape;136;p22"/>
            <p:cNvSpPr/>
            <p:nvPr/>
          </p:nvSpPr>
          <p:spPr>
            <a:xfrm>
              <a:off x="8081532" y="1397104"/>
              <a:ext cx="57150" cy="57150"/>
            </a:xfrm>
            <a:custGeom>
              <a:rect b="b" l="l" r="r" t="t"/>
              <a:pathLst>
                <a:path extrusionOk="0" h="57150" w="57150">
                  <a:moveTo>
                    <a:pt x="57150" y="28575"/>
                  </a:moveTo>
                  <a:cubicBezTo>
                    <a:pt x="57150" y="12764"/>
                    <a:pt x="44387" y="0"/>
                    <a:pt x="28575" y="0"/>
                  </a:cubicBezTo>
                  <a:cubicBezTo>
                    <a:pt x="12764" y="0"/>
                    <a:pt x="0" y="12764"/>
                    <a:pt x="0" y="28575"/>
                  </a:cubicBezTo>
                  <a:lnTo>
                    <a:pt x="0" y="57150"/>
                  </a:lnTo>
                  <a:lnTo>
                    <a:pt x="57150" y="57150"/>
                  </a:lnTo>
                  <a:lnTo>
                    <a:pt x="57150" y="285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2"/>
            <p:cNvSpPr/>
            <p:nvPr/>
          </p:nvSpPr>
          <p:spPr>
            <a:xfrm>
              <a:off x="7938657" y="1463779"/>
              <a:ext cx="323850" cy="390525"/>
            </a:xfrm>
            <a:custGeom>
              <a:rect b="b" l="l" r="r" t="t"/>
              <a:pathLst>
                <a:path extrusionOk="0" h="390525" w="323850">
                  <a:moveTo>
                    <a:pt x="142875" y="180975"/>
                  </a:moveTo>
                  <a:lnTo>
                    <a:pt x="200025" y="180975"/>
                  </a:lnTo>
                  <a:lnTo>
                    <a:pt x="200025" y="161925"/>
                  </a:lnTo>
                  <a:lnTo>
                    <a:pt x="247650" y="161925"/>
                  </a:lnTo>
                  <a:cubicBezTo>
                    <a:pt x="289655" y="161925"/>
                    <a:pt x="323850" y="127730"/>
                    <a:pt x="323850" y="85725"/>
                  </a:cubicBezTo>
                  <a:cubicBezTo>
                    <a:pt x="323850" y="43720"/>
                    <a:pt x="289655" y="9525"/>
                    <a:pt x="247650" y="9525"/>
                  </a:cubicBezTo>
                  <a:lnTo>
                    <a:pt x="110871" y="9525"/>
                  </a:lnTo>
                  <a:cubicBezTo>
                    <a:pt x="104108" y="3620"/>
                    <a:pt x="95345" y="0"/>
                    <a:pt x="85725" y="0"/>
                  </a:cubicBezTo>
                  <a:lnTo>
                    <a:pt x="38100" y="0"/>
                  </a:lnTo>
                  <a:cubicBezTo>
                    <a:pt x="27623" y="0"/>
                    <a:pt x="18098" y="4286"/>
                    <a:pt x="11144" y="11144"/>
                  </a:cubicBezTo>
                  <a:cubicBezTo>
                    <a:pt x="4286" y="18097"/>
                    <a:pt x="0" y="27622"/>
                    <a:pt x="0" y="38100"/>
                  </a:cubicBezTo>
                  <a:cubicBezTo>
                    <a:pt x="0" y="59150"/>
                    <a:pt x="17050" y="76200"/>
                    <a:pt x="38100" y="76200"/>
                  </a:cubicBezTo>
                  <a:lnTo>
                    <a:pt x="85725" y="76200"/>
                  </a:lnTo>
                  <a:cubicBezTo>
                    <a:pt x="95345" y="76200"/>
                    <a:pt x="104108" y="72581"/>
                    <a:pt x="110871" y="66675"/>
                  </a:cubicBezTo>
                  <a:lnTo>
                    <a:pt x="247650" y="66675"/>
                  </a:lnTo>
                  <a:cubicBezTo>
                    <a:pt x="258128" y="66675"/>
                    <a:pt x="266700" y="75248"/>
                    <a:pt x="266700" y="85725"/>
                  </a:cubicBezTo>
                  <a:cubicBezTo>
                    <a:pt x="266700" y="96203"/>
                    <a:pt x="258128" y="104775"/>
                    <a:pt x="247650" y="104775"/>
                  </a:cubicBezTo>
                  <a:lnTo>
                    <a:pt x="200025" y="104775"/>
                  </a:lnTo>
                  <a:lnTo>
                    <a:pt x="200025" y="85725"/>
                  </a:lnTo>
                  <a:lnTo>
                    <a:pt x="142875" y="85725"/>
                  </a:lnTo>
                  <a:lnTo>
                    <a:pt x="142875" y="104775"/>
                  </a:lnTo>
                  <a:lnTo>
                    <a:pt x="114300" y="104775"/>
                  </a:lnTo>
                  <a:cubicBezTo>
                    <a:pt x="72295" y="104775"/>
                    <a:pt x="38100" y="138970"/>
                    <a:pt x="38100" y="180975"/>
                  </a:cubicBezTo>
                  <a:cubicBezTo>
                    <a:pt x="38100" y="222980"/>
                    <a:pt x="72295" y="257175"/>
                    <a:pt x="114300" y="257175"/>
                  </a:cubicBezTo>
                  <a:lnTo>
                    <a:pt x="209550" y="257175"/>
                  </a:lnTo>
                  <a:cubicBezTo>
                    <a:pt x="220028" y="257175"/>
                    <a:pt x="228600" y="265748"/>
                    <a:pt x="228600" y="276225"/>
                  </a:cubicBezTo>
                  <a:cubicBezTo>
                    <a:pt x="228600" y="286703"/>
                    <a:pt x="220028" y="295275"/>
                    <a:pt x="209550" y="295275"/>
                  </a:cubicBezTo>
                  <a:lnTo>
                    <a:pt x="200025" y="295275"/>
                  </a:lnTo>
                  <a:lnTo>
                    <a:pt x="200025" y="276225"/>
                  </a:lnTo>
                  <a:lnTo>
                    <a:pt x="142875" y="276225"/>
                  </a:lnTo>
                  <a:lnTo>
                    <a:pt x="142875" y="295275"/>
                  </a:lnTo>
                  <a:lnTo>
                    <a:pt x="123825" y="295275"/>
                  </a:lnTo>
                  <a:cubicBezTo>
                    <a:pt x="108014" y="295275"/>
                    <a:pt x="95250" y="308039"/>
                    <a:pt x="95250" y="323850"/>
                  </a:cubicBezTo>
                  <a:cubicBezTo>
                    <a:pt x="95250" y="339662"/>
                    <a:pt x="108014" y="352425"/>
                    <a:pt x="123825" y="352425"/>
                  </a:cubicBezTo>
                  <a:lnTo>
                    <a:pt x="142875" y="352425"/>
                  </a:lnTo>
                  <a:lnTo>
                    <a:pt x="142875" y="361950"/>
                  </a:lnTo>
                  <a:cubicBezTo>
                    <a:pt x="142875" y="365284"/>
                    <a:pt x="143447" y="368522"/>
                    <a:pt x="144590" y="371475"/>
                  </a:cubicBezTo>
                  <a:cubicBezTo>
                    <a:pt x="145066" y="372904"/>
                    <a:pt x="145637" y="374237"/>
                    <a:pt x="146304" y="375475"/>
                  </a:cubicBezTo>
                  <a:cubicBezTo>
                    <a:pt x="146590" y="376142"/>
                    <a:pt x="146971" y="376809"/>
                    <a:pt x="147447" y="377381"/>
                  </a:cubicBezTo>
                  <a:cubicBezTo>
                    <a:pt x="147733" y="377857"/>
                    <a:pt x="148019" y="378333"/>
                    <a:pt x="148400" y="378809"/>
                  </a:cubicBezTo>
                  <a:cubicBezTo>
                    <a:pt x="151638" y="383286"/>
                    <a:pt x="156115" y="386715"/>
                    <a:pt x="161354" y="388620"/>
                  </a:cubicBezTo>
                  <a:cubicBezTo>
                    <a:pt x="161830" y="388906"/>
                    <a:pt x="162401" y="389096"/>
                    <a:pt x="162973" y="389192"/>
                  </a:cubicBezTo>
                  <a:cubicBezTo>
                    <a:pt x="163640" y="389477"/>
                    <a:pt x="164306" y="389668"/>
                    <a:pt x="164973" y="389763"/>
                  </a:cubicBezTo>
                  <a:cubicBezTo>
                    <a:pt x="165449" y="389954"/>
                    <a:pt x="166021" y="389954"/>
                    <a:pt x="166592" y="390049"/>
                  </a:cubicBezTo>
                  <a:cubicBezTo>
                    <a:pt x="168212" y="390430"/>
                    <a:pt x="169831" y="390525"/>
                    <a:pt x="171450" y="390525"/>
                  </a:cubicBezTo>
                  <a:cubicBezTo>
                    <a:pt x="173069" y="390525"/>
                    <a:pt x="174689" y="390430"/>
                    <a:pt x="176308" y="390049"/>
                  </a:cubicBezTo>
                  <a:cubicBezTo>
                    <a:pt x="176879" y="389954"/>
                    <a:pt x="177451" y="389954"/>
                    <a:pt x="177927" y="389763"/>
                  </a:cubicBezTo>
                  <a:cubicBezTo>
                    <a:pt x="184690" y="388239"/>
                    <a:pt x="190595" y="384239"/>
                    <a:pt x="194501" y="378809"/>
                  </a:cubicBezTo>
                  <a:cubicBezTo>
                    <a:pt x="194881" y="378333"/>
                    <a:pt x="195167" y="377857"/>
                    <a:pt x="195453" y="377381"/>
                  </a:cubicBezTo>
                  <a:cubicBezTo>
                    <a:pt x="195929" y="376809"/>
                    <a:pt x="196310" y="376142"/>
                    <a:pt x="196596" y="375475"/>
                  </a:cubicBezTo>
                  <a:cubicBezTo>
                    <a:pt x="197263" y="374237"/>
                    <a:pt x="197834" y="372904"/>
                    <a:pt x="198311" y="371475"/>
                  </a:cubicBezTo>
                  <a:cubicBezTo>
                    <a:pt x="199454" y="368522"/>
                    <a:pt x="200025" y="365284"/>
                    <a:pt x="200025" y="361950"/>
                  </a:cubicBezTo>
                  <a:lnTo>
                    <a:pt x="200025" y="352425"/>
                  </a:lnTo>
                  <a:lnTo>
                    <a:pt x="209550" y="352425"/>
                  </a:lnTo>
                  <a:cubicBezTo>
                    <a:pt x="251555" y="352425"/>
                    <a:pt x="285750" y="318230"/>
                    <a:pt x="285750" y="276225"/>
                  </a:cubicBezTo>
                  <a:cubicBezTo>
                    <a:pt x="285750" y="234220"/>
                    <a:pt x="251555" y="200025"/>
                    <a:pt x="209550" y="200025"/>
                  </a:cubicBezTo>
                  <a:lnTo>
                    <a:pt x="114300" y="200025"/>
                  </a:lnTo>
                  <a:cubicBezTo>
                    <a:pt x="103823" y="200025"/>
                    <a:pt x="95250" y="191453"/>
                    <a:pt x="95250" y="180975"/>
                  </a:cubicBezTo>
                  <a:cubicBezTo>
                    <a:pt x="95250" y="170498"/>
                    <a:pt x="103823" y="161925"/>
                    <a:pt x="114300" y="161925"/>
                  </a:cubicBezTo>
                  <a:lnTo>
                    <a:pt x="142875" y="161925"/>
                  </a:lnTo>
                  <a:lnTo>
                    <a:pt x="142875" y="180975"/>
                  </a:lnTo>
                  <a:close/>
                  <a:moveTo>
                    <a:pt x="38100" y="38100"/>
                  </a:moveTo>
                  <a:cubicBezTo>
                    <a:pt x="32861" y="38100"/>
                    <a:pt x="28575" y="33814"/>
                    <a:pt x="28575" y="28575"/>
                  </a:cubicBezTo>
                  <a:cubicBezTo>
                    <a:pt x="28575" y="23336"/>
                    <a:pt x="32861" y="19050"/>
                    <a:pt x="38100" y="19050"/>
                  </a:cubicBezTo>
                  <a:cubicBezTo>
                    <a:pt x="43339" y="19050"/>
                    <a:pt x="47625" y="23336"/>
                    <a:pt x="47625" y="28575"/>
                  </a:cubicBezTo>
                  <a:cubicBezTo>
                    <a:pt x="47625" y="33814"/>
                    <a:pt x="43339" y="38100"/>
                    <a:pt x="38100" y="3810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23"/>
          <p:cNvSpPr/>
          <p:nvPr/>
        </p:nvSpPr>
        <p:spPr>
          <a:xfrm>
            <a:off x="5901817" y="742300"/>
            <a:ext cx="3809100" cy="38091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7664350" y="306375"/>
            <a:ext cx="1737000" cy="1737000"/>
          </a:xfrm>
          <a:prstGeom prst="chord">
            <a:avLst>
              <a:gd fmla="val 2700000" name="adj1"/>
              <a:gd fmla="val 18900274" name="adj2"/>
            </a:avLst>
          </a:prstGeom>
          <a:solidFill>
            <a:srgbClr val="00A4CA">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solidFill>
          <a:schemeClr val="accent1"/>
        </a:solidFill>
      </p:bgPr>
    </p:bg>
    <p:spTree>
      <p:nvGrpSpPr>
        <p:cNvPr id="142" name="Shape 142"/>
        <p:cNvGrpSpPr/>
        <p:nvPr/>
      </p:nvGrpSpPr>
      <p:grpSpPr>
        <a:xfrm>
          <a:off x="0" y="0"/>
          <a:ext cx="0" cy="0"/>
          <a:chOff x="0" y="0"/>
          <a:chExt cx="0" cy="0"/>
        </a:xfrm>
      </p:grpSpPr>
      <p:sp>
        <p:nvSpPr>
          <p:cNvPr id="143" name="Google Shape;143;p24"/>
          <p:cNvSpPr/>
          <p:nvPr/>
        </p:nvSpPr>
        <p:spPr>
          <a:xfrm>
            <a:off x="5901817" y="742300"/>
            <a:ext cx="3809100" cy="3809100"/>
          </a:xfrm>
          <a:prstGeom prst="chord">
            <a:avLst>
              <a:gd fmla="val 2700000" name="adj1"/>
              <a:gd fmla="val 1890027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7664350" y="306375"/>
            <a:ext cx="1737000" cy="1737000"/>
          </a:xfrm>
          <a:prstGeom prst="chord">
            <a:avLst>
              <a:gd fmla="val 2700000" name="adj1"/>
              <a:gd fmla="val 18900274" name="adj2"/>
            </a:avLst>
          </a:prstGeom>
          <a:solidFill>
            <a:srgbClr val="00E1FF">
              <a:alpha val="22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1"/>
        </a:solidFill>
      </p:bgPr>
    </p:bg>
    <p:spTree>
      <p:nvGrpSpPr>
        <p:cNvPr id="146" name="Shape 146"/>
        <p:cNvGrpSpPr/>
        <p:nvPr/>
      </p:nvGrpSpPr>
      <p:grpSpPr>
        <a:xfrm>
          <a:off x="0" y="0"/>
          <a:ext cx="0" cy="0"/>
          <a:chOff x="0" y="0"/>
          <a:chExt cx="0" cy="0"/>
        </a:xfrm>
      </p:grpSpPr>
      <p:grpSp>
        <p:nvGrpSpPr>
          <p:cNvPr id="147" name="Google Shape;147;p25"/>
          <p:cNvGrpSpPr/>
          <p:nvPr/>
        </p:nvGrpSpPr>
        <p:grpSpPr>
          <a:xfrm>
            <a:off x="-7278" y="-25"/>
            <a:ext cx="9154509" cy="5147262"/>
            <a:chOff x="2415126" y="2459954"/>
            <a:chExt cx="3373193" cy="1897678"/>
          </a:xfrm>
        </p:grpSpPr>
        <p:sp>
          <p:nvSpPr>
            <p:cNvPr id="148" name="Google Shape;148;p25"/>
            <p:cNvSpPr/>
            <p:nvPr/>
          </p:nvSpPr>
          <p:spPr>
            <a:xfrm>
              <a:off x="2415126" y="2459954"/>
              <a:ext cx="1233400" cy="1897678"/>
            </a:xfrm>
            <a:custGeom>
              <a:rect b="b" l="l" r="r" t="t"/>
              <a:pathLst>
                <a:path extrusionOk="0" h="1897678" w="1233400">
                  <a:moveTo>
                    <a:pt x="636027" y="948839"/>
                  </a:moveTo>
                  <a:cubicBezTo>
                    <a:pt x="636027" y="530634"/>
                    <a:pt x="880128" y="169454"/>
                    <a:pt x="1233609" y="0"/>
                  </a:cubicBezTo>
                  <a:lnTo>
                    <a:pt x="0" y="0"/>
                  </a:lnTo>
                  <a:lnTo>
                    <a:pt x="0" y="1897679"/>
                  </a:lnTo>
                  <a:lnTo>
                    <a:pt x="1233609" y="1897679"/>
                  </a:lnTo>
                  <a:cubicBezTo>
                    <a:pt x="880128" y="1728225"/>
                    <a:pt x="636027" y="1367045"/>
                    <a:pt x="636027" y="948839"/>
                  </a:cubicBezTo>
                  <a:close/>
                </a:path>
              </a:pathLst>
            </a:custGeom>
            <a:solidFill>
              <a:srgbClr val="FFFFFF">
                <a:alpha val="687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25"/>
            <p:cNvSpPr/>
            <p:nvPr/>
          </p:nvSpPr>
          <p:spPr>
            <a:xfrm>
              <a:off x="4556676" y="2459954"/>
              <a:ext cx="1231643" cy="1897678"/>
            </a:xfrm>
            <a:custGeom>
              <a:rect b="b" l="l" r="r" t="t"/>
              <a:pathLst>
                <a:path extrusionOk="0" h="1897678" w="1231643">
                  <a:moveTo>
                    <a:pt x="0" y="0"/>
                  </a:moveTo>
                  <a:cubicBezTo>
                    <a:pt x="353481" y="169454"/>
                    <a:pt x="597582" y="530634"/>
                    <a:pt x="597582" y="948839"/>
                  </a:cubicBezTo>
                  <a:cubicBezTo>
                    <a:pt x="597582" y="1367045"/>
                    <a:pt x="353481" y="1728225"/>
                    <a:pt x="0" y="1897679"/>
                  </a:cubicBezTo>
                  <a:lnTo>
                    <a:pt x="1231852" y="1897679"/>
                  </a:lnTo>
                  <a:lnTo>
                    <a:pt x="1231852" y="0"/>
                  </a:lnTo>
                  <a:close/>
                </a:path>
              </a:pathLst>
            </a:custGeom>
            <a:solidFill>
              <a:srgbClr val="FFFFFF">
                <a:alpha val="687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0" name="Google Shape;150;p25"/>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55300" y="659450"/>
            <a:ext cx="6602100" cy="7494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1pPr>
            <a:lvl2pPr lvl="1"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2pPr>
            <a:lvl3pPr lvl="2"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3pPr>
            <a:lvl4pPr lvl="3"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4pPr>
            <a:lvl5pPr lvl="4"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5pPr>
            <a:lvl6pPr lvl="5"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6pPr>
            <a:lvl7pPr lvl="6"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7pPr>
            <a:lvl8pPr lvl="7"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8pPr>
            <a:lvl9pPr lvl="8" rtl="0">
              <a:lnSpc>
                <a:spcPct val="90000"/>
              </a:lnSpc>
              <a:spcBef>
                <a:spcPts val="0"/>
              </a:spcBef>
              <a:spcAft>
                <a:spcPts val="0"/>
              </a:spcAft>
              <a:buClr>
                <a:schemeClr val="accent2"/>
              </a:buClr>
              <a:buSzPts val="3200"/>
              <a:buFont typeface="Cabin Condensed SemiBold"/>
              <a:buNone/>
              <a:defRPr sz="3200">
                <a:solidFill>
                  <a:schemeClr val="accent2"/>
                </a:solidFill>
                <a:latin typeface="Cabin Condensed SemiBold"/>
                <a:ea typeface="Cabin Condensed SemiBold"/>
                <a:cs typeface="Cabin Condensed SemiBold"/>
                <a:sym typeface="Cabin Condensed SemiBold"/>
              </a:defRPr>
            </a:lvl9pPr>
          </a:lstStyle>
          <a:p/>
        </p:txBody>
      </p:sp>
      <p:sp>
        <p:nvSpPr>
          <p:cNvPr id="52" name="Google Shape;52;p13"/>
          <p:cNvSpPr txBox="1"/>
          <p:nvPr>
            <p:ph idx="1" type="body"/>
          </p:nvPr>
        </p:nvSpPr>
        <p:spPr>
          <a:xfrm>
            <a:off x="855300" y="1353948"/>
            <a:ext cx="48441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News Cycle"/>
              <a:buChar char="•"/>
              <a:defRPr sz="2400">
                <a:solidFill>
                  <a:schemeClr val="dk1"/>
                </a:solidFill>
                <a:latin typeface="News Cycle"/>
                <a:ea typeface="News Cycle"/>
                <a:cs typeface="News Cycle"/>
                <a:sym typeface="News Cycle"/>
              </a:defRPr>
            </a:lvl1pPr>
            <a:lvl2pPr indent="-381000" lvl="1" marL="914400" rtl="0">
              <a:lnSpc>
                <a:spcPct val="115000"/>
              </a:lnSpc>
              <a:spcBef>
                <a:spcPts val="0"/>
              </a:spcBef>
              <a:spcAft>
                <a:spcPts val="0"/>
              </a:spcAft>
              <a:buClr>
                <a:schemeClr val="dk2"/>
              </a:buClr>
              <a:buSzPts val="2400"/>
              <a:buFont typeface="News Cycle"/>
              <a:buChar char="•"/>
              <a:defRPr sz="2400">
                <a:solidFill>
                  <a:schemeClr val="dk1"/>
                </a:solidFill>
                <a:latin typeface="News Cycle"/>
                <a:ea typeface="News Cycle"/>
                <a:cs typeface="News Cycle"/>
                <a:sym typeface="News Cycle"/>
              </a:defRPr>
            </a:lvl2pPr>
            <a:lvl3pPr indent="-381000" lvl="2" marL="1371600" rtl="0">
              <a:lnSpc>
                <a:spcPct val="115000"/>
              </a:lnSpc>
              <a:spcBef>
                <a:spcPts val="0"/>
              </a:spcBef>
              <a:spcAft>
                <a:spcPts val="0"/>
              </a:spcAft>
              <a:buClr>
                <a:schemeClr val="lt2"/>
              </a:buClr>
              <a:buSzPts val="2400"/>
              <a:buFont typeface="News Cycle"/>
              <a:buChar char="•"/>
              <a:defRPr sz="2400">
                <a:solidFill>
                  <a:schemeClr val="dk1"/>
                </a:solidFill>
                <a:latin typeface="News Cycle"/>
                <a:ea typeface="News Cycle"/>
                <a:cs typeface="News Cycle"/>
                <a:sym typeface="News Cycle"/>
              </a:defRPr>
            </a:lvl3pPr>
            <a:lvl4pPr indent="-381000" lvl="3" marL="1828800" rtl="0">
              <a:lnSpc>
                <a:spcPct val="115000"/>
              </a:lnSpc>
              <a:spcBef>
                <a:spcPts val="0"/>
              </a:spcBef>
              <a:spcAft>
                <a:spcPts val="0"/>
              </a:spcAft>
              <a:buClr>
                <a:schemeClr val="lt2"/>
              </a:buClr>
              <a:buSzPts val="2400"/>
              <a:buFont typeface="News Cycle"/>
              <a:buChar char="•"/>
              <a:defRPr sz="2400">
                <a:solidFill>
                  <a:schemeClr val="dk1"/>
                </a:solidFill>
                <a:latin typeface="News Cycle"/>
                <a:ea typeface="News Cycle"/>
                <a:cs typeface="News Cycle"/>
                <a:sym typeface="News Cycle"/>
              </a:defRPr>
            </a:lvl4pPr>
            <a:lvl5pPr indent="-381000" lvl="4" marL="22860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indent="-381000" lvl="5" marL="27432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indent="-381000" lvl="6" marL="32004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indent="-381000" lvl="7" marL="36576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indent="-381000" lvl="8" marL="4114800" rtl="0">
              <a:lnSpc>
                <a:spcPct val="115000"/>
              </a:lnSpc>
              <a:spcBef>
                <a:spcPts val="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p:txBody>
      </p:sp>
      <p:sp>
        <p:nvSpPr>
          <p:cNvPr id="53" name="Google Shape;53;p13"/>
          <p:cNvSpPr txBox="1"/>
          <p:nvPr>
            <p:ph idx="12" type="sldNum"/>
          </p:nvPr>
        </p:nvSpPr>
        <p:spPr>
          <a:xfrm>
            <a:off x="8603825" y="4730500"/>
            <a:ext cx="349200" cy="2799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News Cycle"/>
                <a:ea typeface="News Cycle"/>
                <a:cs typeface="News Cycle"/>
                <a:sym typeface="News Cycle"/>
              </a:defRPr>
            </a:lvl1pPr>
            <a:lvl2pPr lvl="1" rtl="0" algn="r">
              <a:buNone/>
              <a:defRPr sz="1300">
                <a:solidFill>
                  <a:schemeClr val="dk2"/>
                </a:solidFill>
                <a:latin typeface="News Cycle"/>
                <a:ea typeface="News Cycle"/>
                <a:cs typeface="News Cycle"/>
                <a:sym typeface="News Cycle"/>
              </a:defRPr>
            </a:lvl2pPr>
            <a:lvl3pPr lvl="2" rtl="0" algn="r">
              <a:buNone/>
              <a:defRPr sz="1300">
                <a:solidFill>
                  <a:schemeClr val="dk2"/>
                </a:solidFill>
                <a:latin typeface="News Cycle"/>
                <a:ea typeface="News Cycle"/>
                <a:cs typeface="News Cycle"/>
                <a:sym typeface="News Cycle"/>
              </a:defRPr>
            </a:lvl3pPr>
            <a:lvl4pPr lvl="3" rtl="0" algn="r">
              <a:buNone/>
              <a:defRPr sz="1300">
                <a:solidFill>
                  <a:schemeClr val="dk2"/>
                </a:solidFill>
                <a:latin typeface="News Cycle"/>
                <a:ea typeface="News Cycle"/>
                <a:cs typeface="News Cycle"/>
                <a:sym typeface="News Cycle"/>
              </a:defRPr>
            </a:lvl4pPr>
            <a:lvl5pPr lvl="4" rtl="0" algn="r">
              <a:buNone/>
              <a:defRPr sz="1300">
                <a:solidFill>
                  <a:schemeClr val="dk2"/>
                </a:solidFill>
                <a:latin typeface="News Cycle"/>
                <a:ea typeface="News Cycle"/>
                <a:cs typeface="News Cycle"/>
                <a:sym typeface="News Cycle"/>
              </a:defRPr>
            </a:lvl5pPr>
            <a:lvl6pPr lvl="5" rtl="0" algn="r">
              <a:buNone/>
              <a:defRPr sz="1300">
                <a:solidFill>
                  <a:schemeClr val="dk2"/>
                </a:solidFill>
                <a:latin typeface="News Cycle"/>
                <a:ea typeface="News Cycle"/>
                <a:cs typeface="News Cycle"/>
                <a:sym typeface="News Cycle"/>
              </a:defRPr>
            </a:lvl6pPr>
            <a:lvl7pPr lvl="6" rtl="0" algn="r">
              <a:buNone/>
              <a:defRPr sz="1300">
                <a:solidFill>
                  <a:schemeClr val="dk2"/>
                </a:solidFill>
                <a:latin typeface="News Cycle"/>
                <a:ea typeface="News Cycle"/>
                <a:cs typeface="News Cycle"/>
                <a:sym typeface="News Cycle"/>
              </a:defRPr>
            </a:lvl7pPr>
            <a:lvl8pPr lvl="7" rtl="0" algn="r">
              <a:buNone/>
              <a:defRPr sz="1300">
                <a:solidFill>
                  <a:schemeClr val="dk2"/>
                </a:solidFill>
                <a:latin typeface="News Cycle"/>
                <a:ea typeface="News Cycle"/>
                <a:cs typeface="News Cycle"/>
                <a:sym typeface="News Cycle"/>
              </a:defRPr>
            </a:lvl8pPr>
            <a:lvl9pPr lvl="8" rtl="0" algn="r">
              <a:buNone/>
              <a:defRPr sz="1300">
                <a:solidFill>
                  <a:schemeClr val="dk2"/>
                </a:solidFill>
                <a:latin typeface="News Cycle"/>
                <a:ea typeface="News Cycle"/>
                <a:cs typeface="News Cycle"/>
                <a:sym typeface="News Cycl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pediatrics.aappublications.org/content/138/6/e201619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journals.lww.com/nursing/Fulltext/2018/12000/Confronting_barriers_to_improve_healthcare.10.aspx" TargetMode="External"/><Relationship Id="rId5" Type="http://schemas.openxmlformats.org/officeDocument/2006/relationships/hyperlink" Target="https://greatergood.berkeley.edu/article/item/building_empathy_in_healthca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businesswire.com/news/home/20190131005052/en/Health-IQ-Releases-%E2%80%9CHealth-Literacy-in-the-50-States%E2%80%9D-Report#:~:text=Health%20IQ%20launched%20its%20Health,obesity%20and%20high%20blood%20pressu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 type="body"/>
          </p:nvPr>
        </p:nvSpPr>
        <p:spPr>
          <a:xfrm>
            <a:off x="855300" y="705650"/>
            <a:ext cx="4938000" cy="393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Health literacy is a stronger predictor of health than age, income, employment status, educational level, or race.</a:t>
            </a:r>
            <a:endParaRPr baseline="30000"/>
          </a:p>
        </p:txBody>
      </p:sp>
      <p:sp>
        <p:nvSpPr>
          <p:cNvPr id="156" name="Google Shape;156;p26"/>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6"/>
          <p:cNvPicPr preferRelativeResize="0"/>
          <p:nvPr/>
        </p:nvPicPr>
        <p:blipFill>
          <a:blip r:embed="rId3">
            <a:alphaModFix/>
          </a:blip>
          <a:stretch>
            <a:fillRect/>
          </a:stretch>
        </p:blipFill>
        <p:spPr>
          <a:xfrm>
            <a:off x="5488800" y="0"/>
            <a:ext cx="3672625" cy="4730501"/>
          </a:xfrm>
          <a:prstGeom prst="rect">
            <a:avLst/>
          </a:prstGeom>
          <a:noFill/>
          <a:ln>
            <a:noFill/>
          </a:ln>
        </p:spPr>
      </p:pic>
      <p:sp>
        <p:nvSpPr>
          <p:cNvPr id="158" name="Google Shape;158;p26"/>
          <p:cNvSpPr txBox="1"/>
          <p:nvPr/>
        </p:nvSpPr>
        <p:spPr>
          <a:xfrm>
            <a:off x="855300" y="4712950"/>
            <a:ext cx="60495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News Cycle"/>
                <a:ea typeface="News Cycle"/>
                <a:cs typeface="News Cycle"/>
                <a:sym typeface="News Cycle"/>
                <a:hlinkClick r:id="rId4"/>
              </a:rPr>
              <a:t>https://pediatrics.aappublications.org/content/138/6/e20161937</a:t>
            </a:r>
            <a:endParaRPr sz="1100">
              <a:latin typeface="News Cycle"/>
              <a:ea typeface="News Cycle"/>
              <a:cs typeface="News Cycle"/>
              <a:sym typeface="News Cyc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7"/>
          <p:cNvPicPr preferRelativeResize="0"/>
          <p:nvPr/>
        </p:nvPicPr>
        <p:blipFill>
          <a:blip r:embed="rId3">
            <a:alphaModFix/>
          </a:blip>
          <a:stretch>
            <a:fillRect/>
          </a:stretch>
        </p:blipFill>
        <p:spPr>
          <a:xfrm>
            <a:off x="4869350" y="76200"/>
            <a:ext cx="4274650" cy="4635872"/>
          </a:xfrm>
          <a:prstGeom prst="rect">
            <a:avLst/>
          </a:prstGeom>
          <a:noFill/>
          <a:ln>
            <a:noFill/>
          </a:ln>
        </p:spPr>
      </p:pic>
      <p:sp>
        <p:nvSpPr>
          <p:cNvPr id="165" name="Google Shape;165;p27"/>
          <p:cNvSpPr txBox="1"/>
          <p:nvPr>
            <p:ph type="title"/>
          </p:nvPr>
        </p:nvSpPr>
        <p:spPr>
          <a:xfrm>
            <a:off x="855300" y="659450"/>
            <a:ext cx="6602100" cy="74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Cultural Competence &amp; Empathy</a:t>
            </a:r>
            <a:endParaRPr/>
          </a:p>
        </p:txBody>
      </p:sp>
      <p:sp>
        <p:nvSpPr>
          <p:cNvPr id="166" name="Google Shape;166;p27"/>
          <p:cNvSpPr txBox="1"/>
          <p:nvPr>
            <p:ph idx="1" type="body"/>
          </p:nvPr>
        </p:nvSpPr>
        <p:spPr>
          <a:xfrm>
            <a:off x="855300" y="1353950"/>
            <a:ext cx="4197300" cy="303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Research shows that cultural competence and empathy play a direct role in positively impacting patient outcomes in diverse populations.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Although US hospital systems have begun to realize this, patients should be cognisant of how socio-economic status, cultural differences, and provider empathy can directly impact the quality of healthcare provided to them and should shape how they seek care.</a:t>
            </a:r>
            <a:endParaRPr sz="1400"/>
          </a:p>
          <a:p>
            <a:pPr indent="0" lvl="0" marL="0" rtl="0" algn="l">
              <a:spcBef>
                <a:spcPts val="600"/>
              </a:spcBef>
              <a:spcAft>
                <a:spcPts val="0"/>
              </a:spcAft>
              <a:buNone/>
            </a:pPr>
            <a:r>
              <a:t/>
            </a:r>
            <a:endParaRPr sz="1400"/>
          </a:p>
          <a:p>
            <a:pPr indent="0" lvl="0" marL="0" rtl="0" algn="l">
              <a:lnSpc>
                <a:spcPct val="115000"/>
              </a:lnSpc>
              <a:spcBef>
                <a:spcPts val="600"/>
              </a:spcBef>
              <a:spcAft>
                <a:spcPts val="0"/>
              </a:spcAft>
              <a:buNone/>
            </a:pPr>
            <a:r>
              <a:t/>
            </a:r>
            <a:endParaRPr sz="1400"/>
          </a:p>
        </p:txBody>
      </p:sp>
      <p:sp>
        <p:nvSpPr>
          <p:cNvPr id="167" name="Google Shape;167;p27"/>
          <p:cNvSpPr txBox="1"/>
          <p:nvPr/>
        </p:nvSpPr>
        <p:spPr>
          <a:xfrm>
            <a:off x="855300" y="4146400"/>
            <a:ext cx="41973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News Cycle"/>
                <a:ea typeface="News Cycle"/>
                <a:cs typeface="News Cycle"/>
                <a:sym typeface="News Cycle"/>
                <a:hlinkClick r:id="rId4"/>
              </a:rPr>
              <a:t>https://journals.lww.com/nursing/Fulltext/2018/12000/Confronting_barriers_to_improve_healthcare.10.aspx</a:t>
            </a:r>
            <a:endParaRPr sz="1100">
              <a:latin typeface="News Cycle"/>
              <a:ea typeface="News Cycle"/>
              <a:cs typeface="News Cycle"/>
              <a:sym typeface="News Cycle"/>
            </a:endParaRPr>
          </a:p>
          <a:p>
            <a:pPr indent="0" lvl="0" marL="0" rtl="0" algn="l">
              <a:spcBef>
                <a:spcPts val="0"/>
              </a:spcBef>
              <a:spcAft>
                <a:spcPts val="0"/>
              </a:spcAft>
              <a:buNone/>
            </a:pPr>
            <a:r>
              <a:rPr lang="en" sz="1100" u="sng">
                <a:solidFill>
                  <a:schemeClr val="hlink"/>
                </a:solidFill>
                <a:latin typeface="News Cycle"/>
                <a:ea typeface="News Cycle"/>
                <a:cs typeface="News Cycle"/>
                <a:sym typeface="News Cycle"/>
                <a:hlinkClick r:id="rId5"/>
              </a:rPr>
              <a:t>https://greatergood.berkeley.edu/article/item/building_empathy_in_healthcare</a:t>
            </a:r>
            <a:endParaRPr sz="1100">
              <a:latin typeface="News Cycle"/>
              <a:ea typeface="News Cycle"/>
              <a:cs typeface="News Cycle"/>
              <a:sym typeface="News Cycle"/>
            </a:endParaRPr>
          </a:p>
          <a:p>
            <a:pPr indent="0" lvl="0" marL="0" rtl="0" algn="l">
              <a:spcBef>
                <a:spcPts val="0"/>
              </a:spcBef>
              <a:spcAft>
                <a:spcPts val="0"/>
              </a:spcAft>
              <a:buNone/>
            </a:pPr>
            <a:r>
              <a:t/>
            </a:r>
            <a:endParaRPr sz="1100">
              <a:latin typeface="News Cycle"/>
              <a:ea typeface="News Cycle"/>
              <a:cs typeface="News Cycle"/>
              <a:sym typeface="News Cycle"/>
            </a:endParaRPr>
          </a:p>
          <a:p>
            <a:pPr indent="0" lvl="0" marL="0" rtl="0" algn="l">
              <a:spcBef>
                <a:spcPts val="0"/>
              </a:spcBef>
              <a:spcAft>
                <a:spcPts val="0"/>
              </a:spcAft>
              <a:buNone/>
            </a:pPr>
            <a:r>
              <a:t/>
            </a:r>
            <a:endParaRPr sz="1100">
              <a:latin typeface="News Cycle"/>
              <a:ea typeface="News Cycle"/>
              <a:cs typeface="News Cycle"/>
              <a:sym typeface="News Cyc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855300" y="659450"/>
            <a:ext cx="6602100" cy="74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Comparator - Health IQ</a:t>
            </a:r>
            <a:endParaRPr/>
          </a:p>
        </p:txBody>
      </p:sp>
      <p:sp>
        <p:nvSpPr>
          <p:cNvPr id="173" name="Google Shape;173;p28"/>
          <p:cNvSpPr txBox="1"/>
          <p:nvPr>
            <p:ph idx="1" type="body"/>
          </p:nvPr>
        </p:nvSpPr>
        <p:spPr>
          <a:xfrm>
            <a:off x="855300" y="1353950"/>
            <a:ext cx="1606500" cy="3284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Series of games and quizzes d</a:t>
            </a:r>
            <a:r>
              <a:rPr lang="en"/>
              <a:t>eveloped by CDC to improve health literacy</a:t>
            </a:r>
            <a:endParaRPr/>
          </a:p>
        </p:txBody>
      </p:sp>
      <p:sp>
        <p:nvSpPr>
          <p:cNvPr id="174" name="Google Shape;174;p28"/>
          <p:cNvSpPr txBox="1"/>
          <p:nvPr>
            <p:ph idx="2" type="body"/>
          </p:nvPr>
        </p:nvSpPr>
        <p:spPr>
          <a:xfrm>
            <a:off x="2630611" y="1353950"/>
            <a:ext cx="1606500" cy="3284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Higher health IQ score linked to lower rates of chronic diseases and lower healthcare costs*</a:t>
            </a:r>
            <a:endParaRPr/>
          </a:p>
          <a:p>
            <a:pPr indent="0" lvl="0" marL="0" rtl="0" algn="l">
              <a:spcBef>
                <a:spcPts val="600"/>
              </a:spcBef>
              <a:spcAft>
                <a:spcPts val="0"/>
              </a:spcAft>
              <a:buNone/>
            </a:pPr>
            <a:r>
              <a:t/>
            </a:r>
            <a:endParaRPr b="1"/>
          </a:p>
        </p:txBody>
      </p:sp>
      <p:sp>
        <p:nvSpPr>
          <p:cNvPr id="175" name="Google Shape;175;p28"/>
          <p:cNvSpPr txBox="1"/>
          <p:nvPr>
            <p:ph idx="12" type="sldNum"/>
          </p:nvPr>
        </p:nvSpPr>
        <p:spPr>
          <a:xfrm>
            <a:off x="8603825" y="4730500"/>
            <a:ext cx="349200" cy="279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8"/>
          <p:cNvPicPr preferRelativeResize="0"/>
          <p:nvPr/>
        </p:nvPicPr>
        <p:blipFill>
          <a:blip r:embed="rId3">
            <a:alphaModFix/>
          </a:blip>
          <a:stretch>
            <a:fillRect/>
          </a:stretch>
        </p:blipFill>
        <p:spPr>
          <a:xfrm>
            <a:off x="5799551" y="228600"/>
            <a:ext cx="3344450" cy="4456049"/>
          </a:xfrm>
          <a:prstGeom prst="rect">
            <a:avLst/>
          </a:prstGeom>
          <a:noFill/>
          <a:ln>
            <a:noFill/>
          </a:ln>
        </p:spPr>
      </p:pic>
      <p:sp>
        <p:nvSpPr>
          <p:cNvPr id="177" name="Google Shape;177;p28"/>
          <p:cNvSpPr txBox="1"/>
          <p:nvPr>
            <p:ph idx="3" type="body"/>
          </p:nvPr>
        </p:nvSpPr>
        <p:spPr>
          <a:xfrm>
            <a:off x="4405922" y="1353950"/>
            <a:ext cx="1606500" cy="3284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a:t>
            </a:r>
            <a:r>
              <a:rPr lang="en"/>
              <a:t>oes not focus on healthcare literacy, but interesting approach</a:t>
            </a:r>
            <a:endParaRPr/>
          </a:p>
          <a:p>
            <a:pPr indent="0" lvl="0" marL="0" rtl="0" algn="l">
              <a:spcBef>
                <a:spcPts val="600"/>
              </a:spcBef>
              <a:spcAft>
                <a:spcPts val="0"/>
              </a:spcAft>
              <a:buNone/>
            </a:pPr>
            <a:r>
              <a:t/>
            </a:r>
            <a:endParaRPr/>
          </a:p>
        </p:txBody>
      </p:sp>
      <p:sp>
        <p:nvSpPr>
          <p:cNvPr id="178" name="Google Shape;178;p28"/>
          <p:cNvSpPr txBox="1"/>
          <p:nvPr/>
        </p:nvSpPr>
        <p:spPr>
          <a:xfrm>
            <a:off x="855300" y="4116775"/>
            <a:ext cx="5157000" cy="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News Cycle"/>
                <a:ea typeface="News Cycle"/>
                <a:cs typeface="News Cycle"/>
                <a:sym typeface="News Cycle"/>
              </a:rPr>
              <a:t>*</a:t>
            </a:r>
            <a:r>
              <a:rPr lang="en" sz="1100" u="sng">
                <a:solidFill>
                  <a:schemeClr val="hlink"/>
                </a:solidFill>
                <a:latin typeface="News Cycle"/>
                <a:ea typeface="News Cycle"/>
                <a:cs typeface="News Cycle"/>
                <a:sym typeface="News Cycle"/>
                <a:hlinkClick r:id="rId4"/>
              </a:rPr>
              <a:t>https://www.businesswire.com/news/home/20190131005052/en/Health-IQ-Releases-%E2%80%9CHealth-Literacy-in-the-50-States%E2%80%9D-Report#:~:text=Health%20IQ%20launched%20its%20Health,obesity%20and%20high%20blood%20pressure</a:t>
            </a:r>
            <a:r>
              <a:rPr lang="en" sz="1100">
                <a:latin typeface="News Cycle"/>
                <a:ea typeface="News Cycle"/>
                <a:cs typeface="News Cycle"/>
                <a:sym typeface="News Cycle"/>
              </a:rPr>
              <a:t>. </a:t>
            </a:r>
            <a:endParaRPr sz="1100">
              <a:latin typeface="News Cycle"/>
              <a:ea typeface="News Cycle"/>
              <a:cs typeface="News Cycle"/>
              <a:sym typeface="News Cyc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ynaldo template">
  <a:themeElements>
    <a:clrScheme name="Custom 347">
      <a:dk1>
        <a:srgbClr val="2C444E"/>
      </a:dk1>
      <a:lt1>
        <a:srgbClr val="FFFFFF"/>
      </a:lt1>
      <a:dk2>
        <a:srgbClr val="7D8A8D"/>
      </a:dk2>
      <a:lt2>
        <a:srgbClr val="E1E9EB"/>
      </a:lt2>
      <a:accent1>
        <a:srgbClr val="00A4CA"/>
      </a:accent1>
      <a:accent2>
        <a:srgbClr val="0082A9"/>
      </a:accent2>
      <a:accent3>
        <a:srgbClr val="8792DF"/>
      </a:accent3>
      <a:accent4>
        <a:srgbClr val="5963AF"/>
      </a:accent4>
      <a:accent5>
        <a:srgbClr val="FF712A"/>
      </a:accent5>
      <a:accent6>
        <a:srgbClr val="DF3D11"/>
      </a:accent6>
      <a:hlink>
        <a:srgbClr val="0082A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