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42"/>
  </p:notesMasterIdLst>
  <p:sldIdLst>
    <p:sldId id="256" r:id="rId2"/>
    <p:sldId id="262" r:id="rId3"/>
    <p:sldId id="267" r:id="rId4"/>
    <p:sldId id="349" r:id="rId5"/>
    <p:sldId id="269" r:id="rId6"/>
    <p:sldId id="270" r:id="rId7"/>
    <p:sldId id="271" r:id="rId8"/>
    <p:sldId id="272" r:id="rId9"/>
    <p:sldId id="273" r:id="rId10"/>
    <p:sldId id="350" r:id="rId11"/>
    <p:sldId id="351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31" r:id="rId28"/>
    <p:sldId id="305" r:id="rId29"/>
    <p:sldId id="306" r:id="rId30"/>
    <p:sldId id="308" r:id="rId31"/>
    <p:sldId id="309" r:id="rId32"/>
    <p:sldId id="311" r:id="rId33"/>
    <p:sldId id="312" r:id="rId34"/>
    <p:sldId id="332" r:id="rId35"/>
    <p:sldId id="352" r:id="rId36"/>
    <p:sldId id="353" r:id="rId37"/>
    <p:sldId id="354" r:id="rId38"/>
    <p:sldId id="355" r:id="rId39"/>
    <p:sldId id="356" r:id="rId40"/>
    <p:sldId id="315" r:id="rId4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/>
    <p:restoredTop sz="93519"/>
  </p:normalViewPr>
  <p:slideViewPr>
    <p:cSldViewPr snapToGrid="0" snapToObjects="1">
      <p:cViewPr varScale="1">
        <p:scale>
          <a:sx n="58" d="100"/>
          <a:sy n="58" d="100"/>
        </p:scale>
        <p:origin x="232" y="6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</a:t>
            </a:r>
            <a:r>
              <a:rPr lang="en-US">
                <a:solidFill>
                  <a:schemeClr val="dk2"/>
                </a:solidFill>
              </a:rPr>
              <a:t>as </a:t>
            </a:r>
            <a:r>
              <a:rPr lang="en-US" smtClean="0">
                <a:solidFill>
                  <a:schemeClr val="dk2"/>
                </a:solidFill>
              </a:rPr>
              <a:t>the</a:t>
            </a:r>
            <a:r>
              <a:rPr lang="en-US" baseline="0" smtClean="0">
                <a:solidFill>
                  <a:schemeClr val="dk2"/>
                </a:solidFill>
              </a:rPr>
              <a:t> acknowledgement page(s) at the end</a:t>
            </a:r>
            <a:r>
              <a:rPr lang="en-US" smtClean="0">
                <a:solidFill>
                  <a:schemeClr val="dk2"/>
                </a:solidFill>
              </a:rPr>
              <a:t>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47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93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740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31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 hasCustomPrompt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lvl1pPr marL="871538" lvl="0" indent="-301625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>
                <a:solidFill>
                  <a:schemeClr val="bg1"/>
                </a:solidFill>
              </a:defRPr>
            </a:lvl1pPr>
            <a:lvl2pPr marL="1212850" lvl="1" indent="-303213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Arial" charset="0"/>
              <a:buChar char="•"/>
              <a:tabLst/>
              <a:defRPr sz="3200">
                <a:solidFill>
                  <a:schemeClr val="bg1"/>
                </a:solidFill>
              </a:defRPr>
            </a:lvl2pPr>
            <a:lvl3pPr marL="1439863" lvl="2" indent="-28575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tabLst/>
              <a:defRPr sz="2800">
                <a:solidFill>
                  <a:schemeClr val="bg1"/>
                </a:solidFill>
              </a:defRPr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Second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3" r:id="rId2"/>
    <p:sldLayoutId id="2147483716" r:id="rId3"/>
    <p:sldLayoutId id="214748371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cs.python.org/library/socket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chigandaily.com/section/government/legalize-it-push-towards-legal-recreational-marijuana-michiga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Htt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x2GylLq59r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Viewing the Source Code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Chrome: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798512" lvl="1" indent="-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Right-Click, Inspect Element</a:t>
            </a:r>
          </a:p>
          <a:p>
            <a:pPr marL="457200" indent="-457200">
              <a:spcBef>
                <a:spcPts val="0"/>
              </a:spcBef>
              <a:spcAft>
                <a:spcPts val="1000"/>
              </a:spcAft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Firefox:</a:t>
            </a:r>
          </a:p>
          <a:p>
            <a:pPr marL="798512" lvl="1" indent="-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Press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 Alt key to bring up the browser's menu bar.</a:t>
            </a:r>
          </a:p>
          <a:p>
            <a:pPr marL="798512" lvl="1" indent="-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 Tools, Web Developer, and then Page Source.</a:t>
            </a:r>
          </a:p>
          <a:p>
            <a:pPr marL="457200" indent="-457200">
              <a:spcBef>
                <a:spcPts val="0"/>
              </a:spcBef>
              <a:spcAft>
                <a:spcPts val="1000"/>
              </a:spcAft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Safari:</a:t>
            </a:r>
          </a:p>
          <a:p>
            <a:pPr marL="798512" lvl="1" indent="-457200">
              <a:spcBef>
                <a:spcPts val="0"/>
              </a:spcBef>
              <a:spcAft>
                <a:spcPts val="1000"/>
              </a:spcAft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 the Develop menu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06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D966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3174666"/>
            <a:ext cx="13932000" cy="4194407"/>
          </a:xfrm>
        </p:spPr>
        <p:txBody>
          <a:bodyPr/>
          <a:lstStyle/>
          <a:p>
            <a:pPr marL="749309">
              <a:defRPr/>
            </a:pPr>
            <a:r>
              <a:rPr lang="en-US" altLang="en-US" sz="3401"/>
              <a:t>Each time the user clicks on an anchor tag with an href= value to switch to a new page, the browser makes a connection to the web server and issues a </a:t>
            </a:r>
            <a:r>
              <a:rPr lang="ja-JP" altLang="en-US" sz="3401">
                <a:latin typeface="Arial" charset="0"/>
              </a:rPr>
              <a:t>“</a:t>
            </a:r>
            <a:r>
              <a:rPr lang="en-US" altLang="ja-JP" sz="3401"/>
              <a:t>GET</a:t>
            </a:r>
            <a:r>
              <a:rPr lang="ja-JP" altLang="en-US" sz="3401">
                <a:latin typeface="Arial" charset="0"/>
              </a:rPr>
              <a:t>”</a:t>
            </a:r>
            <a:r>
              <a:rPr lang="en-US" altLang="ja-JP" sz="3401"/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/>
              <a:t>The server returns the HTML document to the browser, which formats and displays the document to the user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Write a Web Browser!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25" idx="3"/>
            <a:endCxn id="326" idx="1"/>
          </p:cNvCxnSpPr>
          <p:nvPr/>
        </p:nvCxnSpPr>
        <p:spPr>
          <a:xfrm>
            <a:off x="5473700" y="6167741"/>
            <a:ext cx="5473700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85901" y="7642626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539900"/>
            <a:ext cx="13369500" cy="2403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72756"/>
            <a:ext cx="3600599" cy="178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892376"/>
            <a:ext cx="2190900" cy="550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5327650"/>
            <a:ext cx="49657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</a:t>
            </a:r>
            <a:r>
              <a:rPr lang="en-US" sz="28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28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rgbClr val="FF0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data =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mysock.recv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if (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data.</a:t>
            </a:r>
            <a:r>
              <a:rPr lang="en-US" sz="24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decode</a:t>
            </a:r>
            <a:r>
              <a:rPr lang="en-US" sz="24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0158411" y="1959514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42417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Easier With urllib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654280" y="4768850"/>
            <a:ext cx="1546201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.strip())</a:t>
            </a:r>
            <a:endParaRPr lang="en-US" sz="3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500717" y="7518350"/>
            <a:ext cx="2251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315950" y="7541537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9" name="Shape 676"/>
          <p:cNvSpPr txBox="1"/>
          <p:nvPr/>
        </p:nvSpPr>
        <p:spPr>
          <a:xfrm>
            <a:off x="692772" y="1301750"/>
            <a:ext cx="15425467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.strip())</a:t>
            </a:r>
            <a:endParaRPr lang="en-US" sz="3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77306" y="2901950"/>
            <a:ext cx="15678693" cy="49481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000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000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0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0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000" dirty="0" smtClean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 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30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3000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words =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3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.split()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for word in words: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   counts[word] = </a:t>
            </a:r>
            <a:r>
              <a:rPr lang="en-US" sz="3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counts.get</a:t>
            </a:r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(word, 0) + 1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print(counts)</a:t>
            </a:r>
            <a:endParaRPr lang="en-US" sz="3000" u="none" strike="noStrike" cap="none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277502" y="7683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28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.strip())</a:t>
            </a:r>
            <a:endParaRPr lang="en-US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2740165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p&gt;If 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you like, you can switch to the &lt;a </a:t>
            </a:r>
            <a:r>
              <a:rPr lang="en-US" sz="33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href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="http://</a:t>
            </a:r>
            <a:r>
              <a:rPr lang="en-US" sz="33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www.dr-chuck.com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Following Links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lang="en-US" sz="28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en-US" sz="28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).strip())</a:t>
            </a:r>
            <a:endParaRPr lang="en-US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2743548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p&gt;If 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you like, you can switch to the &lt;a </a:t>
            </a:r>
            <a:r>
              <a:rPr lang="en-US" sz="33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href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="</a:t>
            </a:r>
            <a:r>
              <a:rPr lang="en-US" sz="33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http://</a:t>
            </a:r>
            <a:r>
              <a:rPr lang="en-US" sz="33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www.dr-chuck.com</a:t>
            </a:r>
            <a:r>
              <a:rPr lang="en-US" sz="33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/page2.htm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675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1155700" y="2866820"/>
            <a:ext cx="13932000" cy="543907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web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801908" y="7151886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155700" y="2905299"/>
            <a:ext cx="13932000" cy="133412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38973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mysock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socket.socket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socket.AF_INET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socket.SOCK_STREAM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mysock.connect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data.pr4e.org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80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74301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63881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63881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404840" y="5653200"/>
            <a:ext cx="2089198" cy="991985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714530" y="5647015"/>
            <a:ext cx="988949" cy="998170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0349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1155700" y="3078464"/>
            <a:ext cx="13932000" cy="52274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library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</a:t>
            </a:r>
            <a:r>
              <a:rPr lang="en-US" sz="38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www.crummy.com</a:t>
            </a:r>
            <a:endParaRPr lang="en-US" sz="3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2" y="4595992"/>
            <a:ext cx="8757771" cy="35798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535" y="8392537"/>
            <a:ext cx="5822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www.crummy.com</a:t>
            </a:r>
            <a:r>
              <a:rPr lang="en-US" sz="2000" dirty="0">
                <a:solidFill>
                  <a:srgbClr val="FFFF00"/>
                </a:solidFill>
              </a:rPr>
              <a:t>/software/</a:t>
            </a:r>
            <a:r>
              <a:rPr lang="en-US" sz="2000" dirty="0" err="1">
                <a:solidFill>
                  <a:srgbClr val="FFFF00"/>
                </a:solidFill>
              </a:rPr>
              <a:t>BeautifulSoup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09270" y="2795483"/>
            <a:ext cx="13639799" cy="5624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To run this, you can install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pypi.python.org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/beautifulsoup4</a:t>
            </a: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Or download the file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http://www.py4e.com/code3/bs4.zip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and unzip it in the same directory as this file</a:t>
            </a:r>
          </a:p>
          <a:p>
            <a:endParaRPr lang="en-US" sz="28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8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3428175" y="7518312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D966"/>
                </a:solidFill>
              </a:rPr>
              <a:t>BeautifulSoup</a:t>
            </a:r>
            <a:r>
              <a:rPr lang="en-US" dirty="0" smtClean="0">
                <a:solidFill>
                  <a:srgbClr val="FFD966"/>
                </a:solidFill>
              </a:rPr>
              <a:t> Installation</a:t>
            </a:r>
            <a:endParaRPr lang="en-US" dirty="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654281" y="624080"/>
            <a:ext cx="10375670" cy="61116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input('Enter - ')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).read()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soup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(html,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html.parser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Retrieve all of the anchor tags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tags = soup('a')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 tag in tags: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tag.get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None))</a:t>
            </a:r>
            <a:endParaRPr lang="en-US" sz="32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" name="Shape 782"/>
          <p:cNvSpPr txBox="1"/>
          <p:nvPr/>
        </p:nvSpPr>
        <p:spPr>
          <a:xfrm>
            <a:off x="6777575" y="6985824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12178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437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More HTML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1155700" y="3078464"/>
            <a:ext cx="13932000" cy="52274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 is a mark-up language where you encase pieces of content in 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tags</a:t>
            </a:r>
          </a:p>
          <a:p>
            <a:pPr marL="1090612" lvl="1" indent="-533400">
              <a:spcBef>
                <a:spcPts val="0"/>
              </a:spcBef>
              <a:buSzPct val="171000"/>
              <a:buFont typeface="Cabin"/>
              <a:buChar char="•"/>
            </a:pP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</a:t>
            </a:r>
            <a:r>
              <a:rPr lang="en-US" sz="3600" b="1" dirty="0" smtClean="0">
                <a:latin typeface="Arial" charset="0"/>
                <a:ea typeface="Arial" charset="0"/>
                <a:cs typeface="Arial" charset="0"/>
                <a:sym typeface="Cabin"/>
              </a:rPr>
              <a:t>..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&lt;/h1&gt;</a:t>
            </a:r>
          </a:p>
          <a:p>
            <a:pPr marL="1090612" lvl="1" indent="-533400">
              <a:spcBef>
                <a:spcPts val="0"/>
              </a:spcBef>
              <a:buSzPct val="171000"/>
              <a:buFont typeface="Cabin"/>
              <a:buChar char="•"/>
            </a:pPr>
            <a:r>
              <a:rPr lang="en-US" sz="3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 </a:t>
            </a:r>
            <a:r>
              <a:rPr lang="en-US" sz="3600" b="1" dirty="0" smtClean="0">
                <a:latin typeface="Arial" charset="0"/>
                <a:ea typeface="Arial" charset="0"/>
                <a:cs typeface="Arial" charset="0"/>
                <a:sym typeface="Cabin"/>
              </a:rPr>
              <a:t>..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&lt;/</a:t>
            </a:r>
            <a:r>
              <a:rPr lang="en-US" sz="3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p&gt;</a:t>
            </a:r>
          </a:p>
          <a:p>
            <a:pPr marL="1090612" lvl="1" indent="-533400">
              <a:spcBef>
                <a:spcPts val="0"/>
              </a:spcBef>
              <a:buSzPct val="171000"/>
              <a:buFont typeface="Cabin"/>
              <a:buChar char="•"/>
            </a:pPr>
            <a:r>
              <a:rPr lang="en-US" sz="3600" b="1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&lt;span&gt; </a:t>
            </a:r>
            <a:r>
              <a:rPr lang="en-US" sz="3600" b="1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.. </a:t>
            </a:r>
            <a:r>
              <a:rPr lang="en-US" sz="3600" b="1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&lt;/span&gt;</a:t>
            </a:r>
          </a:p>
          <a:p>
            <a:pPr marL="1090612" lvl="1" indent="-533400">
              <a:spcBef>
                <a:spcPts val="0"/>
              </a:spcBef>
              <a:buSzPct val="171000"/>
              <a:buFont typeface="Cabin"/>
              <a:buChar char="•"/>
            </a:pP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&lt;div&gt;</a:t>
            </a:r>
            <a:endParaRPr lang="en-US" sz="3600" b="1" u="none" strike="noStrike" cap="none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90612" lvl="1" indent="-533400">
              <a:spcBef>
                <a:spcPts val="0"/>
              </a:spcBef>
              <a:buSzPct val="171000"/>
              <a:buFont typeface="Cabin"/>
              <a:buChar char="•"/>
            </a:pP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 </a:t>
            </a:r>
            <a:r>
              <a:rPr lang="en-US" sz="3600" b="1" dirty="0" err="1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href</a:t>
            </a:r>
            <a:r>
              <a:rPr lang="en-US" sz="3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“destination” 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600" b="1" dirty="0" smtClean="0">
                <a:latin typeface="Arial" charset="0"/>
                <a:ea typeface="Arial" charset="0"/>
                <a:cs typeface="Arial" charset="0"/>
                <a:sym typeface="Cabin"/>
              </a:rPr>
              <a:t>Clickable Text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  <a:endParaRPr lang="en-US" sz="3600" b="1" u="none" strike="noStrike" cap="none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90612" lvl="1" indent="-533400">
              <a:spcBef>
                <a:spcPts val="0"/>
              </a:spcBef>
              <a:buSzPct val="171000"/>
              <a:buFont typeface="Cabin"/>
              <a:buChar char="•"/>
            </a:pP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6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img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1" dirty="0" err="1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src</a:t>
            </a:r>
            <a:r>
              <a:rPr lang="en-US" sz="36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“filename” 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endParaRPr lang="en-US" sz="3600" b="1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209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vs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0612" lvl="1" indent="-533400">
              <a:spcBef>
                <a:spcPts val="0"/>
              </a:spcBef>
              <a:buSzPct val="171000"/>
              <a:buFont typeface="Cabin"/>
              <a:buChar char="•"/>
            </a:pPr>
            <a:r>
              <a:rPr lang="en-US" sz="4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4000" b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img</a:t>
            </a:r>
            <a:r>
              <a:rPr lang="en-US" sz="4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src</a:t>
            </a:r>
            <a:r>
              <a:rPr lang="en-US" sz="40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“filename” </a:t>
            </a:r>
            <a:r>
              <a:rPr lang="en-US" sz="4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1317625" lvl="2" indent="-533400">
              <a:spcBef>
                <a:spcPts val="0"/>
              </a:spcBef>
              <a:buSzPct val="171000"/>
            </a:pPr>
            <a:r>
              <a:rPr lang="en-US" sz="4000" b="1" dirty="0" smtClean="0">
                <a:latin typeface="Arial" charset="0"/>
                <a:ea typeface="Arial" charset="0"/>
                <a:cs typeface="Arial" charset="0"/>
                <a:sym typeface="Cabin"/>
              </a:rPr>
              <a:t>Which is the tag and which is the attribute?</a:t>
            </a:r>
          </a:p>
          <a:p>
            <a:pPr marL="1090612" lvl="1" indent="-533400">
              <a:spcBef>
                <a:spcPts val="0"/>
              </a:spcBef>
              <a:buSzPct val="171000"/>
              <a:buFont typeface="Cabin"/>
              <a:buChar char="•"/>
            </a:pPr>
            <a:endParaRPr lang="en-US" sz="40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90612" lvl="1" indent="-533400">
              <a:spcBef>
                <a:spcPts val="0"/>
              </a:spcBef>
              <a:buSzPct val="171000"/>
              <a:buFont typeface="Cabin"/>
              <a:buChar char="•"/>
            </a:pPr>
            <a:r>
              <a:rPr lang="en-US" sz="4000" b="1" dirty="0" smtClean="0">
                <a:latin typeface="Arial" charset="0"/>
                <a:ea typeface="Arial" charset="0"/>
                <a:cs typeface="Arial" charset="0"/>
                <a:sym typeface="Cabin"/>
              </a:rPr>
              <a:t>It is common to add classes as attributes</a:t>
            </a:r>
          </a:p>
          <a:p>
            <a:pPr marL="1317625" lvl="2" indent="-533400">
              <a:spcBef>
                <a:spcPts val="0"/>
              </a:spcBef>
              <a:buSzPct val="171000"/>
            </a:pPr>
            <a:r>
              <a:rPr lang="en-US" sz="4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&lt;span </a:t>
            </a:r>
            <a:r>
              <a:rPr lang="en-US" sz="40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-US" sz="40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“field-content” </a:t>
            </a:r>
            <a:r>
              <a:rPr lang="en-US" sz="4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1317625" lvl="2" indent="-533400">
              <a:spcBef>
                <a:spcPts val="0"/>
              </a:spcBef>
              <a:buSzPct val="171000"/>
            </a:pPr>
            <a:r>
              <a:rPr lang="en-US" sz="4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&lt;div </a:t>
            </a:r>
            <a:r>
              <a:rPr lang="en-US" sz="4000" b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-US" sz="40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4000" b="1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“field-content views” </a:t>
            </a:r>
            <a:r>
              <a:rPr lang="en-US" sz="4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endParaRPr lang="en-US" sz="4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1066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sz="4000" dirty="0" smtClean="0"/>
              <a:t>A way to style the different HTML elements:</a:t>
            </a:r>
          </a:p>
          <a:p>
            <a:pPr marL="569913" indent="0">
              <a:spcBef>
                <a:spcPts val="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	</a:t>
            </a:r>
            <a:r>
              <a:rPr lang="en-US" sz="3600" b="1" dirty="0" smtClean="0">
                <a:solidFill>
                  <a:srgbClr val="FFC000"/>
                </a:solidFill>
              </a:rPr>
              <a:t>h1{</a:t>
            </a: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		</a:t>
            </a:r>
            <a:r>
              <a:rPr lang="en-US" sz="3600" b="1" dirty="0" err="1" smtClean="0">
                <a:solidFill>
                  <a:srgbClr val="FFC000"/>
                </a:solidFill>
              </a:rPr>
              <a:t>color:blue</a:t>
            </a:r>
            <a:r>
              <a:rPr lang="en-US" sz="3600" b="1" dirty="0" smtClean="0">
                <a:solidFill>
                  <a:srgbClr val="FFC000"/>
                </a:solidFill>
              </a:rPr>
              <a:t>;</a:t>
            </a: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	}</a:t>
            </a:r>
          </a:p>
          <a:p>
            <a:pPr marL="909637" lvl="1" indent="0">
              <a:spcBef>
                <a:spcPts val="0"/>
              </a:spcBef>
              <a:buNone/>
            </a:pPr>
            <a:endParaRPr lang="en-US" sz="3600" b="1" dirty="0">
              <a:solidFill>
                <a:srgbClr val="FFC000"/>
              </a:solidFill>
            </a:endParaRPr>
          </a:p>
          <a:p>
            <a:pPr marL="568325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	p{</a:t>
            </a: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		font-family: Cursive;</a:t>
            </a: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	}</a:t>
            </a:r>
          </a:p>
          <a:p>
            <a:pPr marL="909637" lvl="1" indent="0">
              <a:spcBef>
                <a:spcPts val="0"/>
              </a:spcBef>
              <a:buNone/>
            </a:pPr>
            <a:endParaRPr lang="en-US" sz="3600" b="1" dirty="0" smtClean="0">
              <a:solidFill>
                <a:srgbClr val="FFC000"/>
              </a:solidFill>
            </a:endParaRPr>
          </a:p>
          <a:p>
            <a:pPr marL="909637" lvl="1" indent="0">
              <a:spcBef>
                <a:spcPts val="0"/>
              </a:spcBef>
              <a:buNone/>
            </a:pPr>
            <a:endParaRPr lang="en-US" sz="3600" b="1" dirty="0">
              <a:solidFill>
                <a:srgbClr val="FFC000"/>
              </a:solidFill>
            </a:endParaRPr>
          </a:p>
          <a:p>
            <a:pPr marL="909637" lvl="1" indent="0">
              <a:spcBef>
                <a:spcPts val="0"/>
              </a:spcBef>
              <a:buNone/>
            </a:pPr>
            <a:endParaRPr lang="en-US" sz="3600" b="1" dirty="0" smtClean="0">
              <a:solidFill>
                <a:srgbClr val="FFC000"/>
              </a:solidFill>
            </a:endParaRPr>
          </a:p>
          <a:p>
            <a:pPr marL="909637" lvl="1" indent="0">
              <a:spcBef>
                <a:spcPts val="0"/>
              </a:spcBef>
              <a:buNone/>
            </a:pPr>
            <a:endParaRPr lang="en-US" sz="3600" b="1" dirty="0">
              <a:solidFill>
                <a:srgbClr val="FFC000"/>
              </a:solidFill>
            </a:endParaRP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.field-content{</a:t>
            </a: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		 font-family: Roman;</a:t>
            </a: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}</a:t>
            </a:r>
          </a:p>
          <a:p>
            <a:pPr marL="909637" lvl="1" indent="0">
              <a:spcBef>
                <a:spcPts val="0"/>
              </a:spcBef>
              <a:buNone/>
            </a:pPr>
            <a:endParaRPr lang="en-US" sz="3600" b="1" dirty="0">
              <a:solidFill>
                <a:srgbClr val="FFC000"/>
              </a:solidFill>
            </a:endParaRP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.views{</a:t>
            </a:r>
            <a:endParaRPr lang="en-US" sz="3600" b="1" dirty="0">
              <a:solidFill>
                <a:srgbClr val="FFC000"/>
              </a:solidFill>
            </a:endParaRP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</a:rPr>
              <a:t>	text-align: center;</a:t>
            </a:r>
          </a:p>
          <a:p>
            <a:pPr marL="909637" lvl="1" indent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C000"/>
                </a:solidFill>
              </a:rPr>
              <a:t>}</a:t>
            </a:r>
            <a:endParaRPr lang="en-US" sz="3600" b="1" dirty="0">
              <a:solidFill>
                <a:srgbClr val="FFC000"/>
              </a:solidFill>
            </a:endParaRPr>
          </a:p>
          <a:p>
            <a:pPr marL="909637" lvl="1" indent="0">
              <a:spcBef>
                <a:spcPts val="0"/>
              </a:spcBef>
              <a:buNone/>
            </a:pPr>
            <a:endParaRPr lang="en-US" sz="3600" b="1" dirty="0" smtClean="0">
              <a:solidFill>
                <a:srgbClr val="FFC000"/>
              </a:solidFill>
            </a:endParaRPr>
          </a:p>
          <a:p>
            <a:pPr marL="909637" lvl="1" indent="0">
              <a:spcBef>
                <a:spcPts val="0"/>
              </a:spcBef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73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class-exercise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www.michigandaily.com/section/government/legalize-it-push-towards-legal-recreational-marijuana-michigan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Developer Tools:</a:t>
            </a:r>
          </a:p>
          <a:p>
            <a:pPr lvl="1"/>
            <a:r>
              <a:rPr lang="en-US" smtClean="0"/>
              <a:t> Change </a:t>
            </a:r>
            <a:r>
              <a:rPr lang="en-US" dirty="0" smtClean="0"/>
              <a:t>pie chart to a picture of you</a:t>
            </a:r>
          </a:p>
          <a:p>
            <a:pPr lvl="1"/>
            <a:r>
              <a:rPr lang="en-US" dirty="0" smtClean="0"/>
              <a:t>Change the contents of the text</a:t>
            </a:r>
          </a:p>
          <a:p>
            <a:pPr lvl="1"/>
            <a:r>
              <a:rPr lang="en-US" dirty="0" smtClean="0"/>
              <a:t>Change the color of the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8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Application Protocols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21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4699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Mail</a:t>
            </a:r>
          </a:p>
          <a:p>
            <a:pPr marL="4699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  Basic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747395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084537" cy="16927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155800" y="2539899"/>
            <a:ext cx="13931900" cy="40210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1987654" cy="16927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927100" marR="0" lvl="1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Tx/>
              <a:buChar char="-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927100" marR="0" lvl="1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Tx/>
              <a:buChar char="-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8796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http://</a:t>
            </a:r>
            <a:r>
              <a:rPr lang="en-US" sz="3600" b="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www.dr-chuck.com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091637" y="28956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28956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28956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5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659712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1511</Words>
  <Application>Microsoft Macintosh PowerPoint</Application>
  <PresentationFormat>Custom</PresentationFormat>
  <Paragraphs>273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 Regular</vt:lpstr>
      <vt:lpstr>Cabin</vt:lpstr>
      <vt:lpstr>Courier</vt:lpstr>
      <vt:lpstr>Courier New</vt:lpstr>
      <vt:lpstr>Gill Sans</vt:lpstr>
      <vt:lpstr>ＭＳ Ｐゴシック</vt:lpstr>
      <vt:lpstr>ヒラギノ角ゴ ProN W3</vt:lpstr>
      <vt:lpstr>Arial</vt:lpstr>
      <vt:lpstr>Title &amp; Subtitle</vt:lpstr>
      <vt:lpstr>Networked Programs</vt:lpstr>
      <vt:lpstr>TCP Connections / Sockets</vt:lpstr>
      <vt:lpstr>Sockets in Python</vt:lpstr>
      <vt:lpstr>Application Protocols</vt:lpstr>
      <vt:lpstr>Application Protocol </vt:lpstr>
      <vt:lpstr>HTTP - Hypertext Transfer Protocol</vt:lpstr>
      <vt:lpstr>HTTP</vt:lpstr>
      <vt:lpstr>What is a Protocol?</vt:lpstr>
      <vt:lpstr>PowerPoint Presentation</vt:lpstr>
      <vt:lpstr>Source code</vt:lpstr>
      <vt:lpstr>Viewing the Source Code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Write a Web Browser!</vt:lpstr>
      <vt:lpstr>An HTTP Request in Python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Following Links</vt:lpstr>
      <vt:lpstr>Parsing HTML  (a.k.a. Web Scraping)</vt:lpstr>
      <vt:lpstr>What is Web Scraping?</vt:lpstr>
      <vt:lpstr>Why Scrape?</vt:lpstr>
      <vt:lpstr>Scraping Web Pages</vt:lpstr>
      <vt:lpstr>The Easy Way - Beautiful Soup</vt:lpstr>
      <vt:lpstr>BeautifulSoup Installation</vt:lpstr>
      <vt:lpstr>PowerPoint Presentation</vt:lpstr>
      <vt:lpstr>PowerPoint Presentation</vt:lpstr>
      <vt:lpstr>More HTML</vt:lpstr>
      <vt:lpstr>Tags vs attributes</vt:lpstr>
      <vt:lpstr>CSS</vt:lpstr>
      <vt:lpstr>In class-exercise</vt:lpstr>
      <vt:lpstr>Acknowledgements / Contributions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55</cp:revision>
  <dcterms:modified xsi:type="dcterms:W3CDTF">2017-09-27T18:06:23Z</dcterms:modified>
</cp:coreProperties>
</file>