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WLmHcAPjS/0/F3/sPxwoo9fUF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SemiBold-italic.fntdata"/><Relationship Id="rId30" Type="http://schemas.openxmlformats.org/officeDocument/2006/relationships/font" Target="fonts/PoppinsSemiBold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Poppins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4296615a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4296615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4296615a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4296615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31674cc2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31674cc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eb69a697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eb69a69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1d137ccd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1d137cc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1fc2f883c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1fc2f883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1fc2f847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1fc2f84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1d137ccd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1d137cc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1fc2f847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1fc2f84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4ddf48fe8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4ddf48f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fc2f883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d1fc2f883c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4ddf48fe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4ddf48f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1674cc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31674cc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fc2f84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fc2f84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fc2f883c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fc2f883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1674cc2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1674cc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4be15f2d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4be15f2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37b68a49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37b68a4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.png"/><Relationship Id="rId5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142722" y="242600"/>
            <a:ext cx="712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web : </a:t>
            </a:r>
            <a:r>
              <a:rPr b="1" i="0" lang="fr-FR" sz="2200" u="none" cap="none" strike="noStrike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Php/Sql</a:t>
            </a:r>
            <a:endParaRPr b="1" sz="22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44150" y="1839495"/>
            <a:ext cx="455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Baptiste Dupuis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44150" y="2356565"/>
            <a:ext cx="455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Mathieu Dobigny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4150" y="2873635"/>
            <a:ext cx="455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Rémi Durand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44150" y="1381125"/>
            <a:ext cx="322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site fait et présenté par 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42722" y="1381125"/>
            <a:ext cx="7125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1-Notre site </a:t>
            </a:r>
            <a:r>
              <a:rPr b="1" lang="fr-FR" sz="22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Modèle conceptuel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modèle relationnel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données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“commerce”</a:t>
            </a:r>
            <a:endParaRPr b="1" sz="22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 </a:t>
            </a:r>
            <a:endParaRPr b="1" sz="22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b4296615a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410" y="902800"/>
            <a:ext cx="4362150" cy="58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b4296615a0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75" y="2231300"/>
            <a:ext cx="51054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b4296615a0_0_30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b4296615a0_0_30"/>
          <p:cNvSpPr txBox="1"/>
          <p:nvPr/>
        </p:nvSpPr>
        <p:spPr>
          <a:xfrm>
            <a:off x="127250" y="902800"/>
            <a:ext cx="46293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réservée </a:t>
            </a:r>
            <a:r>
              <a:rPr lang="fr-F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aux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administrateurs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2b4296615a0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38" y="4287750"/>
            <a:ext cx="3114675" cy="141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2b4296615a0_0_30"/>
          <p:cNvCxnSpPr/>
          <p:nvPr/>
        </p:nvCxnSpPr>
        <p:spPr>
          <a:xfrm>
            <a:off x="3950450" y="2863900"/>
            <a:ext cx="2563500" cy="28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g2b4296615a0_0_30"/>
          <p:cNvSpPr txBox="1"/>
          <p:nvPr/>
        </p:nvSpPr>
        <p:spPr>
          <a:xfrm>
            <a:off x="206250" y="16446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1.php</a:t>
            </a:r>
            <a:endParaRPr b="1" sz="1900">
              <a:solidFill>
                <a:srgbClr val="A972FF"/>
              </a:solidFill>
            </a:endParaRPr>
          </a:p>
        </p:txBody>
      </p:sp>
      <p:sp>
        <p:nvSpPr>
          <p:cNvPr id="244" name="Google Shape;244;g2b4296615a0_0_30"/>
          <p:cNvSpPr txBox="1"/>
          <p:nvPr/>
        </p:nvSpPr>
        <p:spPr>
          <a:xfrm>
            <a:off x="206250" y="37020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1_.php</a:t>
            </a:r>
            <a:endParaRPr b="1" sz="1900">
              <a:solidFill>
                <a:srgbClr val="A972FF"/>
              </a:solidFill>
            </a:endParaRPr>
          </a:p>
        </p:txBody>
      </p:sp>
      <p:pic>
        <p:nvPicPr>
          <p:cNvPr id="245" name="Google Shape;245;g2b4296615a0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4296615a0_0_70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b4296615a0_0_70"/>
          <p:cNvSpPr/>
          <p:nvPr/>
        </p:nvSpPr>
        <p:spPr>
          <a:xfrm>
            <a:off x="0" y="1018775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article  1_.php : fichier d’envoi vers la BDD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b4296615a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" y="1486650"/>
            <a:ext cx="11887200" cy="7193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b4296615a0_0_70"/>
          <p:cNvSpPr/>
          <p:nvPr/>
        </p:nvSpPr>
        <p:spPr>
          <a:xfrm>
            <a:off x="5384725" y="230455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la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2b4296615a0_0_70"/>
          <p:cNvCxnSpPr>
            <a:stCxn id="253" idx="1"/>
          </p:cNvCxnSpPr>
          <p:nvPr/>
        </p:nvCxnSpPr>
        <p:spPr>
          <a:xfrm rot="10800000">
            <a:off x="4027525" y="1843300"/>
            <a:ext cx="1357200" cy="64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g2b4296615a0_0_70"/>
          <p:cNvSpPr/>
          <p:nvPr/>
        </p:nvSpPr>
        <p:spPr>
          <a:xfrm>
            <a:off x="294050" y="2521450"/>
            <a:ext cx="30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 requête /serveur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2b4296615a0_0_70"/>
          <p:cNvCxnSpPr/>
          <p:nvPr/>
        </p:nvCxnSpPr>
        <p:spPr>
          <a:xfrm flipH="1" rot="10800000">
            <a:off x="1508325" y="2123325"/>
            <a:ext cx="3984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7" name="Google Shape;257;g2b4296615a0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25" y="3590325"/>
            <a:ext cx="10563225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2b4296615a0_0_70"/>
          <p:cNvCxnSpPr/>
          <p:nvPr/>
        </p:nvCxnSpPr>
        <p:spPr>
          <a:xfrm flipH="1">
            <a:off x="808300" y="3436625"/>
            <a:ext cx="1195200" cy="22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g2b4296615a0_0_70"/>
          <p:cNvSpPr/>
          <p:nvPr/>
        </p:nvSpPr>
        <p:spPr>
          <a:xfrm>
            <a:off x="294050" y="3136800"/>
            <a:ext cx="45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si la préparation de la 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marcher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b4296615a0_0_70"/>
          <p:cNvSpPr/>
          <p:nvPr/>
        </p:nvSpPr>
        <p:spPr>
          <a:xfrm>
            <a:off x="5384725" y="4301200"/>
            <a:ext cx="45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des paramètre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b4296615a0_0_70"/>
          <p:cNvSpPr/>
          <p:nvPr/>
        </p:nvSpPr>
        <p:spPr>
          <a:xfrm>
            <a:off x="559275" y="4556425"/>
            <a:ext cx="45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Exécution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2b4296615a0_0_70"/>
          <p:cNvCxnSpPr/>
          <p:nvPr/>
        </p:nvCxnSpPr>
        <p:spPr>
          <a:xfrm rot="10800000">
            <a:off x="3887425" y="3996525"/>
            <a:ext cx="1497300" cy="44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2b4296615a0_0_70"/>
          <p:cNvCxnSpPr/>
          <p:nvPr/>
        </p:nvCxnSpPr>
        <p:spPr>
          <a:xfrm rot="10800000">
            <a:off x="1691250" y="4125625"/>
            <a:ext cx="204600" cy="48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4" name="Google Shape;264;g2b4296615a0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2b31674cc2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475" y="1613750"/>
            <a:ext cx="6712188" cy="26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b31674cc2a_0_22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nouveau client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g2b31674cc2a_0_22"/>
          <p:cNvCxnSpPr/>
          <p:nvPr/>
        </p:nvCxnSpPr>
        <p:spPr>
          <a:xfrm>
            <a:off x="4316975" y="1066625"/>
            <a:ext cx="2601300" cy="82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g2b31674cc2a_0_22"/>
          <p:cNvSpPr txBox="1"/>
          <p:nvPr/>
        </p:nvSpPr>
        <p:spPr>
          <a:xfrm>
            <a:off x="580236" y="1302198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Récupération des différentes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g2b31674cc2a_0_22"/>
          <p:cNvCxnSpPr/>
          <p:nvPr/>
        </p:nvCxnSpPr>
        <p:spPr>
          <a:xfrm>
            <a:off x="4659875" y="1610525"/>
            <a:ext cx="2518500" cy="132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g2b31674cc2a_0_22"/>
          <p:cNvSpPr txBox="1"/>
          <p:nvPr/>
        </p:nvSpPr>
        <p:spPr>
          <a:xfrm>
            <a:off x="580063" y="808050"/>
            <a:ext cx="3186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du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formulaire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b31674cc2a_0_22"/>
          <p:cNvSpPr txBox="1"/>
          <p:nvPr/>
        </p:nvSpPr>
        <p:spPr>
          <a:xfrm>
            <a:off x="5880350" y="903075"/>
            <a:ext cx="4369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Creer_user.php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2b31674cc2a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01" y="2432865"/>
            <a:ext cx="3187500" cy="405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b31674cc2a_0_22"/>
          <p:cNvSpPr txBox="1"/>
          <p:nvPr/>
        </p:nvSpPr>
        <p:spPr>
          <a:xfrm>
            <a:off x="580236" y="1864248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Envoie du formulaire par le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bouton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2b31674cc2a_0_22"/>
          <p:cNvCxnSpPr/>
          <p:nvPr/>
        </p:nvCxnSpPr>
        <p:spPr>
          <a:xfrm>
            <a:off x="4305150" y="2142625"/>
            <a:ext cx="2920500" cy="160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9" name="Google Shape;279;g2b31674cc2a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28eb69a697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00" y="3666038"/>
            <a:ext cx="68008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8eb69a697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276" y="1431475"/>
            <a:ext cx="68948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8eb69a697c_0_10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nouveau client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g28eb69a697c_0_10"/>
          <p:cNvCxnSpPr/>
          <p:nvPr/>
        </p:nvCxnSpPr>
        <p:spPr>
          <a:xfrm>
            <a:off x="2346300" y="1348700"/>
            <a:ext cx="2786700" cy="1674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g28eb69a697c_0_10"/>
          <p:cNvSpPr txBox="1"/>
          <p:nvPr/>
        </p:nvSpPr>
        <p:spPr>
          <a:xfrm>
            <a:off x="123187" y="1606999"/>
            <a:ext cx="4369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si les variables existes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g28eb69a697c_0_10"/>
          <p:cNvCxnSpPr/>
          <p:nvPr/>
        </p:nvCxnSpPr>
        <p:spPr>
          <a:xfrm flipH="1" rot="10800000">
            <a:off x="3016325" y="1799650"/>
            <a:ext cx="2494800" cy="1065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g28eb69a697c_0_10"/>
          <p:cNvSpPr txBox="1"/>
          <p:nvPr/>
        </p:nvSpPr>
        <p:spPr>
          <a:xfrm>
            <a:off x="122863" y="1112850"/>
            <a:ext cx="31869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de la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méthode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8eb69a697c_0_10"/>
          <p:cNvSpPr txBox="1"/>
          <p:nvPr/>
        </p:nvSpPr>
        <p:spPr>
          <a:xfrm>
            <a:off x="5499350" y="750675"/>
            <a:ext cx="4370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Creer_user_envoi.php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8eb69a697c_0_10"/>
          <p:cNvSpPr txBox="1"/>
          <p:nvPr/>
        </p:nvSpPr>
        <p:spPr>
          <a:xfrm>
            <a:off x="123177" y="2169049"/>
            <a:ext cx="4369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Récupération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g28eb69a697c_0_10"/>
          <p:cNvCxnSpPr/>
          <p:nvPr/>
        </p:nvCxnSpPr>
        <p:spPr>
          <a:xfrm>
            <a:off x="3103025" y="2459250"/>
            <a:ext cx="2715600" cy="381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28eb69a697c_0_10"/>
          <p:cNvSpPr txBox="1"/>
          <p:nvPr/>
        </p:nvSpPr>
        <p:spPr>
          <a:xfrm>
            <a:off x="123177" y="3083449"/>
            <a:ext cx="4369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de la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SQL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28eb69a697c_0_10"/>
          <p:cNvCxnSpPr/>
          <p:nvPr/>
        </p:nvCxnSpPr>
        <p:spPr>
          <a:xfrm>
            <a:off x="3063625" y="3372325"/>
            <a:ext cx="2187600" cy="4494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g28eb69a697c_0_10"/>
          <p:cNvSpPr txBox="1"/>
          <p:nvPr/>
        </p:nvSpPr>
        <p:spPr>
          <a:xfrm>
            <a:off x="123196" y="3624153"/>
            <a:ext cx="4369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 requête/serveur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g28eb69a697c_0_10"/>
          <p:cNvCxnSpPr/>
          <p:nvPr/>
        </p:nvCxnSpPr>
        <p:spPr>
          <a:xfrm>
            <a:off x="3229175" y="3928075"/>
            <a:ext cx="1962900" cy="3900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g28eb69a697c_0_10"/>
          <p:cNvSpPr txBox="1"/>
          <p:nvPr/>
        </p:nvSpPr>
        <p:spPr>
          <a:xfrm>
            <a:off x="123036" y="4233760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si requête a marcher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8eb69a697c_0_10"/>
          <p:cNvSpPr txBox="1"/>
          <p:nvPr/>
        </p:nvSpPr>
        <p:spPr>
          <a:xfrm>
            <a:off x="123036" y="4843360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Prépare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requête avec les paramètres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8eb69a697c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000" y="4708550"/>
            <a:ext cx="6434400" cy="118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g28eb69a697c_0_10"/>
          <p:cNvCxnSpPr/>
          <p:nvPr/>
        </p:nvCxnSpPr>
        <p:spPr>
          <a:xfrm>
            <a:off x="2942750" y="4499313"/>
            <a:ext cx="2225700" cy="3273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g28eb69a697c_0_10"/>
          <p:cNvCxnSpPr/>
          <p:nvPr/>
        </p:nvCxnSpPr>
        <p:spPr>
          <a:xfrm>
            <a:off x="4246050" y="5122300"/>
            <a:ext cx="1395300" cy="1419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g28eb69a697c_0_10"/>
          <p:cNvSpPr txBox="1"/>
          <p:nvPr/>
        </p:nvSpPr>
        <p:spPr>
          <a:xfrm>
            <a:off x="123036" y="5382110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Exécution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g28eb69a697c_0_10"/>
          <p:cNvCxnSpPr/>
          <p:nvPr/>
        </p:nvCxnSpPr>
        <p:spPr>
          <a:xfrm>
            <a:off x="2720725" y="5630750"/>
            <a:ext cx="2920800" cy="198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5" name="Google Shape;305;g28eb69a697c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1d137ccde_0_8"/>
          <p:cNvSpPr/>
          <p:nvPr/>
        </p:nvSpPr>
        <p:spPr>
          <a:xfrm>
            <a:off x="5143275" y="253300"/>
            <a:ext cx="643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g2d1d137ccd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d1d137ccde_0_8"/>
          <p:cNvSpPr txBox="1"/>
          <p:nvPr/>
        </p:nvSpPr>
        <p:spPr>
          <a:xfrm>
            <a:off x="411375" y="3620175"/>
            <a:ext cx="4841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commande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2d1d137ccd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75" y="4388175"/>
            <a:ext cx="7599022" cy="20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d1d137ccde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75" y="1710725"/>
            <a:ext cx="7730400" cy="1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d1d137ccde_0_8"/>
          <p:cNvSpPr txBox="1"/>
          <p:nvPr/>
        </p:nvSpPr>
        <p:spPr>
          <a:xfrm>
            <a:off x="411375" y="958575"/>
            <a:ext cx="4841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1fc2f883c_1_23"/>
          <p:cNvSpPr/>
          <p:nvPr/>
        </p:nvSpPr>
        <p:spPr>
          <a:xfrm>
            <a:off x="5143275" y="253300"/>
            <a:ext cx="643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d1fc2f883c_1_23"/>
          <p:cNvSpPr txBox="1"/>
          <p:nvPr/>
        </p:nvSpPr>
        <p:spPr>
          <a:xfrm>
            <a:off x="380250" y="981300"/>
            <a:ext cx="4370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X.php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2d1fc2f883c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d1fc2f883c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50" y="1990063"/>
            <a:ext cx="6434400" cy="35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d1fc2f883c_1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275" y="1712475"/>
            <a:ext cx="5242024" cy="46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d1fc2f883c_1_23"/>
          <p:cNvSpPr txBox="1"/>
          <p:nvPr/>
        </p:nvSpPr>
        <p:spPr>
          <a:xfrm>
            <a:off x="121250" y="6201575"/>
            <a:ext cx="4841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X.php est la page de l’article ayant pour id X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d1fc2f883c_1_23"/>
          <p:cNvSpPr txBox="1"/>
          <p:nvPr/>
        </p:nvSpPr>
        <p:spPr>
          <a:xfrm>
            <a:off x="45050" y="1529700"/>
            <a:ext cx="4841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 où il faut créer le panier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d1fc2f883c_1_23"/>
          <p:cNvSpPr txBox="1"/>
          <p:nvPr/>
        </p:nvSpPr>
        <p:spPr>
          <a:xfrm>
            <a:off x="6544075" y="1211525"/>
            <a:ext cx="4841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où il faut modifier le panier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1fc2f8479_0_20"/>
          <p:cNvSpPr/>
          <p:nvPr/>
        </p:nvSpPr>
        <p:spPr>
          <a:xfrm>
            <a:off x="5143275" y="253300"/>
            <a:ext cx="643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d1fc2f8479_0_20"/>
          <p:cNvSpPr txBox="1"/>
          <p:nvPr/>
        </p:nvSpPr>
        <p:spPr>
          <a:xfrm>
            <a:off x="450025" y="770850"/>
            <a:ext cx="4370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panier.php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g2d1fc2f847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d1fc2f847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75" y="1191250"/>
            <a:ext cx="4257489" cy="56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d1fc2f8479_0_20"/>
          <p:cNvPicPr preferRelativeResize="0"/>
          <p:nvPr/>
        </p:nvPicPr>
        <p:blipFill rotWithShape="1">
          <a:blip r:embed="rId5">
            <a:alphaModFix/>
          </a:blip>
          <a:srcRect b="0" l="0" r="7723" t="0"/>
          <a:stretch/>
        </p:blipFill>
        <p:spPr>
          <a:xfrm>
            <a:off x="4922700" y="1855425"/>
            <a:ext cx="7185592" cy="21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d1fc2f8479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5776" y="5322713"/>
            <a:ext cx="6899450" cy="459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g2d1fc2f8479_0_20"/>
          <p:cNvCxnSpPr>
            <a:endCxn id="339" idx="1"/>
          </p:cNvCxnSpPr>
          <p:nvPr/>
        </p:nvCxnSpPr>
        <p:spPr>
          <a:xfrm>
            <a:off x="2848350" y="3798400"/>
            <a:ext cx="2282100" cy="7989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g2d1fc2f8479_0_20"/>
          <p:cNvSpPr txBox="1"/>
          <p:nvPr/>
        </p:nvSpPr>
        <p:spPr>
          <a:xfrm>
            <a:off x="5130450" y="4205950"/>
            <a:ext cx="6770100" cy="78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 dans tableau contenant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la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Quantité</a:t>
            </a:r>
            <a:r>
              <a:rPr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l’article dans le panier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d1fc2f8479_0_20"/>
          <p:cNvSpPr txBox="1"/>
          <p:nvPr/>
        </p:nvSpPr>
        <p:spPr>
          <a:xfrm>
            <a:off x="5066063" y="1191250"/>
            <a:ext cx="6770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g2d1fc2f8479_0_20"/>
          <p:cNvCxnSpPr>
            <a:endCxn id="340" idx="1"/>
          </p:cNvCxnSpPr>
          <p:nvPr/>
        </p:nvCxnSpPr>
        <p:spPr>
          <a:xfrm flipH="1" rot="10800000">
            <a:off x="1477463" y="1436200"/>
            <a:ext cx="3588600" cy="1665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g2d1fc2f8479_0_20"/>
          <p:cNvSpPr txBox="1"/>
          <p:nvPr/>
        </p:nvSpPr>
        <p:spPr>
          <a:xfrm>
            <a:off x="5066077" y="5782675"/>
            <a:ext cx="6770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un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tableau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2d1d137ccd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225" y="3312038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d1d137ccde_0_35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</a:t>
            </a:r>
            <a:endParaRPr b="1" sz="29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g2d1d137ccde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d1d137ccde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675" y="896101"/>
            <a:ext cx="3901797" cy="2278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g2d1d137ccde_0_35"/>
          <p:cNvCxnSpPr>
            <a:stCxn id="352" idx="3"/>
          </p:cNvCxnSpPr>
          <p:nvPr/>
        </p:nvCxnSpPr>
        <p:spPr>
          <a:xfrm flipH="1" rot="10800000">
            <a:off x="4222979" y="1212000"/>
            <a:ext cx="1499100" cy="1998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g2d1d137ccde_0_35"/>
          <p:cNvSpPr txBox="1"/>
          <p:nvPr/>
        </p:nvSpPr>
        <p:spPr>
          <a:xfrm>
            <a:off x="46679" y="1112850"/>
            <a:ext cx="4176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Récupération de la </a:t>
            </a:r>
            <a:r>
              <a:rPr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 de </a:t>
            </a:r>
            <a:r>
              <a:rPr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l’heure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d1d137ccde_0_35"/>
          <p:cNvSpPr txBox="1"/>
          <p:nvPr/>
        </p:nvSpPr>
        <p:spPr>
          <a:xfrm>
            <a:off x="46977" y="1711849"/>
            <a:ext cx="4369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Récupération des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2d1d137ccde_0_35"/>
          <p:cNvCxnSpPr/>
          <p:nvPr/>
        </p:nvCxnSpPr>
        <p:spPr>
          <a:xfrm>
            <a:off x="3066425" y="2009750"/>
            <a:ext cx="2538000" cy="2487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2d1d137ccde_0_35"/>
          <p:cNvSpPr txBox="1"/>
          <p:nvPr/>
        </p:nvSpPr>
        <p:spPr>
          <a:xfrm>
            <a:off x="46975" y="3312050"/>
            <a:ext cx="4818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Boucle pour obtenir les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variables du tableau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g2d1d137ccde_0_35"/>
          <p:cNvCxnSpPr>
            <a:stCxn id="355" idx="3"/>
          </p:cNvCxnSpPr>
          <p:nvPr/>
        </p:nvCxnSpPr>
        <p:spPr>
          <a:xfrm flipH="1" rot="10800000">
            <a:off x="4865275" y="3512000"/>
            <a:ext cx="770400" cy="765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g2d1d137ccde_0_35"/>
          <p:cNvSpPr txBox="1"/>
          <p:nvPr/>
        </p:nvSpPr>
        <p:spPr>
          <a:xfrm>
            <a:off x="32649" y="3952750"/>
            <a:ext cx="5157600" cy="9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Obtention des </a:t>
            </a:r>
            <a:r>
              <a:rPr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articles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dans le </a:t>
            </a:r>
            <a:r>
              <a:rPr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via une requête SQL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g2d1d137ccde_0_35"/>
          <p:cNvCxnSpPr/>
          <p:nvPr/>
        </p:nvCxnSpPr>
        <p:spPr>
          <a:xfrm>
            <a:off x="4475300" y="4299200"/>
            <a:ext cx="1212000" cy="207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g2d1d137ccde_0_35"/>
          <p:cNvSpPr txBox="1"/>
          <p:nvPr/>
        </p:nvSpPr>
        <p:spPr>
          <a:xfrm>
            <a:off x="46977" y="5064649"/>
            <a:ext cx="4369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Récupération et calcul des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g2d1d137ccde_0_35"/>
          <p:cNvCxnSpPr/>
          <p:nvPr/>
        </p:nvCxnSpPr>
        <p:spPr>
          <a:xfrm flipH="1" rot="10800000">
            <a:off x="4019500" y="5273025"/>
            <a:ext cx="1750800" cy="414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g2d1d137ccde_0_35"/>
          <p:cNvSpPr txBox="1"/>
          <p:nvPr/>
        </p:nvSpPr>
        <p:spPr>
          <a:xfrm>
            <a:off x="46977" y="5674249"/>
            <a:ext cx="4369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alcul du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prix de vente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g2d1d137ccde_0_35"/>
          <p:cNvCxnSpPr/>
          <p:nvPr/>
        </p:nvCxnSpPr>
        <p:spPr>
          <a:xfrm>
            <a:off x="2589875" y="5946375"/>
            <a:ext cx="3056100" cy="1035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g2d1d137ccde_0_35"/>
          <p:cNvSpPr txBox="1"/>
          <p:nvPr/>
        </p:nvSpPr>
        <p:spPr>
          <a:xfrm>
            <a:off x="46977" y="2397649"/>
            <a:ext cx="4369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Initialisation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g2d1d137ccde_0_35"/>
          <p:cNvCxnSpPr/>
          <p:nvPr/>
        </p:nvCxnSpPr>
        <p:spPr>
          <a:xfrm>
            <a:off x="2990225" y="2695550"/>
            <a:ext cx="2538000" cy="2487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g2d1d137ccde_0_35"/>
          <p:cNvSpPr txBox="1"/>
          <p:nvPr/>
        </p:nvSpPr>
        <p:spPr>
          <a:xfrm>
            <a:off x="46977" y="6131449"/>
            <a:ext cx="4369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Récupération de la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solde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g2d1d137ccde_0_35"/>
          <p:cNvCxnSpPr/>
          <p:nvPr/>
        </p:nvCxnSpPr>
        <p:spPr>
          <a:xfrm>
            <a:off x="3719075" y="6402175"/>
            <a:ext cx="1898700" cy="138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g2d1d137ccde_0_35"/>
          <p:cNvSpPr txBox="1"/>
          <p:nvPr/>
        </p:nvSpPr>
        <p:spPr>
          <a:xfrm>
            <a:off x="9402475" y="896100"/>
            <a:ext cx="4370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paiement.php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1fc2f8479_0_6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panier </a:t>
            </a:r>
            <a:endParaRPr b="1" sz="29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g2d1fc2f847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2d1fc2f8479_0_6"/>
          <p:cNvSpPr txBox="1"/>
          <p:nvPr/>
        </p:nvSpPr>
        <p:spPr>
          <a:xfrm>
            <a:off x="181675" y="896100"/>
            <a:ext cx="4370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paiement.php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2d1fc2f847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88" y="2751300"/>
            <a:ext cx="4803712" cy="3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d1fc2f8479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663" y="1421625"/>
            <a:ext cx="5038725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g2d1fc2f8479_0_6"/>
          <p:cNvCxnSpPr/>
          <p:nvPr/>
        </p:nvCxnSpPr>
        <p:spPr>
          <a:xfrm flipH="1">
            <a:off x="4672100" y="1823275"/>
            <a:ext cx="1108500" cy="2502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g2d1fc2f8479_0_6"/>
          <p:cNvSpPr txBox="1"/>
          <p:nvPr/>
        </p:nvSpPr>
        <p:spPr>
          <a:xfrm>
            <a:off x="5873850" y="1579050"/>
            <a:ext cx="5956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Insertion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articles dans l’historique de commande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2d1fc2f8479_0_6"/>
          <p:cNvCxnSpPr/>
          <p:nvPr/>
        </p:nvCxnSpPr>
        <p:spPr>
          <a:xfrm flipH="1">
            <a:off x="3988400" y="3499675"/>
            <a:ext cx="1487400" cy="4266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g2d1fc2f8479_0_6"/>
          <p:cNvSpPr txBox="1"/>
          <p:nvPr/>
        </p:nvSpPr>
        <p:spPr>
          <a:xfrm>
            <a:off x="5569050" y="3255450"/>
            <a:ext cx="5956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Calcul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bénéfices de l’entreprise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g2d1fc2f8479_0_6"/>
          <p:cNvCxnSpPr/>
          <p:nvPr/>
        </p:nvCxnSpPr>
        <p:spPr>
          <a:xfrm flipH="1">
            <a:off x="3988400" y="4871275"/>
            <a:ext cx="1487400" cy="4266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g2d1fc2f8479_0_6"/>
          <p:cNvSpPr txBox="1"/>
          <p:nvPr/>
        </p:nvSpPr>
        <p:spPr>
          <a:xfrm>
            <a:off x="5569050" y="4627050"/>
            <a:ext cx="5956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Calcul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nouvelle solde du client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4ddf48fe8_0_60"/>
          <p:cNvSpPr txBox="1"/>
          <p:nvPr>
            <p:ph type="title"/>
          </p:nvPr>
        </p:nvSpPr>
        <p:spPr>
          <a:xfrm>
            <a:off x="118975" y="909200"/>
            <a:ext cx="4584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Les problèmes </a:t>
            </a:r>
            <a:r>
              <a:rPr b="1" lang="fr-FR" sz="4000">
                <a:solidFill>
                  <a:srgbClr val="A972FF"/>
                </a:solidFill>
                <a:latin typeface="Poppins"/>
                <a:ea typeface="Poppins"/>
                <a:cs typeface="Poppins"/>
                <a:sym typeface="Poppins"/>
              </a:rPr>
              <a:t>majeurs :</a:t>
            </a:r>
            <a:r>
              <a:rPr lang="fr-FR">
                <a:solidFill>
                  <a:srgbClr val="A972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>
              <a:solidFill>
                <a:srgbClr val="A972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88" name="Google Shape;388;g2b4ddf48fe8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b4ddf48fe8_0_60"/>
          <p:cNvSpPr txBox="1"/>
          <p:nvPr/>
        </p:nvSpPr>
        <p:spPr>
          <a:xfrm>
            <a:off x="132175" y="2387300"/>
            <a:ext cx="46674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programmes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Le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Temps 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L’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Envie 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Problème de </a:t>
            </a:r>
            <a:r>
              <a:rPr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PC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b4ddf48fe8_0_60"/>
          <p:cNvSpPr txBox="1"/>
          <p:nvPr>
            <p:ph type="title"/>
          </p:nvPr>
        </p:nvSpPr>
        <p:spPr>
          <a:xfrm>
            <a:off x="5264850" y="2318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Poppins SemiBold"/>
                <a:ea typeface="Poppins SemiBold"/>
                <a:cs typeface="Poppins SemiBold"/>
                <a:sym typeface="Poppins SemiBold"/>
              </a:rPr>
              <a:t>Les</a:t>
            </a:r>
            <a:r>
              <a:rPr lang="fr-FR">
                <a:solidFill>
                  <a:srgbClr val="43434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b="1" lang="fr-FR">
                <a:solidFill>
                  <a:srgbClr val="A972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  <a:r>
              <a:rPr b="1" lang="fr-FR">
                <a:solidFill>
                  <a:srgbClr val="A972F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b="1">
              <a:solidFill>
                <a:srgbClr val="A97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1" name="Google Shape;391;g2b4ddf48fe8_0_60"/>
          <p:cNvSpPr txBox="1"/>
          <p:nvPr/>
        </p:nvSpPr>
        <p:spPr>
          <a:xfrm>
            <a:off x="5389975" y="3225500"/>
            <a:ext cx="108348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Réunion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quotidienne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Explication des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programmes détaillés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S’organiser</a:t>
            </a:r>
            <a:r>
              <a:rPr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pour</a:t>
            </a:r>
            <a:r>
              <a:rPr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optimiser</a:t>
            </a:r>
            <a:r>
              <a:rPr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</a:t>
            </a:r>
            <a:r>
              <a:rPr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temps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-F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Sauvegarde </a:t>
            </a:r>
            <a:r>
              <a:rPr b="1" lang="fr-FR" sz="3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fréquentes</a:t>
            </a:r>
            <a:endParaRPr b="1"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fc2f883c_2_32"/>
          <p:cNvSpPr txBox="1"/>
          <p:nvPr/>
        </p:nvSpPr>
        <p:spPr>
          <a:xfrm>
            <a:off x="5142722" y="242600"/>
            <a:ext cx="712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1-Notre site </a:t>
            </a:r>
            <a:r>
              <a:rPr b="1" lang="fr-FR" sz="22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1" sz="22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2d1fc2f883c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d1fc2f883c_2_32"/>
          <p:cNvSpPr/>
          <p:nvPr/>
        </p:nvSpPr>
        <p:spPr>
          <a:xfrm>
            <a:off x="47625" y="2390625"/>
            <a:ext cx="1885800" cy="847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Vente</a:t>
            </a:r>
            <a:r>
              <a:rPr b="1"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composants</a:t>
            </a:r>
            <a:r>
              <a:rPr lang="fr-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pour PC gamer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d1fc2f883c_2_32"/>
          <p:cNvPicPr preferRelativeResize="0"/>
          <p:nvPr/>
        </p:nvPicPr>
        <p:blipFill rotWithShape="1">
          <a:blip r:embed="rId4">
            <a:alphaModFix/>
          </a:blip>
          <a:srcRect b="1652" l="1690" r="0" t="0"/>
          <a:stretch/>
        </p:blipFill>
        <p:spPr>
          <a:xfrm>
            <a:off x="2200400" y="872800"/>
            <a:ext cx="6835948" cy="352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g2d1fc2f883c_2_32"/>
          <p:cNvCxnSpPr>
            <a:stCxn id="97" idx="3"/>
          </p:cNvCxnSpPr>
          <p:nvPr/>
        </p:nvCxnSpPr>
        <p:spPr>
          <a:xfrm flipH="1" rot="10800000">
            <a:off x="1933425" y="2390625"/>
            <a:ext cx="581400" cy="423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g2d1fc2f883c_2_32"/>
          <p:cNvSpPr/>
          <p:nvPr/>
        </p:nvSpPr>
        <p:spPr>
          <a:xfrm>
            <a:off x="2762900" y="4705200"/>
            <a:ext cx="2047200" cy="112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b="1"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agréable et intuitive pour l’achat de produits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g2d1fc2f883c_2_32"/>
          <p:cNvCxnSpPr/>
          <p:nvPr/>
        </p:nvCxnSpPr>
        <p:spPr>
          <a:xfrm flipH="1" rot="10800000">
            <a:off x="4733925" y="4035375"/>
            <a:ext cx="724200" cy="33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2d1fc2f883c_2_32"/>
          <p:cNvSpPr/>
          <p:nvPr/>
        </p:nvSpPr>
        <p:spPr>
          <a:xfrm>
            <a:off x="9306575" y="1781025"/>
            <a:ext cx="2047200" cy="60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r>
              <a:rPr b="1"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chaque</a:t>
            </a:r>
            <a:r>
              <a:rPr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article</a:t>
            </a:r>
            <a:r>
              <a:rPr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d1fc2f883c_2_32"/>
          <p:cNvCxnSpPr>
            <a:stCxn id="102" idx="1"/>
          </p:cNvCxnSpPr>
          <p:nvPr/>
        </p:nvCxnSpPr>
        <p:spPr>
          <a:xfrm rot="10800000">
            <a:off x="7982075" y="2019225"/>
            <a:ext cx="1324500" cy="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g2d1fc2f883c_2_32"/>
          <p:cNvCxnSpPr/>
          <p:nvPr/>
        </p:nvCxnSpPr>
        <p:spPr>
          <a:xfrm rot="10800000">
            <a:off x="6401175" y="3019575"/>
            <a:ext cx="1628400" cy="2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g2d1fc2f883c_2_32"/>
          <p:cNvSpPr/>
          <p:nvPr/>
        </p:nvSpPr>
        <p:spPr>
          <a:xfrm>
            <a:off x="8049275" y="3181200"/>
            <a:ext cx="2047200" cy="112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Caractéristique</a:t>
            </a: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chaque composants allant à l’essentiel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2d1fc2f883c_2_32"/>
          <p:cNvCxnSpPr/>
          <p:nvPr/>
        </p:nvCxnSpPr>
        <p:spPr>
          <a:xfrm rot="10800000">
            <a:off x="6858225" y="3676425"/>
            <a:ext cx="885600" cy="105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2d1fc2f883c_2_32"/>
          <p:cNvSpPr/>
          <p:nvPr/>
        </p:nvSpPr>
        <p:spPr>
          <a:xfrm>
            <a:off x="7110825" y="4733925"/>
            <a:ext cx="2047200" cy="112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Images d’illustrations</a:t>
            </a:r>
            <a:r>
              <a:rPr b="1" lang="fr-FR" sz="17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esthétiquement irréprochable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2d1fc2f883c_2_32"/>
          <p:cNvCxnSpPr>
            <a:endCxn id="100" idx="0"/>
          </p:cNvCxnSpPr>
          <p:nvPr/>
        </p:nvCxnSpPr>
        <p:spPr>
          <a:xfrm flipH="1">
            <a:off x="3786500" y="4305300"/>
            <a:ext cx="1042800" cy="399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4ddf48fe8_0_29"/>
          <p:cNvSpPr txBox="1"/>
          <p:nvPr/>
        </p:nvSpPr>
        <p:spPr>
          <a:xfrm>
            <a:off x="4948225" y="5191175"/>
            <a:ext cx="70842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Merci de nous avoir </a:t>
            </a:r>
            <a:r>
              <a:rPr lang="fr-FR" sz="2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écouter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2b4ddf48fe8_0_29"/>
          <p:cNvSpPr txBox="1"/>
          <p:nvPr>
            <p:ph type="title"/>
          </p:nvPr>
        </p:nvSpPr>
        <p:spPr>
          <a:xfrm>
            <a:off x="4948225" y="2339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Une </a:t>
            </a:r>
            <a:r>
              <a:rPr b="1" lang="fr-FR">
                <a:solidFill>
                  <a:srgbClr val="A972FF"/>
                </a:solidFill>
              </a:rPr>
              <a:t>question ?</a:t>
            </a:r>
            <a:endParaRPr b="1">
              <a:solidFill>
                <a:srgbClr val="A972FF"/>
              </a:solidFill>
            </a:endParaRPr>
          </a:p>
        </p:txBody>
      </p:sp>
      <p:pic>
        <p:nvPicPr>
          <p:cNvPr id="398" name="Google Shape;398;g2b4ddf48fe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2b4ddf48fe8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5163"/>
            <a:ext cx="4643425" cy="49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00" y="1574925"/>
            <a:ext cx="5418576" cy="50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5" y="1490700"/>
            <a:ext cx="469582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5143275" y="253300"/>
            <a:ext cx="68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Modèle conceptuel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modèle relationnel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données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80003" y="1135650"/>
            <a:ext cx="44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Modèle conceptuel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 données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5143275" y="1135650"/>
            <a:ext cx="36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Modèle relationnel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données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2298575" y="2857400"/>
            <a:ext cx="7755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"/>
          <p:cNvCxnSpPr/>
          <p:nvPr/>
        </p:nvCxnSpPr>
        <p:spPr>
          <a:xfrm rot="10800000">
            <a:off x="3723400" y="3383875"/>
            <a:ext cx="12600" cy="97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"/>
          <p:cNvCxnSpPr/>
          <p:nvPr/>
        </p:nvCxnSpPr>
        <p:spPr>
          <a:xfrm rot="10800000">
            <a:off x="1268225" y="3996900"/>
            <a:ext cx="0" cy="114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"/>
          <p:cNvSpPr txBox="1"/>
          <p:nvPr/>
        </p:nvSpPr>
        <p:spPr>
          <a:xfrm>
            <a:off x="9720625" y="1009350"/>
            <a:ext cx="27195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Clé primaire 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Clé secondaire **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1674cc2a_0_5"/>
          <p:cNvSpPr/>
          <p:nvPr/>
        </p:nvSpPr>
        <p:spPr>
          <a:xfrm>
            <a:off x="5111823" y="253306"/>
            <a:ext cx="55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“commerce”</a:t>
            </a:r>
            <a:endParaRPr sz="1600"/>
          </a:p>
        </p:txBody>
      </p:sp>
      <p:pic>
        <p:nvPicPr>
          <p:cNvPr id="128" name="Google Shape;128;g2b31674cc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249321"/>
            <a:ext cx="3067325" cy="1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b31674cc2a_0_5"/>
          <p:cNvPicPr preferRelativeResize="0"/>
          <p:nvPr/>
        </p:nvPicPr>
        <p:blipFill rotWithShape="1">
          <a:blip r:embed="rId4">
            <a:alphaModFix/>
          </a:blip>
          <a:srcRect b="0" l="2586" r="28428" t="0"/>
          <a:stretch/>
        </p:blipFill>
        <p:spPr>
          <a:xfrm>
            <a:off x="282025" y="3592975"/>
            <a:ext cx="4480126" cy="30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b31674cc2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250" y="1548400"/>
            <a:ext cx="6494400" cy="1641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b31674cc2a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3975" y="3907696"/>
            <a:ext cx="17335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b31674cc2a_0_5"/>
          <p:cNvSpPr/>
          <p:nvPr/>
        </p:nvSpPr>
        <p:spPr>
          <a:xfrm>
            <a:off x="4930248" y="3828431"/>
            <a:ext cx="55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type_composant 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b31674cc2a_0_5"/>
          <p:cNvSpPr/>
          <p:nvPr/>
        </p:nvSpPr>
        <p:spPr>
          <a:xfrm>
            <a:off x="235274" y="3130925"/>
            <a:ext cx="37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article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b31674cc2a_0_5"/>
          <p:cNvSpPr/>
          <p:nvPr/>
        </p:nvSpPr>
        <p:spPr>
          <a:xfrm>
            <a:off x="4930250" y="1006150"/>
            <a:ext cx="4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compte_client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b31674cc2a_0_5"/>
          <p:cNvSpPr/>
          <p:nvPr/>
        </p:nvSpPr>
        <p:spPr>
          <a:xfrm>
            <a:off x="282025" y="880025"/>
            <a:ext cx="45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2b31674cc2a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1fc2f8479_1_0"/>
          <p:cNvSpPr/>
          <p:nvPr/>
        </p:nvSpPr>
        <p:spPr>
          <a:xfrm>
            <a:off x="5111823" y="253306"/>
            <a:ext cx="55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“commerce”</a:t>
            </a:r>
            <a:endParaRPr sz="1600"/>
          </a:p>
        </p:txBody>
      </p:sp>
      <p:pic>
        <p:nvPicPr>
          <p:cNvPr id="142" name="Google Shape;142;g2d1fc2f84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249321"/>
            <a:ext cx="3067325" cy="1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d1fc2f8479_1_0"/>
          <p:cNvPicPr preferRelativeResize="0"/>
          <p:nvPr/>
        </p:nvPicPr>
        <p:blipFill rotWithShape="1">
          <a:blip r:embed="rId4">
            <a:alphaModFix/>
          </a:blip>
          <a:srcRect b="0" l="0" r="28443" t="0"/>
          <a:stretch/>
        </p:blipFill>
        <p:spPr>
          <a:xfrm>
            <a:off x="4930250" y="1441326"/>
            <a:ext cx="6023024" cy="21269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d1fc2f8479_1_0"/>
          <p:cNvSpPr/>
          <p:nvPr/>
        </p:nvSpPr>
        <p:spPr>
          <a:xfrm>
            <a:off x="4930248" y="3828431"/>
            <a:ext cx="55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 structure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compte_client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d1fc2f8479_1_0"/>
          <p:cNvSpPr/>
          <p:nvPr/>
        </p:nvSpPr>
        <p:spPr>
          <a:xfrm>
            <a:off x="235275" y="3130925"/>
            <a:ext cx="44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Nouvelle s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d1fc2f8479_1_0"/>
          <p:cNvSpPr/>
          <p:nvPr/>
        </p:nvSpPr>
        <p:spPr>
          <a:xfrm>
            <a:off x="4930250" y="1006150"/>
            <a:ext cx="41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compte_client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d1fc2f8479_1_0"/>
          <p:cNvSpPr/>
          <p:nvPr/>
        </p:nvSpPr>
        <p:spPr>
          <a:xfrm>
            <a:off x="282025" y="880025"/>
            <a:ext cx="43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Ancienne structure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d1fc2f847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d1fc2f8479_1_0"/>
          <p:cNvPicPr preferRelativeResize="0"/>
          <p:nvPr/>
        </p:nvPicPr>
        <p:blipFill rotWithShape="1">
          <a:blip r:embed="rId6">
            <a:alphaModFix/>
          </a:blip>
          <a:srcRect b="0" l="0" r="0" t="3128"/>
          <a:stretch/>
        </p:blipFill>
        <p:spPr>
          <a:xfrm>
            <a:off x="282025" y="3685200"/>
            <a:ext cx="3067325" cy="2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d1fc2f8479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248" y="4288674"/>
            <a:ext cx="6023025" cy="2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fc2f883c_2_18"/>
          <p:cNvSpPr/>
          <p:nvPr/>
        </p:nvSpPr>
        <p:spPr>
          <a:xfrm>
            <a:off x="5111823" y="253306"/>
            <a:ext cx="55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“commerce”</a:t>
            </a:r>
            <a:endParaRPr sz="1600"/>
          </a:p>
        </p:txBody>
      </p:sp>
      <p:sp>
        <p:nvSpPr>
          <p:cNvPr id="156" name="Google Shape;156;g2d1fc2f883c_2_18"/>
          <p:cNvSpPr/>
          <p:nvPr/>
        </p:nvSpPr>
        <p:spPr>
          <a:xfrm>
            <a:off x="205825" y="1273700"/>
            <a:ext cx="45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commande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d1fc2f883c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d1fc2f883c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1798097"/>
            <a:ext cx="4425974" cy="1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d1fc2f883c_2_18"/>
          <p:cNvSpPr/>
          <p:nvPr/>
        </p:nvSpPr>
        <p:spPr>
          <a:xfrm>
            <a:off x="205813" y="3244350"/>
            <a:ext cx="45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de la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panier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2d1fc2f883c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025" y="3843897"/>
            <a:ext cx="4425975" cy="11024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d1fc2f883c_2_18"/>
          <p:cNvSpPr/>
          <p:nvPr/>
        </p:nvSpPr>
        <p:spPr>
          <a:xfrm>
            <a:off x="4989375" y="1148700"/>
            <a:ext cx="49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 structure de la </a:t>
            </a:r>
            <a:r>
              <a:rPr b="1" lang="fr-FR" sz="18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 article</a:t>
            </a:r>
            <a:endParaRPr b="1">
              <a:solidFill>
                <a:srgbClr val="A972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2d1fc2f883c_2_18"/>
          <p:cNvPicPr preferRelativeResize="0"/>
          <p:nvPr/>
        </p:nvPicPr>
        <p:blipFill rotWithShape="1">
          <a:blip r:embed="rId6">
            <a:alphaModFix/>
          </a:blip>
          <a:srcRect b="0" l="0" r="54369" t="0"/>
          <a:stretch/>
        </p:blipFill>
        <p:spPr>
          <a:xfrm>
            <a:off x="5291300" y="1687175"/>
            <a:ext cx="6541076" cy="46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31674cc2a_0_10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2b31674cc2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750" y="1004975"/>
            <a:ext cx="4849524" cy="29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b31674cc2a_0_10"/>
          <p:cNvPicPr preferRelativeResize="0"/>
          <p:nvPr/>
        </p:nvPicPr>
        <p:blipFill rotWithShape="1">
          <a:blip r:embed="rId4">
            <a:alphaModFix/>
          </a:blip>
          <a:srcRect b="16436" l="0" r="0" t="0"/>
          <a:stretch/>
        </p:blipFill>
        <p:spPr>
          <a:xfrm>
            <a:off x="5323150" y="4316750"/>
            <a:ext cx="5077475" cy="230356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b31674cc2a_0_10"/>
          <p:cNvSpPr txBox="1"/>
          <p:nvPr/>
        </p:nvSpPr>
        <p:spPr>
          <a:xfrm>
            <a:off x="162750" y="4347725"/>
            <a:ext cx="4369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Connexion à la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base de données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(BDD)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2b31674cc2a_0_10"/>
          <p:cNvCxnSpPr/>
          <p:nvPr/>
        </p:nvCxnSpPr>
        <p:spPr>
          <a:xfrm>
            <a:off x="4359850" y="4659756"/>
            <a:ext cx="11898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2b31674cc2a_0_10"/>
          <p:cNvCxnSpPr/>
          <p:nvPr/>
        </p:nvCxnSpPr>
        <p:spPr>
          <a:xfrm>
            <a:off x="4359850" y="4659750"/>
            <a:ext cx="1284900" cy="68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g2b31674cc2a_0_10"/>
          <p:cNvSpPr txBox="1"/>
          <p:nvPr/>
        </p:nvSpPr>
        <p:spPr>
          <a:xfrm>
            <a:off x="162761" y="5117923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de connexion à la BDD 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2b31674cc2a_0_10"/>
          <p:cNvCxnSpPr/>
          <p:nvPr/>
        </p:nvCxnSpPr>
        <p:spPr>
          <a:xfrm>
            <a:off x="3335000" y="5395862"/>
            <a:ext cx="2238300" cy="26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2b31674cc2a_0_10"/>
          <p:cNvCxnSpPr/>
          <p:nvPr/>
        </p:nvCxnSpPr>
        <p:spPr>
          <a:xfrm flipH="1" rot="10800000">
            <a:off x="4102950" y="1081075"/>
            <a:ext cx="1281000" cy="17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2b31674cc2a_0_10"/>
          <p:cNvSpPr txBox="1"/>
          <p:nvPr/>
        </p:nvSpPr>
        <p:spPr>
          <a:xfrm>
            <a:off x="238950" y="1011250"/>
            <a:ext cx="4369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de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création d’article</a:t>
            </a: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différent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nommée “n.php”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d’envoi à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la base de donnée</a:t>
            </a:r>
            <a:endParaRPr b="1" sz="19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nommée “n_.php”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g2b31674cc2a_0_10"/>
          <p:cNvCxnSpPr/>
          <p:nvPr/>
        </p:nvCxnSpPr>
        <p:spPr>
          <a:xfrm>
            <a:off x="4102950" y="1253275"/>
            <a:ext cx="1259700" cy="15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b31674cc2a_0_10"/>
          <p:cNvCxnSpPr/>
          <p:nvPr/>
        </p:nvCxnSpPr>
        <p:spPr>
          <a:xfrm>
            <a:off x="4102950" y="1253275"/>
            <a:ext cx="1302600" cy="44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b31674cc2a_0_10"/>
          <p:cNvCxnSpPr/>
          <p:nvPr/>
        </p:nvCxnSpPr>
        <p:spPr>
          <a:xfrm flipH="1" rot="10800000">
            <a:off x="4020550" y="1888350"/>
            <a:ext cx="1363500" cy="28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2b31674cc2a_0_10"/>
          <p:cNvCxnSpPr/>
          <p:nvPr/>
        </p:nvCxnSpPr>
        <p:spPr>
          <a:xfrm>
            <a:off x="4020550" y="2170050"/>
            <a:ext cx="1395900" cy="3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2b31674cc2a_0_10"/>
          <p:cNvCxnSpPr>
            <a:endCxn id="168" idx="1"/>
          </p:cNvCxnSpPr>
          <p:nvPr/>
        </p:nvCxnSpPr>
        <p:spPr>
          <a:xfrm>
            <a:off x="4020450" y="2169975"/>
            <a:ext cx="1338300" cy="29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g2b31674cc2a_0_10"/>
          <p:cNvSpPr txBox="1"/>
          <p:nvPr/>
        </p:nvSpPr>
        <p:spPr>
          <a:xfrm>
            <a:off x="238961" y="2893398"/>
            <a:ext cx="43692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de choix d’articles a créé :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2b31674cc2a_0_10"/>
          <p:cNvCxnSpPr/>
          <p:nvPr/>
        </p:nvCxnSpPr>
        <p:spPr>
          <a:xfrm>
            <a:off x="3591475" y="3126150"/>
            <a:ext cx="1792500" cy="49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g2b31674cc2a_0_10"/>
          <p:cNvSpPr txBox="1"/>
          <p:nvPr/>
        </p:nvSpPr>
        <p:spPr>
          <a:xfrm>
            <a:off x="162747" y="3415450"/>
            <a:ext cx="55425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de redirection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edirige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fonction de “Choix_article.php”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2b31674cc2a_0_10"/>
          <p:cNvCxnSpPr/>
          <p:nvPr/>
        </p:nvCxnSpPr>
        <p:spPr>
          <a:xfrm>
            <a:off x="2227650" y="3645750"/>
            <a:ext cx="3177900" cy="13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g2b31674cc2a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2b4be15f2d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75" y="1299725"/>
            <a:ext cx="73914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b4be15f2d0_0_23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b4be15f2d0_0_23"/>
          <p:cNvSpPr txBox="1"/>
          <p:nvPr/>
        </p:nvSpPr>
        <p:spPr>
          <a:xfrm>
            <a:off x="86550" y="1071125"/>
            <a:ext cx="5282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du formulaire avec la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méthode POST</a:t>
            </a: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g2b4be15f2d0_0_23"/>
          <p:cNvCxnSpPr/>
          <p:nvPr/>
        </p:nvCxnSpPr>
        <p:spPr>
          <a:xfrm>
            <a:off x="4763725" y="1357575"/>
            <a:ext cx="605400" cy="786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g2b4be15f2d0_0_23"/>
          <p:cNvSpPr txBox="1"/>
          <p:nvPr/>
        </p:nvSpPr>
        <p:spPr>
          <a:xfrm>
            <a:off x="86550" y="1528325"/>
            <a:ext cx="52827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de la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requête SQL</a:t>
            </a: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Connexion avec la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BDD</a:t>
            </a:r>
            <a:endParaRPr b="1" sz="19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2b4be15f2d0_0_23"/>
          <p:cNvCxnSpPr/>
          <p:nvPr/>
        </p:nvCxnSpPr>
        <p:spPr>
          <a:xfrm>
            <a:off x="2846750" y="1776525"/>
            <a:ext cx="2714700" cy="2616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2b4be15f2d0_0_23"/>
          <p:cNvCxnSpPr/>
          <p:nvPr/>
        </p:nvCxnSpPr>
        <p:spPr>
          <a:xfrm>
            <a:off x="2501475" y="2336125"/>
            <a:ext cx="3012600" cy="237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2b4be15f2d0_0_23"/>
          <p:cNvSpPr txBox="1"/>
          <p:nvPr/>
        </p:nvSpPr>
        <p:spPr>
          <a:xfrm>
            <a:off x="86550" y="2595125"/>
            <a:ext cx="3629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du résultat de la requête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g2b4be15f2d0_0_23"/>
          <p:cNvCxnSpPr/>
          <p:nvPr/>
        </p:nvCxnSpPr>
        <p:spPr>
          <a:xfrm flipH="1" rot="10800000">
            <a:off x="3430150" y="2574100"/>
            <a:ext cx="2155200" cy="2859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g2b4be15f2d0_0_23"/>
          <p:cNvSpPr txBox="1"/>
          <p:nvPr/>
        </p:nvSpPr>
        <p:spPr>
          <a:xfrm>
            <a:off x="86550" y="2976125"/>
            <a:ext cx="5282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Renvoie une option du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menu déroulant </a:t>
            </a:r>
            <a:endParaRPr b="1" sz="19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Affiche ‘Type’ et à la value ‘Id_type’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b4be15f2d0_0_23"/>
          <p:cNvSpPr txBox="1"/>
          <p:nvPr/>
        </p:nvSpPr>
        <p:spPr>
          <a:xfrm>
            <a:off x="86550" y="3738125"/>
            <a:ext cx="3629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Bouton envoie du formulaire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g2b4be15f2d0_0_23"/>
          <p:cNvCxnSpPr/>
          <p:nvPr/>
        </p:nvCxnSpPr>
        <p:spPr>
          <a:xfrm flipH="1" rot="10800000">
            <a:off x="3108650" y="3622050"/>
            <a:ext cx="2405100" cy="3363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g2b4be15f2d0_0_23"/>
          <p:cNvSpPr/>
          <p:nvPr/>
        </p:nvSpPr>
        <p:spPr>
          <a:xfrm>
            <a:off x="5295675" y="862900"/>
            <a:ext cx="24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Choix_article.php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b4be15f2d0_0_23"/>
          <p:cNvPicPr preferRelativeResize="0"/>
          <p:nvPr/>
        </p:nvPicPr>
        <p:blipFill rotWithShape="1">
          <a:blip r:embed="rId4">
            <a:alphaModFix/>
          </a:blip>
          <a:srcRect b="0" l="0" r="47207" t="25099"/>
          <a:stretch/>
        </p:blipFill>
        <p:spPr>
          <a:xfrm>
            <a:off x="222825" y="4916725"/>
            <a:ext cx="2809625" cy="17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b4be15f2d0_0_23"/>
          <p:cNvSpPr txBox="1"/>
          <p:nvPr/>
        </p:nvSpPr>
        <p:spPr>
          <a:xfrm>
            <a:off x="86550" y="4327425"/>
            <a:ext cx="3629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Résultat du </a:t>
            </a:r>
            <a:r>
              <a:rPr b="1" lang="fr-FR" sz="19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formulaire </a:t>
            </a:r>
            <a:r>
              <a:rPr lang="fr-F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2b4be15f2d0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275" y="5220600"/>
            <a:ext cx="32099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b4be15f2d0_0_23"/>
          <p:cNvSpPr/>
          <p:nvPr/>
        </p:nvSpPr>
        <p:spPr>
          <a:xfrm>
            <a:off x="5295675" y="4709613"/>
            <a:ext cx="24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</a:t>
            </a:r>
            <a:r>
              <a:rPr lang="fr-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.php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g2b4be15f2d0_0_23"/>
          <p:cNvCxnSpPr/>
          <p:nvPr/>
        </p:nvCxnSpPr>
        <p:spPr>
          <a:xfrm flipH="1" rot="10800000">
            <a:off x="3882625" y="2822725"/>
            <a:ext cx="1771500" cy="608700"/>
          </a:xfrm>
          <a:prstGeom prst="straightConnector1">
            <a:avLst/>
          </a:prstGeom>
          <a:noFill/>
          <a:ln cap="flat" cmpd="sng" w="28575">
            <a:solidFill>
              <a:srgbClr val="A972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g2b4be15f2d0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b37b68a49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00" y="2413776"/>
            <a:ext cx="7099074" cy="27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b37b68a491_0_34"/>
          <p:cNvSpPr/>
          <p:nvPr/>
        </p:nvSpPr>
        <p:spPr>
          <a:xfrm>
            <a:off x="5143275" y="2533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Programmation d’un </a:t>
            </a:r>
            <a:r>
              <a:rPr b="1" lang="fr-FR" sz="21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endParaRPr b="1" sz="21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b37b68a491_0_34"/>
          <p:cNvSpPr txBox="1"/>
          <p:nvPr/>
        </p:nvSpPr>
        <p:spPr>
          <a:xfrm>
            <a:off x="68141" y="2234500"/>
            <a:ext cx="4823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Mettre le pointeur de la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0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b37b68a491_0_34"/>
          <p:cNvSpPr/>
          <p:nvPr/>
        </p:nvSpPr>
        <p:spPr>
          <a:xfrm>
            <a:off x="5143275" y="786700"/>
            <a:ext cx="64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article  1.php ( Création d’une ca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rte graphique)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b37b68a491_0_34"/>
          <p:cNvSpPr txBox="1"/>
          <p:nvPr/>
        </p:nvSpPr>
        <p:spPr>
          <a:xfrm>
            <a:off x="56411" y="1870650"/>
            <a:ext cx="2943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fonction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2b37b68a491_0_34"/>
          <p:cNvCxnSpPr/>
          <p:nvPr/>
        </p:nvCxnSpPr>
        <p:spPr>
          <a:xfrm>
            <a:off x="2457000" y="2169125"/>
            <a:ext cx="2959500" cy="31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2b37b68a491_0_34"/>
          <p:cNvCxnSpPr/>
          <p:nvPr/>
        </p:nvCxnSpPr>
        <p:spPr>
          <a:xfrm>
            <a:off x="3985900" y="2497350"/>
            <a:ext cx="1572600" cy="27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g2b37b68a491_0_34"/>
          <p:cNvSpPr txBox="1"/>
          <p:nvPr/>
        </p:nvSpPr>
        <p:spPr>
          <a:xfrm>
            <a:off x="68146" y="2615500"/>
            <a:ext cx="2664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d’une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g2b37b68a491_0_34"/>
          <p:cNvCxnSpPr/>
          <p:nvPr/>
        </p:nvCxnSpPr>
        <p:spPr>
          <a:xfrm>
            <a:off x="2425125" y="2911200"/>
            <a:ext cx="3180600" cy="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g2b37b68a49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425" y="1383250"/>
            <a:ext cx="4838475" cy="55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b37b68a491_0_34"/>
          <p:cNvSpPr txBox="1"/>
          <p:nvPr/>
        </p:nvSpPr>
        <p:spPr>
          <a:xfrm>
            <a:off x="78750" y="1080500"/>
            <a:ext cx="5574300" cy="7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de la requête SQL et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 de la requête a la BDD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2b37b68a491_0_34"/>
          <p:cNvCxnSpPr/>
          <p:nvPr/>
        </p:nvCxnSpPr>
        <p:spPr>
          <a:xfrm>
            <a:off x="3761250" y="1551425"/>
            <a:ext cx="1263900" cy="11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g2b37b68a491_0_34"/>
          <p:cNvSpPr txBox="1"/>
          <p:nvPr/>
        </p:nvSpPr>
        <p:spPr>
          <a:xfrm>
            <a:off x="301" y="3269500"/>
            <a:ext cx="3820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Parcour des lignes de la requête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b37b68a491_0_34"/>
          <p:cNvSpPr txBox="1"/>
          <p:nvPr/>
        </p:nvSpPr>
        <p:spPr>
          <a:xfrm>
            <a:off x="150" y="4031500"/>
            <a:ext cx="4778100" cy="7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que valeur valeur dans le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valeurs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déjà</a:t>
            </a:r>
            <a:r>
              <a:rPr b="1" lang="fr-FR" sz="2000">
                <a:solidFill>
                  <a:srgbClr val="A972FF"/>
                </a:solidFill>
                <a:latin typeface="Calibri"/>
                <a:ea typeface="Calibri"/>
                <a:cs typeface="Calibri"/>
                <a:sym typeface="Calibri"/>
              </a:rPr>
              <a:t> affichées</a:t>
            </a:r>
            <a:endParaRPr b="1" sz="2000">
              <a:solidFill>
                <a:srgbClr val="A9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2b37b68a491_0_34"/>
          <p:cNvCxnSpPr/>
          <p:nvPr/>
        </p:nvCxnSpPr>
        <p:spPr>
          <a:xfrm flipH="1" rot="10800000">
            <a:off x="3442000" y="3360538"/>
            <a:ext cx="2116500" cy="19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2b37b68a491_0_34"/>
          <p:cNvCxnSpPr/>
          <p:nvPr/>
        </p:nvCxnSpPr>
        <p:spPr>
          <a:xfrm flipH="1" rot="10800000">
            <a:off x="4470700" y="3987175"/>
            <a:ext cx="1454400" cy="3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2b37b68a491_0_34"/>
          <p:cNvSpPr txBox="1"/>
          <p:nvPr/>
        </p:nvSpPr>
        <p:spPr>
          <a:xfrm>
            <a:off x="150" y="4717300"/>
            <a:ext cx="4778100" cy="7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Ajout de la valeur dans le tableau des valeurs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déjà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affichées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2b37b68a491_0_34"/>
          <p:cNvCxnSpPr/>
          <p:nvPr/>
        </p:nvCxnSpPr>
        <p:spPr>
          <a:xfrm flipH="1" rot="10800000">
            <a:off x="4045000" y="4389200"/>
            <a:ext cx="2163900" cy="6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g2b37b68a491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01" y="33138"/>
            <a:ext cx="2705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2024-01-25T07:54:49Z</dcterms:created>
  <dc:creator>Baptiste DUPUIS</dc:creator>
</cp:coreProperties>
</file>