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C53C-55A3-4440-9F81-CD032D711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070B0-50AC-48A2-ACCC-74631C24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65052-748B-4B25-A7D5-4DD04CEB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9AAC-08F8-4BD7-8FA7-F7140DF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2B1D-A091-4F20-8E24-AB1D400B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0D4D-3309-4CEE-A384-02E8295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C42F-5AE2-4CA7-9DA7-F2F3E596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6F5F-1E15-40A1-835A-7AA543B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A44E-8637-4F6C-8A75-7EE733B5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64F5-B00D-4920-9EC9-1329132C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CCD7-F24A-4F04-8733-9C4930D6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1D6B3-B9F4-43B3-A2F0-8F3C239D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989C-32FD-44FA-86B7-E7E98D1A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A2FC-3022-43E5-B164-B52EE781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E255-32DE-4C17-AB72-FF2D3566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03D6-D61D-474B-947A-F273209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6497-445E-411A-9966-E3E5820B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A06-82FD-4E8A-ADF4-C04F023B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B875-D55A-49BC-838E-A77563E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D62B-D20E-4E0B-9F78-2756D207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F5E9-8903-46E4-8017-8D0912E3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8D9F-20F6-486A-952D-F7BA8E66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C752-9B16-44AA-8C58-B5A4962A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46C6-4542-4DD4-8073-9923699D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B0EB-747C-431C-ADEF-2026A7CA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ECD-458F-450B-AB5E-29BFCF12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BB08-CEA1-4ED1-9B8B-EC885B80C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0D48-72B8-4105-AA40-18724440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D663-67F5-4936-87F6-E6409AC0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96B-C14D-4849-B212-ABB2B33B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05BB-B398-4768-AE1F-6C9ACA4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5A58-7D1C-48E8-BA55-17AD7E4A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52EC-A3B0-4F3D-A250-646C4A9A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35AF-C29A-4A97-8C4B-DE4A75DBD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21D1-23B8-4CD5-9314-89B8CDBF0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96364-96C3-4837-932C-8658AA5E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C9619-E3FF-4F34-BEB4-F18A856D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5FB4E-E5BB-4555-8F68-FB441A5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5C2DF-B7E7-4295-82AC-CCE208A4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F0A7-0386-4BAD-B031-10AE231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6C865-AB90-429D-867E-B5B46247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0BA5-7246-441D-B8D2-9A73AAD4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C781-FAE2-4A5E-B713-1308113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E48E-C79C-4001-8F60-91C60F86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F8BAD-8608-4450-94A3-5B5F116F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0B62-5A1C-4DD2-B242-5C51A1CC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2568-2833-4C7C-A916-9EA4D977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3897-F1CB-4AE3-A8C2-6BDB8354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C345-9435-4792-9DD9-02839BEC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E278-892C-44EC-9FC6-EFADB90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2F4C-3916-4537-A80C-E9DB3E64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5E10-B565-453A-85FB-0B6F7FF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A1AB-67B0-40D6-AF41-DBA3245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22466-0939-460E-A3E3-EDEFEBEF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2F7C-CF70-4244-8ECF-46989E8A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79CE-61FE-4585-BA25-491E8BB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7E96-FD9B-4328-B068-B7149F27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FF84-D7AA-48C7-99D9-99EE2DE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C41EA-1345-4849-81B9-D88FD85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5B20-62B5-4A1D-B2C4-1D336885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2B83-EEC9-4451-B647-15AC5275A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DD3B-64B2-4353-8649-538BBBA56D8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CA98-4F07-4D43-8825-B7CBD9AE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6825-D1B5-43B9-A6AB-454A0751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E80B-F0AE-4B98-8CEB-FBF517AE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434FE-4EE4-4340-ACF6-7BFABC0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Predicting Accident Severity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DFF05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CE4B-52A0-49BB-9CEE-375AB918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Steven Harpham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Data Science Career Track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08/26/2021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rgbClr val="5B5D4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E1D9153-AF36-4626-B84A-962B2AF4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332" y="3213976"/>
            <a:ext cx="1819434" cy="4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F5A-B37F-4B00-9D84-BA54BF9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/>
              <a:t>EDA examples</a:t>
            </a:r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7CC95-FC3B-4E91-B046-83C339E5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1690688"/>
            <a:ext cx="6577840" cy="4691846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EBEB28-7B5E-4BC5-9510-1737D9A2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28" y="67235"/>
            <a:ext cx="3840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4971-7277-475F-A86F-C6C8085B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5FFF-9193-4BE2-9360-02F7CCDF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Logistic  - 2 types (Binary – Fatal/Non-Fatal), and multiclass</a:t>
            </a:r>
          </a:p>
          <a:p>
            <a:endParaRPr lang="en-US" sz="2500"/>
          </a:p>
          <a:p>
            <a:r>
              <a:rPr lang="en-US" sz="2500"/>
              <a:t>Random Forest – Binary and Multiclass</a:t>
            </a:r>
          </a:p>
          <a:p>
            <a:endParaRPr lang="en-US" sz="2500"/>
          </a:p>
          <a:p>
            <a:r>
              <a:rPr lang="en-US" sz="2500"/>
              <a:t>XGBoost - Binary</a:t>
            </a:r>
          </a:p>
          <a:p>
            <a:endParaRPr lang="en-US" sz="2500"/>
          </a:p>
          <a:p>
            <a:r>
              <a:rPr lang="en-US" sz="2500"/>
              <a:t>SMOTE – Synthetic and Multiclass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90370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B26F3-7885-45B1-9AD2-2AD98752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Best Binary Model ( Fatal or Non-Fatal 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31EBC-CA26-4936-A506-919EA05D13CC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Logistic – Fatal or Non-Fatal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B0E65366-3F84-4944-B807-6943388BA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40" y="2523915"/>
            <a:ext cx="5286416" cy="374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648BC-574A-4F0A-919C-F46CA0A49817}"/>
              </a:ext>
            </a:extLst>
          </p:cNvPr>
          <p:cNvSpPr txBox="1"/>
          <p:nvPr/>
        </p:nvSpPr>
        <p:spPr>
          <a:xfrm>
            <a:off x="1098645" y="1972101"/>
            <a:ext cx="5343098" cy="40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37C909-C07C-484F-A660-2207EFFA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1439"/>
              </p:ext>
            </p:extLst>
          </p:nvPr>
        </p:nvGraphicFramePr>
        <p:xfrm>
          <a:off x="5658280" y="3122260"/>
          <a:ext cx="6140414" cy="256051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099134">
                  <a:extLst>
                    <a:ext uri="{9D8B030D-6E8A-4147-A177-3AD203B41FA5}">
                      <a16:colId xmlns:a16="http://schemas.microsoft.com/office/drawing/2014/main" val="3678976442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3998221778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549207242"/>
                    </a:ext>
                  </a:extLst>
                </a:gridCol>
                <a:gridCol w="1129514">
                  <a:extLst>
                    <a:ext uri="{9D8B030D-6E8A-4147-A177-3AD203B41FA5}">
                      <a16:colId xmlns:a16="http://schemas.microsoft.com/office/drawing/2014/main" val="1616024023"/>
                    </a:ext>
                  </a:extLst>
                </a:gridCol>
                <a:gridCol w="1652738">
                  <a:extLst>
                    <a:ext uri="{9D8B030D-6E8A-4147-A177-3AD203B41FA5}">
                      <a16:colId xmlns:a16="http://schemas.microsoft.com/office/drawing/2014/main" val="4022523135"/>
                    </a:ext>
                  </a:extLst>
                </a:gridCol>
              </a:tblGrid>
              <a:tr h="415694">
                <a:tc>
                  <a:txBody>
                    <a:bodyPr/>
                    <a:lstStyle/>
                    <a:p>
                      <a:endParaRPr lang="en-US" sz="1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14169" marR="84063" marT="87822" marB="8782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marL="114169" marR="84063" marT="87822" marB="87822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09623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Not Fatal</a:t>
                      </a: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0.995444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0.749298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0.855008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608524.000000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65406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Fatal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0.038769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0.746723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0.073710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8240.000000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59435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0.749264</a:t>
                      </a: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87395"/>
                  </a:ext>
                </a:extLst>
              </a:tr>
              <a:tr h="448871"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12103"/>
                  </a:ext>
                </a:extLst>
              </a:tr>
              <a:tr h="448871"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4169" marR="84063" marT="87822" marB="8782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2ED2F-282C-4F2A-9C79-CB30B8E4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Best Multiclass 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8D0789-96D7-4442-98A7-E1CD62123D7B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Logistic w/one vs. rest – Fatal, Severe, Slight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BB4C43E-70CA-41EB-91C4-47D54C10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08" y="2747222"/>
            <a:ext cx="5559480" cy="3302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7816A-DD5E-451F-840E-F8BED7709AF8}"/>
              </a:ext>
            </a:extLst>
          </p:cNvPr>
          <p:cNvSpPr txBox="1"/>
          <p:nvPr/>
        </p:nvSpPr>
        <p:spPr>
          <a:xfrm>
            <a:off x="292292" y="176258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/>
              <a:t> 	</a:t>
            </a:r>
            <a:endParaRPr lang="en-US" sz="90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4C69CF3-E65A-42F9-9A03-DB99E54D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98384"/>
              </p:ext>
            </p:extLst>
          </p:nvPr>
        </p:nvGraphicFramePr>
        <p:xfrm>
          <a:off x="6251736" y="3210336"/>
          <a:ext cx="5546956" cy="238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64">
                  <a:extLst>
                    <a:ext uri="{9D8B030D-6E8A-4147-A177-3AD203B41FA5}">
                      <a16:colId xmlns:a16="http://schemas.microsoft.com/office/drawing/2014/main" val="1740093646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1607473261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4060845226"/>
                    </a:ext>
                  </a:extLst>
                </a:gridCol>
                <a:gridCol w="1032810">
                  <a:extLst>
                    <a:ext uri="{9D8B030D-6E8A-4147-A177-3AD203B41FA5}">
                      <a16:colId xmlns:a16="http://schemas.microsoft.com/office/drawing/2014/main" val="3434287794"/>
                    </a:ext>
                  </a:extLst>
                </a:gridCol>
                <a:gridCol w="1446762">
                  <a:extLst>
                    <a:ext uri="{9D8B030D-6E8A-4147-A177-3AD203B41FA5}">
                      <a16:colId xmlns:a16="http://schemas.microsoft.com/office/drawing/2014/main" val="1691606156"/>
                    </a:ext>
                  </a:extLst>
                </a:gridCol>
              </a:tblGrid>
              <a:tr h="327850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precision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recall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f1-score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support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913748676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Fatal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0.044836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0.642233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0.083821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8240.000000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665527243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Serious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0.188550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0.322124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0.237868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79758.000000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3491926383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Slight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0.912024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0.625201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0.741854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528766.000000</a:t>
                      </a:r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88871051"/>
                  </a:ext>
                </a:extLst>
              </a:tr>
              <a:tr h="327850">
                <a:tc>
                  <a:txBody>
                    <a:bodyPr/>
                    <a:lstStyle/>
                    <a:p>
                      <a:r>
                        <a:rPr lang="en-US" sz="1500"/>
                        <a:t>accuracy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0.586236</a:t>
                      </a:r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31921328"/>
                  </a:ext>
                </a:extLst>
              </a:tr>
              <a:tr h="372557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1130781344"/>
                  </a:ext>
                </a:extLst>
              </a:tr>
              <a:tr h="372557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511" marR="74511" marT="37256" marB="37256" anchor="ctr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4511" marR="74511" marT="37256" marB="37256" anchor="ctr"/>
                </a:tc>
                <a:extLst>
                  <a:ext uri="{0D108BD9-81ED-4DB2-BD59-A6C34878D82A}">
                    <a16:rowId xmlns:a16="http://schemas.microsoft.com/office/drawing/2014/main" val="241512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7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C3F0-2ABD-46D3-A2B2-26F3FA81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Discussion/Use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B21-B7FA-4F17-80C9-FEA01818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sz="1400"/>
              <a:t>In vehicle/live prediction</a:t>
            </a:r>
          </a:p>
          <a:p>
            <a:pPr lvl="1"/>
            <a:r>
              <a:rPr lang="en-US" sz="1400"/>
              <a:t>Suggest a different time to leave etc. </a:t>
            </a:r>
          </a:p>
          <a:p>
            <a:endParaRPr lang="en-US" sz="1400"/>
          </a:p>
          <a:p>
            <a:r>
              <a:rPr lang="en-US" sz="1400"/>
              <a:t>Insurance Company</a:t>
            </a:r>
          </a:p>
          <a:p>
            <a:pPr lvl="1"/>
            <a:r>
              <a:rPr lang="en-US" sz="1400"/>
              <a:t>Call center – Call prioritization</a:t>
            </a:r>
          </a:p>
          <a:p>
            <a:pPr lvl="1"/>
            <a:r>
              <a:rPr lang="en-US" sz="1400"/>
              <a:t>inference about:</a:t>
            </a:r>
          </a:p>
          <a:p>
            <a:pPr lvl="1"/>
            <a:r>
              <a:rPr lang="en-US" sz="1400"/>
              <a:t>Caller vehicle</a:t>
            </a:r>
          </a:p>
          <a:p>
            <a:pPr lvl="1"/>
            <a:r>
              <a:rPr lang="en-US" sz="1400"/>
              <a:t>Caller age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 sz="1400"/>
              <a:t>Emergency Response</a:t>
            </a:r>
          </a:p>
          <a:p>
            <a:pPr lvl="1"/>
            <a:r>
              <a:rPr lang="en-US" sz="1400"/>
              <a:t>Call prioritization based in inferred characteristics of caller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2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6535-EE9A-46FA-91C7-9436D7FA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Research/Ideas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A24-00EE-469C-ABC6-A520739F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en-US" sz="2600" dirty="0"/>
              <a:t>Many other modeling methods to try(</a:t>
            </a:r>
            <a:r>
              <a:rPr lang="en-US" sz="2600" dirty="0" err="1"/>
              <a:t>XGBoost</a:t>
            </a:r>
            <a:r>
              <a:rPr lang="en-US" sz="2600" dirty="0"/>
              <a:t> again, KNN etc.)</a:t>
            </a:r>
          </a:p>
          <a:p>
            <a:endParaRPr lang="en-US" sz="2600" dirty="0"/>
          </a:p>
          <a:p>
            <a:r>
              <a:rPr lang="en-US" sz="2600" dirty="0"/>
              <a:t>Possibly go back and include some location-based data</a:t>
            </a:r>
          </a:p>
          <a:p>
            <a:endParaRPr lang="en-US" sz="2600" dirty="0"/>
          </a:p>
          <a:p>
            <a:r>
              <a:rPr lang="en-US" sz="2600" dirty="0"/>
              <a:t>More cleaning of (unknown/missing) values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2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6697525" cy="1877811"/>
          </a:xfrm>
          <a:prstGeom prst="rect">
            <a:avLst/>
          </a:prstGeom>
          <a:solidFill>
            <a:srgbClr val="60533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88791-BCDE-4697-A1A0-1290106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2480956"/>
            <a:ext cx="4405512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1034-C98B-41C5-9059-90F22DB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7" y="2826284"/>
            <a:ext cx="3759198" cy="3183992"/>
          </a:xfrm>
        </p:spPr>
        <p:txBody>
          <a:bodyPr anchor="ctr">
            <a:normAutofit/>
          </a:bodyPr>
          <a:lstStyle/>
          <a:p>
            <a:r>
              <a:rPr lang="en-US" sz="2000"/>
              <a:t>Problem Identification/Data Selection</a:t>
            </a:r>
          </a:p>
          <a:p>
            <a:endParaRPr lang="en-US" sz="2000"/>
          </a:p>
          <a:p>
            <a:r>
              <a:rPr lang="en-US" sz="2000"/>
              <a:t>Data Wrangling</a:t>
            </a:r>
          </a:p>
          <a:p>
            <a:endParaRPr lang="en-US" sz="2000"/>
          </a:p>
          <a:p>
            <a:r>
              <a:rPr lang="en-US" sz="2000"/>
              <a:t>Data Cleaning/Preprossesing</a:t>
            </a:r>
          </a:p>
          <a:p>
            <a:endParaRPr lang="en-US" sz="2000"/>
          </a:p>
          <a:p>
            <a:r>
              <a:rPr lang="en-US" sz="2000"/>
              <a:t>Modeling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480956"/>
            <a:ext cx="2115455" cy="1898903"/>
          </a:xfrm>
          <a:prstGeom prst="rect">
            <a:avLst/>
          </a:prstGeom>
          <a:solidFill>
            <a:srgbClr val="407AB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29023"/>
            <a:ext cx="2107363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9944-F4D0-446A-93DE-F4961EA72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1" r="26301" b="-1"/>
          <a:stretch/>
        </p:blipFill>
        <p:spPr>
          <a:xfrm>
            <a:off x="7308214" y="438460"/>
            <a:ext cx="4424865" cy="59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5242262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BC55F-C075-4166-A077-F6207551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9" y="762000"/>
            <a:ext cx="4646387" cy="21441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Identification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4405" y="459771"/>
            <a:ext cx="1294599" cy="1296997"/>
          </a:xfrm>
          <a:prstGeom prst="rect">
            <a:avLst/>
          </a:prstGeom>
          <a:solidFill>
            <a:srgbClr val="19D2F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955" y="1935089"/>
            <a:ext cx="1294599" cy="1296998"/>
          </a:xfrm>
          <a:prstGeom prst="rect">
            <a:avLst/>
          </a:prstGeom>
          <a:solidFill>
            <a:srgbClr val="4E3654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3395974"/>
            <a:ext cx="6706946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1A55-ACDA-4CED-A68D-4BA81D38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98" y="3648548"/>
            <a:ext cx="6108726" cy="2481864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r>
              <a:rPr lang="en-US" sz="1900"/>
              <a:t>UK. GOV/ Kaggle Data Source</a:t>
            </a:r>
          </a:p>
          <a:p>
            <a:endParaRPr lang="en-US" sz="1900"/>
          </a:p>
          <a:p>
            <a:r>
              <a:rPr lang="en-US" sz="1900"/>
              <a:t>Dataset – accidents 2004-2016</a:t>
            </a:r>
          </a:p>
          <a:p>
            <a:endParaRPr lang="en-US" sz="1900"/>
          </a:p>
          <a:p>
            <a:r>
              <a:rPr lang="en-US" sz="1900"/>
              <a:t>Contains 57 Features/ ~2 million Rows</a:t>
            </a:r>
          </a:p>
          <a:p>
            <a:endParaRPr lang="en-US" sz="1900"/>
          </a:p>
          <a:p>
            <a:endParaRPr lang="en-US" sz="1900"/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D609-2023-4244-B70A-4FBD618DE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60" r="-1" b="20737"/>
          <a:stretch/>
        </p:blipFill>
        <p:spPr>
          <a:xfrm>
            <a:off x="7339089" y="450221"/>
            <a:ext cx="4371502" cy="59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613D3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BF19-D31F-4EF6-AAEA-16A0679A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7FBEC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1E84-F52C-49AB-B83A-F3906C0E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6031967" cy="3283260"/>
          </a:xfrm>
        </p:spPr>
        <p:txBody>
          <a:bodyPr anchor="ctr">
            <a:normAutofit/>
          </a:bodyPr>
          <a:lstStyle/>
          <a:p>
            <a:r>
              <a:rPr lang="en-US" sz="2000"/>
              <a:t>Virtual Environment</a:t>
            </a:r>
          </a:p>
          <a:p>
            <a:endParaRPr lang="en-US" sz="2000"/>
          </a:p>
          <a:p>
            <a:r>
              <a:rPr lang="en-US" sz="2000"/>
              <a:t>CookieCutter </a:t>
            </a:r>
          </a:p>
          <a:p>
            <a:endParaRPr lang="en-US" sz="2000"/>
          </a:p>
          <a:p>
            <a:r>
              <a:rPr lang="en-US" sz="2000"/>
              <a:t>Github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C923F8-2AA5-4EA3-93FD-EDA314D5C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7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4A604-3DCA-458D-8192-2E9B3BCD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Wrangling/Cleaning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C25D-9E25-496B-8D57-2A080352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Dropping Nulls</a:t>
            </a:r>
          </a:p>
          <a:p>
            <a:endParaRPr lang="en-US" sz="2500"/>
          </a:p>
          <a:p>
            <a:r>
              <a:rPr lang="en-US" sz="2500"/>
              <a:t>Impute others</a:t>
            </a:r>
          </a:p>
          <a:p>
            <a:pPr marL="0" indent="0">
              <a:buNone/>
            </a:pPr>
            <a:endParaRPr lang="en-US" sz="2500"/>
          </a:p>
          <a:p>
            <a:r>
              <a:rPr lang="en-US" sz="2500"/>
              <a:t>Feature Selection (those present before or during accident)</a:t>
            </a:r>
          </a:p>
          <a:p>
            <a:endParaRPr lang="en-US" sz="2500"/>
          </a:p>
          <a:p>
            <a:r>
              <a:rPr lang="en-US" sz="2500"/>
              <a:t>Drop location based variables</a:t>
            </a:r>
          </a:p>
        </p:txBody>
      </p:sp>
    </p:spTree>
    <p:extLst>
      <p:ext uri="{BB962C8B-B14F-4D97-AF65-F5344CB8AC3E}">
        <p14:creationId xmlns:p14="http://schemas.microsoft.com/office/powerpoint/2010/main" val="168904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050B4-31C7-47D5-AC8D-72A27C79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rgbClr val="605F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2727D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79C5-DC21-4711-B93C-1F0F668F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034514" cy="3410824"/>
          </a:xfrm>
        </p:spPr>
        <p:txBody>
          <a:bodyPr anchor="ctr">
            <a:normAutofit/>
          </a:bodyPr>
          <a:lstStyle/>
          <a:p>
            <a:r>
              <a:rPr lang="en-US" sz="2000"/>
              <a:t>56 features Vs Severity(3 target levels)</a:t>
            </a:r>
          </a:p>
          <a:p>
            <a:r>
              <a:rPr lang="en-US" sz="2000"/>
              <a:t>Selected Visualizations</a:t>
            </a:r>
          </a:p>
          <a:p>
            <a:endParaRPr lang="en-US" sz="200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2727D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1648-F487-4D86-8409-E740E0A1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95" y="3250660"/>
            <a:ext cx="3977640" cy="23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21156-2F4B-4627-AB33-A1D8703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Band vs Severity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FB60D-56C4-4EF5-875B-102C2DAAE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68" y="2509911"/>
            <a:ext cx="105897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0FF51-7EA7-4FC9-BCE3-A71B9D3C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Journey Purpose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timeline, bar chart&#10;&#10;Description automatically generated">
            <a:extLst>
              <a:ext uri="{FF2B5EF4-FFF2-40B4-BE49-F238E27FC236}">
                <a16:creationId xmlns:a16="http://schemas.microsoft.com/office/drawing/2014/main" id="{D0C054E1-C28D-42A8-B86D-6A5A4237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68" y="2427541"/>
            <a:ext cx="105897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30E28-8A91-40C9-9285-31271740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Vehicle Manoeuvre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9B33608-04B4-47FE-B68C-053830ED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09" y="2427541"/>
            <a:ext cx="103164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Accident Severity</vt:lpstr>
      <vt:lpstr>Overview</vt:lpstr>
      <vt:lpstr>Problem Identification</vt:lpstr>
      <vt:lpstr>Organization</vt:lpstr>
      <vt:lpstr>Wrangling/Cleaning</vt:lpstr>
      <vt:lpstr>EDA</vt:lpstr>
      <vt:lpstr>Age Band vs Severity</vt:lpstr>
      <vt:lpstr>Journey Purpose</vt:lpstr>
      <vt:lpstr>Vehicle Manoeuvre</vt:lpstr>
      <vt:lpstr>EDA examples</vt:lpstr>
      <vt:lpstr>Modeling </vt:lpstr>
      <vt:lpstr>Best Binary Model ( Fatal or Non-Fatal )</vt:lpstr>
      <vt:lpstr>Best Multiclass Model</vt:lpstr>
      <vt:lpstr>Discussion/Use Cases</vt:lpstr>
      <vt:lpstr>Further Research/Ideas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Steven Harpham</dc:creator>
  <cp:lastModifiedBy>Steven Harpham</cp:lastModifiedBy>
  <cp:revision>7</cp:revision>
  <dcterms:created xsi:type="dcterms:W3CDTF">2021-08-26T16:48:20Z</dcterms:created>
  <dcterms:modified xsi:type="dcterms:W3CDTF">2021-08-26T20:34:32Z</dcterms:modified>
</cp:coreProperties>
</file>