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5" r:id="rId4"/>
    <p:sldId id="260" r:id="rId5"/>
    <p:sldId id="262" r:id="rId6"/>
    <p:sldId id="268" r:id="rId7"/>
    <p:sldId id="266" r:id="rId8"/>
    <p:sldId id="269" r:id="rId9"/>
    <p:sldId id="280" r:id="rId10"/>
    <p:sldId id="275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울기술교육센터" initials="서" lastIdx="1" clrIdx="0">
    <p:extLst>
      <p:ext uri="{19B8F6BF-5375-455C-9EA6-DF929625EA0E}">
        <p15:presenceInfo xmlns:p15="http://schemas.microsoft.com/office/powerpoint/2012/main" userId="서울기술교육센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D4B6"/>
    <a:srgbClr val="8FC9C3"/>
    <a:srgbClr val="484848"/>
    <a:srgbClr val="8D939D"/>
    <a:srgbClr val="8ECAC3"/>
    <a:srgbClr val="91BEC7"/>
    <a:srgbClr val="90C3C8"/>
    <a:srgbClr val="81EBD9"/>
    <a:srgbClr val="8CC6C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 autoAdjust="0"/>
    <p:restoredTop sz="79487" autoAdjust="0"/>
  </p:normalViewPr>
  <p:slideViewPr>
    <p:cSldViewPr snapToGrid="0">
      <p:cViewPr varScale="1">
        <p:scale>
          <a:sx n="92" d="100"/>
          <a:sy n="92" d="100"/>
        </p:scale>
        <p:origin x="153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3T11:26:55.814" idx="1">
    <p:pos x="10" y="10"/>
    <p:text>현대인들은 짐이 많아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93A2-9ED9-434F-8E18-6C65B05297C7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E7C23-9BAF-4A35-957A-BBE95A35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여행을 </a:t>
            </a:r>
            <a:r>
              <a:rPr lang="ko-KR" altLang="en-US" dirty="0" err="1" smtClean="0"/>
              <a:t>갈떄는</a:t>
            </a:r>
            <a:r>
              <a:rPr lang="ko-KR" altLang="en-US" dirty="0" smtClean="0"/>
              <a:t> 항상 두 손이 부족하다 그래서 짐이 많은 현대인들의 고충을 줄여주고자 들지 않고도 움직일 수 있는 </a:t>
            </a:r>
            <a:r>
              <a:rPr lang="ko-KR" altLang="en-US" dirty="0" err="1" smtClean="0"/>
              <a:t>캐리어를</a:t>
            </a:r>
            <a:r>
              <a:rPr lang="ko-KR" altLang="en-US" dirty="0" smtClean="0"/>
              <a:t> 생각해 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여행에서의 가방분실은 흔하기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분실을 </a:t>
            </a:r>
            <a:r>
              <a:rPr lang="ko-KR" altLang="en-US" dirty="0" err="1" smtClean="0"/>
              <a:t>방지해야한다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수트케이스는</a:t>
            </a:r>
            <a:r>
              <a:rPr lang="ko-KR" altLang="en-US" dirty="0" smtClean="0"/>
              <a:t> 제스처선서에 의한 </a:t>
            </a:r>
            <a:r>
              <a:rPr lang="ko-KR" altLang="en-US" dirty="0" err="1" smtClean="0"/>
              <a:t>핸즈프리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캐리어이다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웨어러블팔찌에서</a:t>
            </a:r>
            <a:r>
              <a:rPr lang="ko-KR" altLang="en-US" dirty="0" smtClean="0"/>
              <a:t> 제스처를 인식해 모터가 움직이고 전방 초음파센서로 장애물을 감지하며 </a:t>
            </a:r>
            <a:endParaRPr lang="en-US" altLang="ko-KR" dirty="0" smtClean="0"/>
          </a:p>
          <a:p>
            <a:r>
              <a:rPr lang="ko-KR" altLang="en-US" dirty="0" smtClean="0"/>
              <a:t>사용자와</a:t>
            </a:r>
            <a:r>
              <a:rPr lang="ko-KR" altLang="en-US" baseline="0" dirty="0" smtClean="0"/>
              <a:t> 부딪힘 </a:t>
            </a:r>
            <a:r>
              <a:rPr lang="ko-KR" altLang="en-US" baseline="0" dirty="0" err="1" smtClean="0"/>
              <a:t>방지를위해</a:t>
            </a:r>
            <a:r>
              <a:rPr lang="ko-KR" altLang="en-US" baseline="0" dirty="0" smtClean="0"/>
              <a:t> 거리를 유지한다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 분실 시 </a:t>
            </a:r>
            <a:r>
              <a:rPr lang="en-US" altLang="ko-KR" baseline="0" dirty="0" smtClean="0"/>
              <a:t>GPS</a:t>
            </a:r>
            <a:r>
              <a:rPr lang="ko-KR" altLang="en-US" baseline="0" dirty="0" smtClean="0"/>
              <a:t>로 추적해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어플로</a:t>
            </a:r>
            <a:r>
              <a:rPr lang="ko-KR" altLang="en-US" baseline="0" dirty="0" smtClean="0"/>
              <a:t> 위치를 확인할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3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8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3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8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9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웨어러블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캐리어의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모듈과 연동되어 제스처 값을 전송</a:t>
            </a:r>
            <a:endParaRPr lang="en-US" altLang="ko-KR" dirty="0" smtClean="0"/>
          </a:p>
          <a:p>
            <a:r>
              <a:rPr lang="ko-KR" altLang="en-US" dirty="0" err="1" smtClean="0"/>
              <a:t>캐리어는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블루투스를</a:t>
            </a:r>
            <a:r>
              <a:rPr lang="ko-KR" altLang="en-US" dirty="0" smtClean="0"/>
              <a:t> 통해 전송된 제스처 값을 수신하고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우노에</a:t>
            </a:r>
            <a:r>
              <a:rPr lang="ko-KR" altLang="en-US" dirty="0" smtClean="0"/>
              <a:t> 명령어 전달</a:t>
            </a:r>
            <a:endParaRPr lang="en-US" altLang="ko-KR" dirty="0" smtClean="0"/>
          </a:p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우노</a:t>
            </a:r>
            <a:r>
              <a:rPr lang="ko-KR" altLang="en-US" dirty="0" smtClean="0"/>
              <a:t> 보드에서 모터 드라이브에게 명령어에 맞는 동작 신호를 전달</a:t>
            </a:r>
            <a:endParaRPr lang="en-US" altLang="ko-KR" dirty="0" smtClean="0"/>
          </a:p>
          <a:p>
            <a:r>
              <a:rPr lang="ko-KR" altLang="en-US" dirty="0" smtClean="0"/>
              <a:t>배터리는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모터 드라이브에 전원을 공급</a:t>
            </a:r>
            <a:endParaRPr lang="en-US" altLang="ko-KR" dirty="0" smtClean="0"/>
          </a:p>
          <a:p>
            <a:r>
              <a:rPr lang="ko-KR" altLang="en-US" dirty="0" err="1" smtClean="0"/>
              <a:t>웨어러블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프로미니에도 전원 공급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6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6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1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8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6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6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0BA3-E674-447C-B5C0-9A7A0DA0750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15.jpe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6400800" y="4535715"/>
            <a:ext cx="9289142" cy="2322285"/>
          </a:xfrm>
          <a:prstGeom prst="triangle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5174343" y="5887358"/>
            <a:ext cx="3882571" cy="970642"/>
          </a:xfrm>
          <a:prstGeom prst="triangle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2766" y="3878188"/>
            <a:ext cx="8564760" cy="2232248"/>
          </a:xfrm>
        </p:spPr>
        <p:txBody>
          <a:bodyPr anchor="t"/>
          <a:lstStyle/>
          <a:p>
            <a:pPr algn="l"/>
            <a:r>
              <a:rPr lang="en-US" altLang="ko-KR" sz="4400" spc="-50" dirty="0" err="1" smtClean="0">
                <a:solidFill>
                  <a:srgbClr val="8FC9C3"/>
                </a:solidFill>
              </a:rPr>
              <a:t>Handsfree</a:t>
            </a:r>
            <a:r>
              <a:rPr lang="en-US" altLang="ko-KR" sz="4400" spc="-50" dirty="0" smtClean="0">
                <a:solidFill>
                  <a:srgbClr val="8FC9C3"/>
                </a:solidFill>
              </a:rPr>
              <a:t> Suitcase</a:t>
            </a:r>
            <a:br>
              <a:rPr lang="en-US" altLang="ko-KR" sz="4400" spc="-50" dirty="0" smtClean="0">
                <a:solidFill>
                  <a:srgbClr val="8FC9C3"/>
                </a:solidFill>
              </a:rPr>
            </a:br>
            <a:r>
              <a:rPr lang="en-US" altLang="ko-KR" sz="3200" spc="-50" dirty="0"/>
              <a:t> </a:t>
            </a:r>
            <a:r>
              <a:rPr lang="en-US" altLang="ko-KR" sz="3200" spc="-50" dirty="0" smtClean="0"/>
              <a:t>  </a:t>
            </a:r>
            <a:r>
              <a:rPr lang="en-US" altLang="ko-KR" sz="2000" spc="-5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2000" spc="-50" dirty="0" smtClean="0">
                <a:solidFill>
                  <a:schemeClr val="bg1">
                    <a:lumMod val="95000"/>
                  </a:schemeClr>
                </a:solidFill>
              </a:rPr>
              <a:t>김수진</a:t>
            </a:r>
            <a:r>
              <a:rPr lang="en-US" altLang="ko-KR" sz="2000" spc="-50" dirty="0" smtClean="0">
                <a:solidFill>
                  <a:schemeClr val="bg1">
                    <a:lumMod val="95000"/>
                  </a:schemeClr>
                </a:solidFill>
              </a:rPr>
              <a:t> | </a:t>
            </a:r>
            <a:r>
              <a:rPr lang="ko-KR" altLang="en-US" sz="2000" spc="-50" dirty="0" err="1" smtClean="0">
                <a:solidFill>
                  <a:schemeClr val="bg1">
                    <a:lumMod val="95000"/>
                  </a:schemeClr>
                </a:solidFill>
              </a:rPr>
              <a:t>장가을</a:t>
            </a:r>
            <a:r>
              <a:rPr lang="en-US" altLang="ko-KR" sz="2000" spc="-50" dirty="0">
                <a:solidFill>
                  <a:schemeClr val="bg1">
                    <a:lumMod val="95000"/>
                  </a:schemeClr>
                </a:solidFill>
              </a:rPr>
              <a:t> |</a:t>
            </a:r>
            <a:r>
              <a:rPr lang="en-US" altLang="ko-KR" sz="2000" spc="-5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spc="-50" dirty="0" err="1" smtClean="0">
                <a:solidFill>
                  <a:schemeClr val="bg1">
                    <a:lumMod val="95000"/>
                  </a:schemeClr>
                </a:solidFill>
              </a:rPr>
              <a:t>정위정</a:t>
            </a:r>
            <a:r>
              <a:rPr lang="en-US" altLang="ko-KR" sz="2000" spc="-5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ko-KR" altLang="en-US" sz="3600" b="0" spc="-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/>
        </p:nvSpPr>
        <p:spPr>
          <a:xfrm>
            <a:off x="422766" y="2895494"/>
            <a:ext cx="8564760" cy="874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spc="-50" smtClean="0">
                <a:solidFill>
                  <a:schemeClr val="bg1">
                    <a:lumMod val="95000"/>
                  </a:schemeClr>
                </a:solidFill>
              </a:rPr>
              <a:t>IOT Open Platform project</a:t>
            </a:r>
            <a:endParaRPr lang="ko-KR" altLang="en-US" sz="5400" spc="-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818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추가하고 싶은 기능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95382" y="1829192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6300" y="1829192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5382" y="3411952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6300" y="3411952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95382" y="4984457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6300" y="4984457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4739" y="2107871"/>
            <a:ext cx="139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FOLLOW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2072" y="366750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CORRECT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2072" y="525899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ONESELF</a:t>
            </a:r>
            <a:endParaRPr lang="ko-KR" altLang="en-US" sz="24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36414" y="2138649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캐리어가</a:t>
            </a:r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뒤에서 사용자를 추적하여 따라오는 기능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6414" y="3713669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실내에서도 정확한 위치추적을 할 수 있게 하는 기능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6414" y="527843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목적지를 향해 </a:t>
            </a:r>
            <a:r>
              <a:rPr lang="ko-KR" altLang="en-US" dirty="0" err="1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캐리어</a:t>
            </a:r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스스로 알아서 이동하는 기능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33" y="386722"/>
            <a:ext cx="82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06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8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/>
          <p:cNvSpPr/>
          <p:nvPr/>
        </p:nvSpPr>
        <p:spPr>
          <a:xfrm>
            <a:off x="3924300" y="4001396"/>
            <a:ext cx="4343400" cy="4343400"/>
          </a:xfrm>
          <a:prstGeom prst="diamond">
            <a:avLst/>
          </a:prstGeom>
          <a:noFill/>
          <a:ln w="6350"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3924300" y="-2165350"/>
            <a:ext cx="4343400" cy="4343400"/>
          </a:xfrm>
          <a:prstGeom prst="diamond">
            <a:avLst/>
          </a:prstGeom>
          <a:noFill/>
          <a:ln w="254000"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721350" y="1060075"/>
            <a:ext cx="539750" cy="539750"/>
          </a:xfrm>
          <a:prstGeom prst="line">
            <a:avLst/>
          </a:prstGeom>
          <a:ln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940300" y="1060075"/>
            <a:ext cx="540000" cy="540000"/>
          </a:xfrm>
          <a:prstGeom prst="line">
            <a:avLst/>
          </a:prstGeom>
          <a:ln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92978" y="507999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28" y="1644850"/>
            <a:ext cx="4031343" cy="3715367"/>
          </a:xfrm>
          <a:prstGeom prst="diamond">
            <a:avLst/>
          </a:prstGeom>
          <a:blipFill>
            <a:blip r:embed="rId3"/>
            <a:stretch>
              <a:fillRect l="2000" r="2000"/>
            </a:stretch>
          </a:blipFill>
        </p:spPr>
      </p:pic>
      <p:sp>
        <p:nvSpPr>
          <p:cNvPr id="3" name="다이아몬드 2"/>
          <p:cNvSpPr/>
          <p:nvPr/>
        </p:nvSpPr>
        <p:spPr>
          <a:xfrm>
            <a:off x="4080326" y="1630791"/>
            <a:ext cx="4032000" cy="3715367"/>
          </a:xfrm>
          <a:prstGeom prst="diamond">
            <a:avLst/>
          </a:prstGeom>
          <a:blipFill>
            <a:blip r:embed="rId4"/>
            <a:srcRect/>
            <a:stretch>
              <a:fillRect l="-1339" r="-1339"/>
            </a:stretch>
          </a:blipFill>
          <a:scene3d>
            <a:camera prst="orthographicFront"/>
            <a:lightRig rig="threePt" dir="t"/>
          </a:scene3d>
          <a:sp3d contourW="12700"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8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" y="-1"/>
            <a:ext cx="12191278" cy="6858001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0" y="-3935"/>
            <a:ext cx="12192000" cy="6845476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다이아몬드 35"/>
          <p:cNvSpPr/>
          <p:nvPr/>
        </p:nvSpPr>
        <p:spPr>
          <a:xfrm>
            <a:off x="2230428" y="2169162"/>
            <a:ext cx="2196244" cy="2196244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37" name="다이아몬드 36"/>
          <p:cNvSpPr/>
          <p:nvPr/>
        </p:nvSpPr>
        <p:spPr>
          <a:xfrm>
            <a:off x="3649685" y="3555316"/>
            <a:ext cx="2196244" cy="2196244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115531" y="2169162"/>
            <a:ext cx="3640415" cy="3582398"/>
            <a:chOff x="667658" y="1125026"/>
            <a:chExt cx="3640415" cy="3582398"/>
          </a:xfrm>
          <a:solidFill>
            <a:srgbClr val="21D4B6"/>
          </a:solidFill>
        </p:grpSpPr>
        <p:sp>
          <p:nvSpPr>
            <p:cNvPr id="40" name="다이아몬드 39"/>
            <p:cNvSpPr/>
            <p:nvPr/>
          </p:nvSpPr>
          <p:spPr>
            <a:xfrm>
              <a:off x="667658" y="1125026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2111829" y="2511180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sp>
        <p:nvSpPr>
          <p:cNvPr id="43" name="다이아몬드 42"/>
          <p:cNvSpPr/>
          <p:nvPr/>
        </p:nvSpPr>
        <p:spPr>
          <a:xfrm>
            <a:off x="8025548" y="2169162"/>
            <a:ext cx="2196244" cy="2196244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159774" y="4360821"/>
            <a:ext cx="315878" cy="873939"/>
            <a:chOff x="1603067" y="4419393"/>
            <a:chExt cx="315878" cy="873939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다이아몬드 50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10800000">
            <a:off x="4600705" y="2727223"/>
            <a:ext cx="315878" cy="873939"/>
            <a:chOff x="1603067" y="4419393"/>
            <a:chExt cx="315878" cy="873939"/>
          </a:xfrm>
        </p:grpSpPr>
        <p:cxnSp>
          <p:nvCxnSpPr>
            <p:cNvPr id="58" name="직선 연결선 57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다이아몬드 58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049475" y="4333964"/>
            <a:ext cx="315878" cy="873939"/>
            <a:chOff x="1603067" y="4419393"/>
            <a:chExt cx="315878" cy="873939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다이아몬드 61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rot="10800000">
            <a:off x="7503327" y="2727223"/>
            <a:ext cx="315878" cy="873939"/>
            <a:chOff x="1603067" y="4419393"/>
            <a:chExt cx="315878" cy="873939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다이아몬드 64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 flipH="1">
            <a:off x="9113255" y="4335999"/>
            <a:ext cx="9553" cy="558061"/>
          </a:xfrm>
          <a:prstGeom prst="line">
            <a:avLst/>
          </a:prstGeom>
          <a:ln>
            <a:solidFill>
              <a:srgbClr val="21D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다이아몬드 67"/>
          <p:cNvSpPr/>
          <p:nvPr/>
        </p:nvSpPr>
        <p:spPr>
          <a:xfrm>
            <a:off x="8947331" y="4892192"/>
            <a:ext cx="315878" cy="315878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39422" y="54407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기획의도</a:t>
            </a:r>
            <a:r>
              <a:rPr lang="en-US" altLang="ko-KR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목적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86200" y="2165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개요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40481" y="2165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작품설계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47251" y="5442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기능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37271" y="526316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추가하고 싶은</a:t>
            </a:r>
            <a:endParaRPr lang="en-US" altLang="ko-KR" dirty="0" smtClean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기능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94" name="다이아몬드 93"/>
          <p:cNvSpPr/>
          <p:nvPr/>
        </p:nvSpPr>
        <p:spPr>
          <a:xfrm>
            <a:off x="-945048" y="-917231"/>
            <a:ext cx="4178452" cy="4178452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320" y="572588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INDEX</a:t>
            </a:r>
            <a:endParaRPr lang="ko-KR" altLang="en-US" sz="66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954481" y="5677252"/>
            <a:ext cx="708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01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57956" y="1539554"/>
            <a:ext cx="77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02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62726" y="1539554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04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68199" y="5677252"/>
            <a:ext cx="776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03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762330" y="5746816"/>
            <a:ext cx="771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05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04" name="다이아몬드 103"/>
          <p:cNvSpPr/>
          <p:nvPr/>
        </p:nvSpPr>
        <p:spPr>
          <a:xfrm>
            <a:off x="9494892" y="3986652"/>
            <a:ext cx="5353957" cy="5726238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43" y="2659275"/>
            <a:ext cx="1178519" cy="11785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49" y="2741381"/>
            <a:ext cx="1066194" cy="1066194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936" y="4063728"/>
            <a:ext cx="1065964" cy="10659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01" y="2659275"/>
            <a:ext cx="1135138" cy="11351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57" y="4150674"/>
            <a:ext cx="983765" cy="9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36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0" y="0"/>
            <a:ext cx="2161135" cy="6865687"/>
            <a:chOff x="0" y="0"/>
            <a:chExt cx="2161135" cy="6865687"/>
          </a:xfrm>
        </p:grpSpPr>
        <p:sp>
          <p:nvSpPr>
            <p:cNvPr id="189" name="직사각형 188"/>
            <p:cNvSpPr/>
            <p:nvPr/>
          </p:nvSpPr>
          <p:spPr>
            <a:xfrm>
              <a:off x="0" y="0"/>
              <a:ext cx="2161135" cy="6865687"/>
            </a:xfrm>
            <a:prstGeom prst="rect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8294" y="1373140"/>
              <a:ext cx="162095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기획의도</a:t>
              </a:r>
              <a:endParaRPr lang="en-US" altLang="ko-KR" sz="28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.</a:t>
              </a:r>
              <a:endParaRPr lang="en-US" altLang="ko-KR" sz="28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목적</a:t>
              </a:r>
              <a:endParaRPr lang="ko-KR" altLang="en-US" sz="28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37637" y="885901"/>
            <a:ext cx="4553187" cy="28682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253416" y="885899"/>
            <a:ext cx="4584357" cy="28682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89975" y="3164096"/>
            <a:ext cx="852371" cy="8147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0871186" y="3141708"/>
            <a:ext cx="852371" cy="8147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Freeform 18"/>
          <p:cNvSpPr>
            <a:spLocks noEditPoints="1"/>
          </p:cNvSpPr>
          <p:nvPr/>
        </p:nvSpPr>
        <p:spPr bwMode="auto">
          <a:xfrm>
            <a:off x="10985302" y="3286560"/>
            <a:ext cx="625906" cy="467569"/>
          </a:xfrm>
          <a:custGeom>
            <a:avLst/>
            <a:gdLst>
              <a:gd name="T0" fmla="*/ 1041 w 3360"/>
              <a:gd name="T1" fmla="*/ 1462 h 2628"/>
              <a:gd name="T2" fmla="*/ 1151 w 3360"/>
              <a:gd name="T3" fmla="*/ 1578 h 2628"/>
              <a:gd name="T4" fmla="*/ 682 w 3360"/>
              <a:gd name="T5" fmla="*/ 1683 h 2628"/>
              <a:gd name="T6" fmla="*/ 3040 w 3360"/>
              <a:gd name="T7" fmla="*/ 2409 h 2628"/>
              <a:gd name="T8" fmla="*/ 2664 w 3360"/>
              <a:gd name="T9" fmla="*/ 1677 h 2628"/>
              <a:gd name="T10" fmla="*/ 2254 w 3360"/>
              <a:gd name="T11" fmla="*/ 1527 h 2628"/>
              <a:gd name="T12" fmla="*/ 2330 w 3360"/>
              <a:gd name="T13" fmla="*/ 1457 h 2628"/>
              <a:gd name="T14" fmla="*/ 2814 w 3360"/>
              <a:gd name="T15" fmla="*/ 1466 h 2628"/>
              <a:gd name="T16" fmla="*/ 3358 w 3360"/>
              <a:gd name="T17" fmla="*/ 2568 h 2628"/>
              <a:gd name="T18" fmla="*/ 3338 w 3360"/>
              <a:gd name="T19" fmla="*/ 2620 h 2628"/>
              <a:gd name="T20" fmla="*/ 38 w 3360"/>
              <a:gd name="T21" fmla="*/ 2626 h 2628"/>
              <a:gd name="T22" fmla="*/ 0 w 3360"/>
              <a:gd name="T23" fmla="*/ 2584 h 2628"/>
              <a:gd name="T24" fmla="*/ 534 w 3360"/>
              <a:gd name="T25" fmla="*/ 1475 h 2628"/>
              <a:gd name="T26" fmla="*/ 1679 w 3360"/>
              <a:gd name="T27" fmla="*/ 359 h 2628"/>
              <a:gd name="T28" fmla="*/ 1491 w 3360"/>
              <a:gd name="T29" fmla="*/ 406 h 2628"/>
              <a:gd name="T30" fmla="*/ 1349 w 3360"/>
              <a:gd name="T31" fmla="*/ 531 h 2628"/>
              <a:gd name="T32" fmla="*/ 1281 w 3360"/>
              <a:gd name="T33" fmla="*/ 710 h 2628"/>
              <a:gd name="T34" fmla="*/ 1304 w 3360"/>
              <a:gd name="T35" fmla="*/ 906 h 2628"/>
              <a:gd name="T36" fmla="*/ 1412 w 3360"/>
              <a:gd name="T37" fmla="*/ 1062 h 2628"/>
              <a:gd name="T38" fmla="*/ 1580 w 3360"/>
              <a:gd name="T39" fmla="*/ 1150 h 2628"/>
              <a:gd name="T40" fmla="*/ 1779 w 3360"/>
              <a:gd name="T41" fmla="*/ 1150 h 2628"/>
              <a:gd name="T42" fmla="*/ 1947 w 3360"/>
              <a:gd name="T43" fmla="*/ 1062 h 2628"/>
              <a:gd name="T44" fmla="*/ 2055 w 3360"/>
              <a:gd name="T45" fmla="*/ 906 h 2628"/>
              <a:gd name="T46" fmla="*/ 2078 w 3360"/>
              <a:gd name="T47" fmla="*/ 710 h 2628"/>
              <a:gd name="T48" fmla="*/ 2010 w 3360"/>
              <a:gd name="T49" fmla="*/ 531 h 2628"/>
              <a:gd name="T50" fmla="*/ 1868 w 3360"/>
              <a:gd name="T51" fmla="*/ 406 h 2628"/>
              <a:gd name="T52" fmla="*/ 1679 w 3360"/>
              <a:gd name="T53" fmla="*/ 359 h 2628"/>
              <a:gd name="T54" fmla="*/ 1880 w 3360"/>
              <a:gd name="T55" fmla="*/ 26 h 2628"/>
              <a:gd name="T56" fmla="*/ 2117 w 3360"/>
              <a:gd name="T57" fmla="*/ 138 h 2628"/>
              <a:gd name="T58" fmla="*/ 2301 w 3360"/>
              <a:gd name="T59" fmla="*/ 322 h 2628"/>
              <a:gd name="T60" fmla="*/ 2413 w 3360"/>
              <a:gd name="T61" fmla="*/ 559 h 2628"/>
              <a:gd name="T62" fmla="*/ 2439 w 3360"/>
              <a:gd name="T63" fmla="*/ 823 h 2628"/>
              <a:gd name="T64" fmla="*/ 2396 w 3360"/>
              <a:gd name="T65" fmla="*/ 1041 h 2628"/>
              <a:gd name="T66" fmla="*/ 2307 w 3360"/>
              <a:gd name="T67" fmla="*/ 1218 h 2628"/>
              <a:gd name="T68" fmla="*/ 2187 w 3360"/>
              <a:gd name="T69" fmla="*/ 1374 h 2628"/>
              <a:gd name="T70" fmla="*/ 2051 w 3360"/>
              <a:gd name="T71" fmla="*/ 1527 h 2628"/>
              <a:gd name="T72" fmla="*/ 1911 w 3360"/>
              <a:gd name="T73" fmla="*/ 1693 h 2628"/>
              <a:gd name="T74" fmla="*/ 1784 w 3360"/>
              <a:gd name="T75" fmla="*/ 1891 h 2628"/>
              <a:gd name="T76" fmla="*/ 1712 w 3360"/>
              <a:gd name="T77" fmla="*/ 2031 h 2628"/>
              <a:gd name="T78" fmla="*/ 1660 w 3360"/>
              <a:gd name="T79" fmla="*/ 2039 h 2628"/>
              <a:gd name="T80" fmla="*/ 1600 w 3360"/>
              <a:gd name="T81" fmla="*/ 1942 h 2628"/>
              <a:gd name="T82" fmla="*/ 1463 w 3360"/>
              <a:gd name="T83" fmla="*/ 1714 h 2628"/>
              <a:gd name="T84" fmla="*/ 1309 w 3360"/>
              <a:gd name="T85" fmla="*/ 1528 h 2628"/>
              <a:gd name="T86" fmla="*/ 1160 w 3360"/>
              <a:gd name="T87" fmla="*/ 1360 h 2628"/>
              <a:gd name="T88" fmla="*/ 1030 w 3360"/>
              <a:gd name="T89" fmla="*/ 1185 h 2628"/>
              <a:gd name="T90" fmla="*/ 944 w 3360"/>
              <a:gd name="T91" fmla="*/ 978 h 2628"/>
              <a:gd name="T92" fmla="*/ 921 w 3360"/>
              <a:gd name="T93" fmla="*/ 723 h 2628"/>
              <a:gd name="T94" fmla="*/ 981 w 3360"/>
              <a:gd name="T95" fmla="*/ 475 h 2628"/>
              <a:gd name="T96" fmla="*/ 1111 w 3360"/>
              <a:gd name="T97" fmla="*/ 263 h 2628"/>
              <a:gd name="T98" fmla="*/ 1301 w 3360"/>
              <a:gd name="T99" fmla="*/ 103 h 2628"/>
              <a:gd name="T100" fmla="*/ 1539 w 3360"/>
              <a:gd name="T101" fmla="*/ 13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0" h="2628">
                <a:moveTo>
                  <a:pt x="574" y="1456"/>
                </a:moveTo>
                <a:lnTo>
                  <a:pt x="1018" y="1456"/>
                </a:lnTo>
                <a:lnTo>
                  <a:pt x="1029" y="1457"/>
                </a:lnTo>
                <a:lnTo>
                  <a:pt x="1041" y="1462"/>
                </a:lnTo>
                <a:lnTo>
                  <a:pt x="1051" y="1468"/>
                </a:lnTo>
                <a:lnTo>
                  <a:pt x="1059" y="1475"/>
                </a:lnTo>
                <a:lnTo>
                  <a:pt x="1105" y="1527"/>
                </a:lnTo>
                <a:lnTo>
                  <a:pt x="1151" y="1578"/>
                </a:lnTo>
                <a:lnTo>
                  <a:pt x="1238" y="1675"/>
                </a:lnTo>
                <a:lnTo>
                  <a:pt x="712" y="1675"/>
                </a:lnTo>
                <a:lnTo>
                  <a:pt x="696" y="1677"/>
                </a:lnTo>
                <a:lnTo>
                  <a:pt x="682" y="1683"/>
                </a:lnTo>
                <a:lnTo>
                  <a:pt x="671" y="1694"/>
                </a:lnTo>
                <a:lnTo>
                  <a:pt x="662" y="1706"/>
                </a:lnTo>
                <a:lnTo>
                  <a:pt x="320" y="2409"/>
                </a:lnTo>
                <a:lnTo>
                  <a:pt x="3040" y="2409"/>
                </a:lnTo>
                <a:lnTo>
                  <a:pt x="2698" y="1706"/>
                </a:lnTo>
                <a:lnTo>
                  <a:pt x="2689" y="1694"/>
                </a:lnTo>
                <a:lnTo>
                  <a:pt x="2678" y="1683"/>
                </a:lnTo>
                <a:lnTo>
                  <a:pt x="2664" y="1677"/>
                </a:lnTo>
                <a:lnTo>
                  <a:pt x="2648" y="1675"/>
                </a:lnTo>
                <a:lnTo>
                  <a:pt x="2121" y="1675"/>
                </a:lnTo>
                <a:lnTo>
                  <a:pt x="2208" y="1578"/>
                </a:lnTo>
                <a:lnTo>
                  <a:pt x="2254" y="1527"/>
                </a:lnTo>
                <a:lnTo>
                  <a:pt x="2300" y="1475"/>
                </a:lnTo>
                <a:lnTo>
                  <a:pt x="2308" y="1468"/>
                </a:lnTo>
                <a:lnTo>
                  <a:pt x="2318" y="1462"/>
                </a:lnTo>
                <a:lnTo>
                  <a:pt x="2330" y="1457"/>
                </a:lnTo>
                <a:lnTo>
                  <a:pt x="2341" y="1456"/>
                </a:lnTo>
                <a:lnTo>
                  <a:pt x="2786" y="1456"/>
                </a:lnTo>
                <a:lnTo>
                  <a:pt x="2800" y="1458"/>
                </a:lnTo>
                <a:lnTo>
                  <a:pt x="2814" y="1466"/>
                </a:lnTo>
                <a:lnTo>
                  <a:pt x="2826" y="1475"/>
                </a:lnTo>
                <a:lnTo>
                  <a:pt x="2835" y="1487"/>
                </a:lnTo>
                <a:lnTo>
                  <a:pt x="3352" y="2550"/>
                </a:lnTo>
                <a:lnTo>
                  <a:pt x="3358" y="2568"/>
                </a:lnTo>
                <a:lnTo>
                  <a:pt x="3360" y="2584"/>
                </a:lnTo>
                <a:lnTo>
                  <a:pt x="3357" y="2598"/>
                </a:lnTo>
                <a:lnTo>
                  <a:pt x="3349" y="2611"/>
                </a:lnTo>
                <a:lnTo>
                  <a:pt x="3338" y="2620"/>
                </a:lnTo>
                <a:lnTo>
                  <a:pt x="3322" y="2626"/>
                </a:lnTo>
                <a:lnTo>
                  <a:pt x="3303" y="2628"/>
                </a:lnTo>
                <a:lnTo>
                  <a:pt x="57" y="2628"/>
                </a:lnTo>
                <a:lnTo>
                  <a:pt x="38" y="2626"/>
                </a:lnTo>
                <a:lnTo>
                  <a:pt x="22" y="2620"/>
                </a:lnTo>
                <a:lnTo>
                  <a:pt x="11" y="2611"/>
                </a:lnTo>
                <a:lnTo>
                  <a:pt x="3" y="2598"/>
                </a:lnTo>
                <a:lnTo>
                  <a:pt x="0" y="2584"/>
                </a:lnTo>
                <a:lnTo>
                  <a:pt x="2" y="2568"/>
                </a:lnTo>
                <a:lnTo>
                  <a:pt x="8" y="2550"/>
                </a:lnTo>
                <a:lnTo>
                  <a:pt x="525" y="1487"/>
                </a:lnTo>
                <a:lnTo>
                  <a:pt x="534" y="1475"/>
                </a:lnTo>
                <a:lnTo>
                  <a:pt x="546" y="1466"/>
                </a:lnTo>
                <a:lnTo>
                  <a:pt x="560" y="1458"/>
                </a:lnTo>
                <a:lnTo>
                  <a:pt x="574" y="1456"/>
                </a:lnTo>
                <a:close/>
                <a:moveTo>
                  <a:pt x="1679" y="359"/>
                </a:moveTo>
                <a:lnTo>
                  <a:pt x="1629" y="362"/>
                </a:lnTo>
                <a:lnTo>
                  <a:pt x="1580" y="372"/>
                </a:lnTo>
                <a:lnTo>
                  <a:pt x="1534" y="387"/>
                </a:lnTo>
                <a:lnTo>
                  <a:pt x="1491" y="406"/>
                </a:lnTo>
                <a:lnTo>
                  <a:pt x="1450" y="432"/>
                </a:lnTo>
                <a:lnTo>
                  <a:pt x="1412" y="461"/>
                </a:lnTo>
                <a:lnTo>
                  <a:pt x="1379" y="495"/>
                </a:lnTo>
                <a:lnTo>
                  <a:pt x="1349" y="531"/>
                </a:lnTo>
                <a:lnTo>
                  <a:pt x="1325" y="572"/>
                </a:lnTo>
                <a:lnTo>
                  <a:pt x="1304" y="616"/>
                </a:lnTo>
                <a:lnTo>
                  <a:pt x="1290" y="663"/>
                </a:lnTo>
                <a:lnTo>
                  <a:pt x="1281" y="710"/>
                </a:lnTo>
                <a:lnTo>
                  <a:pt x="1278" y="761"/>
                </a:lnTo>
                <a:lnTo>
                  <a:pt x="1281" y="811"/>
                </a:lnTo>
                <a:lnTo>
                  <a:pt x="1290" y="860"/>
                </a:lnTo>
                <a:lnTo>
                  <a:pt x="1304" y="906"/>
                </a:lnTo>
                <a:lnTo>
                  <a:pt x="1325" y="950"/>
                </a:lnTo>
                <a:lnTo>
                  <a:pt x="1349" y="990"/>
                </a:lnTo>
                <a:lnTo>
                  <a:pt x="1379" y="1028"/>
                </a:lnTo>
                <a:lnTo>
                  <a:pt x="1412" y="1062"/>
                </a:lnTo>
                <a:lnTo>
                  <a:pt x="1450" y="1091"/>
                </a:lnTo>
                <a:lnTo>
                  <a:pt x="1491" y="1115"/>
                </a:lnTo>
                <a:lnTo>
                  <a:pt x="1534" y="1136"/>
                </a:lnTo>
                <a:lnTo>
                  <a:pt x="1580" y="1150"/>
                </a:lnTo>
                <a:lnTo>
                  <a:pt x="1629" y="1159"/>
                </a:lnTo>
                <a:lnTo>
                  <a:pt x="1679" y="1163"/>
                </a:lnTo>
                <a:lnTo>
                  <a:pt x="1730" y="1159"/>
                </a:lnTo>
                <a:lnTo>
                  <a:pt x="1779" y="1150"/>
                </a:lnTo>
                <a:lnTo>
                  <a:pt x="1825" y="1136"/>
                </a:lnTo>
                <a:lnTo>
                  <a:pt x="1868" y="1115"/>
                </a:lnTo>
                <a:lnTo>
                  <a:pt x="1909" y="1091"/>
                </a:lnTo>
                <a:lnTo>
                  <a:pt x="1947" y="1062"/>
                </a:lnTo>
                <a:lnTo>
                  <a:pt x="1980" y="1028"/>
                </a:lnTo>
                <a:lnTo>
                  <a:pt x="2010" y="990"/>
                </a:lnTo>
                <a:lnTo>
                  <a:pt x="2034" y="950"/>
                </a:lnTo>
                <a:lnTo>
                  <a:pt x="2055" y="906"/>
                </a:lnTo>
                <a:lnTo>
                  <a:pt x="2069" y="860"/>
                </a:lnTo>
                <a:lnTo>
                  <a:pt x="2078" y="811"/>
                </a:lnTo>
                <a:lnTo>
                  <a:pt x="2081" y="761"/>
                </a:lnTo>
                <a:lnTo>
                  <a:pt x="2078" y="710"/>
                </a:lnTo>
                <a:lnTo>
                  <a:pt x="2069" y="663"/>
                </a:lnTo>
                <a:lnTo>
                  <a:pt x="2055" y="616"/>
                </a:lnTo>
                <a:lnTo>
                  <a:pt x="2034" y="572"/>
                </a:lnTo>
                <a:lnTo>
                  <a:pt x="2010" y="531"/>
                </a:lnTo>
                <a:lnTo>
                  <a:pt x="1980" y="495"/>
                </a:lnTo>
                <a:lnTo>
                  <a:pt x="1947" y="461"/>
                </a:lnTo>
                <a:lnTo>
                  <a:pt x="1909" y="432"/>
                </a:lnTo>
                <a:lnTo>
                  <a:pt x="1868" y="406"/>
                </a:lnTo>
                <a:lnTo>
                  <a:pt x="1825" y="387"/>
                </a:lnTo>
                <a:lnTo>
                  <a:pt x="1779" y="372"/>
                </a:lnTo>
                <a:lnTo>
                  <a:pt x="1730" y="362"/>
                </a:lnTo>
                <a:lnTo>
                  <a:pt x="1679" y="359"/>
                </a:lnTo>
                <a:close/>
                <a:moveTo>
                  <a:pt x="1676" y="0"/>
                </a:moveTo>
                <a:lnTo>
                  <a:pt x="1746" y="3"/>
                </a:lnTo>
                <a:lnTo>
                  <a:pt x="1813" y="12"/>
                </a:lnTo>
                <a:lnTo>
                  <a:pt x="1880" y="26"/>
                </a:lnTo>
                <a:lnTo>
                  <a:pt x="1943" y="47"/>
                </a:lnTo>
                <a:lnTo>
                  <a:pt x="2004" y="72"/>
                </a:lnTo>
                <a:lnTo>
                  <a:pt x="2062" y="103"/>
                </a:lnTo>
                <a:lnTo>
                  <a:pt x="2117" y="138"/>
                </a:lnTo>
                <a:lnTo>
                  <a:pt x="2169" y="178"/>
                </a:lnTo>
                <a:lnTo>
                  <a:pt x="2217" y="222"/>
                </a:lnTo>
                <a:lnTo>
                  <a:pt x="2260" y="270"/>
                </a:lnTo>
                <a:lnTo>
                  <a:pt x="2301" y="322"/>
                </a:lnTo>
                <a:lnTo>
                  <a:pt x="2336" y="377"/>
                </a:lnTo>
                <a:lnTo>
                  <a:pt x="2367" y="435"/>
                </a:lnTo>
                <a:lnTo>
                  <a:pt x="2393" y="495"/>
                </a:lnTo>
                <a:lnTo>
                  <a:pt x="2413" y="559"/>
                </a:lnTo>
                <a:lnTo>
                  <a:pt x="2428" y="624"/>
                </a:lnTo>
                <a:lnTo>
                  <a:pt x="2438" y="691"/>
                </a:lnTo>
                <a:lnTo>
                  <a:pt x="2441" y="761"/>
                </a:lnTo>
                <a:lnTo>
                  <a:pt x="2439" y="823"/>
                </a:lnTo>
                <a:lnTo>
                  <a:pt x="2433" y="882"/>
                </a:lnTo>
                <a:lnTo>
                  <a:pt x="2423" y="938"/>
                </a:lnTo>
                <a:lnTo>
                  <a:pt x="2411" y="991"/>
                </a:lnTo>
                <a:lnTo>
                  <a:pt x="2396" y="1041"/>
                </a:lnTo>
                <a:lnTo>
                  <a:pt x="2377" y="1088"/>
                </a:lnTo>
                <a:lnTo>
                  <a:pt x="2356" y="1134"/>
                </a:lnTo>
                <a:lnTo>
                  <a:pt x="2333" y="1177"/>
                </a:lnTo>
                <a:lnTo>
                  <a:pt x="2307" y="1218"/>
                </a:lnTo>
                <a:lnTo>
                  <a:pt x="2280" y="1259"/>
                </a:lnTo>
                <a:lnTo>
                  <a:pt x="2250" y="1298"/>
                </a:lnTo>
                <a:lnTo>
                  <a:pt x="2219" y="1336"/>
                </a:lnTo>
                <a:lnTo>
                  <a:pt x="2187" y="1374"/>
                </a:lnTo>
                <a:lnTo>
                  <a:pt x="2153" y="1412"/>
                </a:lnTo>
                <a:lnTo>
                  <a:pt x="2120" y="1449"/>
                </a:lnTo>
                <a:lnTo>
                  <a:pt x="2085" y="1488"/>
                </a:lnTo>
                <a:lnTo>
                  <a:pt x="2051" y="1527"/>
                </a:lnTo>
                <a:lnTo>
                  <a:pt x="2015" y="1566"/>
                </a:lnTo>
                <a:lnTo>
                  <a:pt x="1980" y="1607"/>
                </a:lnTo>
                <a:lnTo>
                  <a:pt x="1946" y="1649"/>
                </a:lnTo>
                <a:lnTo>
                  <a:pt x="1911" y="1693"/>
                </a:lnTo>
                <a:lnTo>
                  <a:pt x="1878" y="1738"/>
                </a:lnTo>
                <a:lnTo>
                  <a:pt x="1845" y="1787"/>
                </a:lnTo>
                <a:lnTo>
                  <a:pt x="1814" y="1838"/>
                </a:lnTo>
                <a:lnTo>
                  <a:pt x="1784" y="1891"/>
                </a:lnTo>
                <a:lnTo>
                  <a:pt x="1756" y="1948"/>
                </a:lnTo>
                <a:lnTo>
                  <a:pt x="1730" y="2008"/>
                </a:lnTo>
                <a:lnTo>
                  <a:pt x="1722" y="2021"/>
                </a:lnTo>
                <a:lnTo>
                  <a:pt x="1712" y="2031"/>
                </a:lnTo>
                <a:lnTo>
                  <a:pt x="1699" y="2039"/>
                </a:lnTo>
                <a:lnTo>
                  <a:pt x="1686" y="2042"/>
                </a:lnTo>
                <a:lnTo>
                  <a:pt x="1673" y="2042"/>
                </a:lnTo>
                <a:lnTo>
                  <a:pt x="1660" y="2039"/>
                </a:lnTo>
                <a:lnTo>
                  <a:pt x="1647" y="2031"/>
                </a:lnTo>
                <a:lnTo>
                  <a:pt x="1636" y="2021"/>
                </a:lnTo>
                <a:lnTo>
                  <a:pt x="1629" y="2008"/>
                </a:lnTo>
                <a:lnTo>
                  <a:pt x="1600" y="1942"/>
                </a:lnTo>
                <a:lnTo>
                  <a:pt x="1568" y="1880"/>
                </a:lnTo>
                <a:lnTo>
                  <a:pt x="1534" y="1821"/>
                </a:lnTo>
                <a:lnTo>
                  <a:pt x="1500" y="1766"/>
                </a:lnTo>
                <a:lnTo>
                  <a:pt x="1463" y="1714"/>
                </a:lnTo>
                <a:lnTo>
                  <a:pt x="1425" y="1664"/>
                </a:lnTo>
                <a:lnTo>
                  <a:pt x="1388" y="1617"/>
                </a:lnTo>
                <a:lnTo>
                  <a:pt x="1349" y="1571"/>
                </a:lnTo>
                <a:lnTo>
                  <a:pt x="1309" y="1528"/>
                </a:lnTo>
                <a:lnTo>
                  <a:pt x="1271" y="1485"/>
                </a:lnTo>
                <a:lnTo>
                  <a:pt x="1233" y="1443"/>
                </a:lnTo>
                <a:lnTo>
                  <a:pt x="1195" y="1401"/>
                </a:lnTo>
                <a:lnTo>
                  <a:pt x="1160" y="1360"/>
                </a:lnTo>
                <a:lnTo>
                  <a:pt x="1124" y="1317"/>
                </a:lnTo>
                <a:lnTo>
                  <a:pt x="1091" y="1274"/>
                </a:lnTo>
                <a:lnTo>
                  <a:pt x="1060" y="1231"/>
                </a:lnTo>
                <a:lnTo>
                  <a:pt x="1030" y="1185"/>
                </a:lnTo>
                <a:lnTo>
                  <a:pt x="1005" y="1137"/>
                </a:lnTo>
                <a:lnTo>
                  <a:pt x="982" y="1087"/>
                </a:lnTo>
                <a:lnTo>
                  <a:pt x="961" y="1034"/>
                </a:lnTo>
                <a:lnTo>
                  <a:pt x="944" y="978"/>
                </a:lnTo>
                <a:lnTo>
                  <a:pt x="932" y="919"/>
                </a:lnTo>
                <a:lnTo>
                  <a:pt x="922" y="853"/>
                </a:lnTo>
                <a:lnTo>
                  <a:pt x="919" y="788"/>
                </a:lnTo>
                <a:lnTo>
                  <a:pt x="921" y="723"/>
                </a:lnTo>
                <a:lnTo>
                  <a:pt x="929" y="659"/>
                </a:lnTo>
                <a:lnTo>
                  <a:pt x="941" y="595"/>
                </a:lnTo>
                <a:lnTo>
                  <a:pt x="958" y="534"/>
                </a:lnTo>
                <a:lnTo>
                  <a:pt x="981" y="475"/>
                </a:lnTo>
                <a:lnTo>
                  <a:pt x="1007" y="418"/>
                </a:lnTo>
                <a:lnTo>
                  <a:pt x="1038" y="363"/>
                </a:lnTo>
                <a:lnTo>
                  <a:pt x="1072" y="311"/>
                </a:lnTo>
                <a:lnTo>
                  <a:pt x="1111" y="263"/>
                </a:lnTo>
                <a:lnTo>
                  <a:pt x="1153" y="217"/>
                </a:lnTo>
                <a:lnTo>
                  <a:pt x="1199" y="175"/>
                </a:lnTo>
                <a:lnTo>
                  <a:pt x="1248" y="136"/>
                </a:lnTo>
                <a:lnTo>
                  <a:pt x="1301" y="103"/>
                </a:lnTo>
                <a:lnTo>
                  <a:pt x="1356" y="72"/>
                </a:lnTo>
                <a:lnTo>
                  <a:pt x="1415" y="48"/>
                </a:lnTo>
                <a:lnTo>
                  <a:pt x="1476" y="27"/>
                </a:lnTo>
                <a:lnTo>
                  <a:pt x="1539" y="13"/>
                </a:lnTo>
                <a:lnTo>
                  <a:pt x="1606" y="4"/>
                </a:lnTo>
                <a:lnTo>
                  <a:pt x="167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14556" y="4665213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</a:t>
            </a:r>
            <a:r>
              <a:rPr lang="ko-KR" altLang="en-US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손이 부족한 현대인</a:t>
            </a:r>
            <a:endParaRPr lang="ko-KR" altLang="en-US" sz="2400" b="1" spc="-100" dirty="0">
              <a:ln>
                <a:solidFill>
                  <a:srgbClr val="F13B49">
                    <a:alpha val="0"/>
                  </a:srgb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013610" y="47067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산돌고딕B" panose="02030504000101010101" pitchFamily="18" charset="-127"/>
                <a:ea typeface="산돌고딕B" panose="02030504000101010101" pitchFamily="18" charset="-127"/>
              </a:defRPr>
            </a:lvl1pPr>
          </a:lstStyle>
          <a:p>
            <a:r>
              <a:rPr lang="ko-KR" altLang="en-US" sz="2400" b="1" dirty="0" smtClean="0">
                <a:ln>
                  <a:solidFill>
                    <a:srgbClr val="947764">
                      <a:alpha val="0"/>
                    </a:srgb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분실위험</a:t>
            </a:r>
            <a:endParaRPr lang="ko-KR" altLang="en-US" sz="2400" b="1" dirty="0">
              <a:ln>
                <a:solidFill>
                  <a:srgbClr val="947764">
                    <a:alpha val="0"/>
                  </a:srgb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671" y="665254"/>
            <a:ext cx="82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01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314556" y="4623646"/>
            <a:ext cx="3034290" cy="544801"/>
          </a:xfrm>
          <a:prstGeom prst="bracketPair">
            <a:avLst/>
          </a:prstGeom>
          <a:ln w="73025">
            <a:solidFill>
              <a:srgbClr val="21D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양쪽 대괄호 32"/>
          <p:cNvSpPr/>
          <p:nvPr/>
        </p:nvSpPr>
        <p:spPr>
          <a:xfrm>
            <a:off x="8811490" y="4647250"/>
            <a:ext cx="1745673" cy="571562"/>
          </a:xfrm>
          <a:prstGeom prst="bracketPair">
            <a:avLst/>
          </a:prstGeom>
          <a:ln w="73025">
            <a:solidFill>
              <a:srgbClr val="21D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13" y="3229853"/>
            <a:ext cx="664333" cy="6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0" y="-36805"/>
            <a:ext cx="12192000" cy="1219200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737" y="1587288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6371" y="4313303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3183" y="4313303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64140" y="1579428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442420" y="1399255"/>
            <a:ext cx="5307330" cy="5244502"/>
            <a:chOff x="4255770" y="1600200"/>
            <a:chExt cx="3691890" cy="3648185"/>
          </a:xfrm>
        </p:grpSpPr>
        <p:sp>
          <p:nvSpPr>
            <p:cNvPr id="9" name="원형 3"/>
            <p:cNvSpPr/>
            <p:nvPr/>
          </p:nvSpPr>
          <p:spPr>
            <a:xfrm>
              <a:off x="4255770" y="1600200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21D4B6"/>
            </a:solidFill>
            <a:ln>
              <a:solidFill>
                <a:srgbClr val="81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원형 4"/>
            <p:cNvSpPr/>
            <p:nvPr/>
          </p:nvSpPr>
          <p:spPr>
            <a:xfrm rot="5400000">
              <a:off x="4427220" y="1600200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21D4B6"/>
            </a:solidFill>
            <a:ln>
              <a:solidFill>
                <a:srgbClr val="81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원형 5"/>
            <p:cNvSpPr/>
            <p:nvPr/>
          </p:nvSpPr>
          <p:spPr>
            <a:xfrm rot="10800000">
              <a:off x="4427220" y="1727944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21D4B6"/>
            </a:solidFill>
            <a:ln>
              <a:solidFill>
                <a:srgbClr val="81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원형 6"/>
            <p:cNvSpPr/>
            <p:nvPr/>
          </p:nvSpPr>
          <p:spPr>
            <a:xfrm rot="16200000">
              <a:off x="4255770" y="1727945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21D4B6"/>
            </a:solidFill>
            <a:ln>
              <a:solidFill>
                <a:srgbClr val="81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Freeform 23"/>
          <p:cNvSpPr>
            <a:spLocks/>
          </p:cNvSpPr>
          <p:nvPr/>
        </p:nvSpPr>
        <p:spPr bwMode="auto">
          <a:xfrm>
            <a:off x="4179724" y="2376597"/>
            <a:ext cx="622345" cy="880954"/>
          </a:xfrm>
          <a:custGeom>
            <a:avLst/>
            <a:gdLst>
              <a:gd name="T0" fmla="*/ 1200 w 3051"/>
              <a:gd name="T1" fmla="*/ 13 h 3472"/>
              <a:gd name="T2" fmla="*/ 1324 w 3051"/>
              <a:gd name="T3" fmla="*/ 74 h 3472"/>
              <a:gd name="T4" fmla="*/ 1413 w 3051"/>
              <a:gd name="T5" fmla="*/ 177 h 3472"/>
              <a:gd name="T6" fmla="*/ 1459 w 3051"/>
              <a:gd name="T7" fmla="*/ 308 h 3472"/>
              <a:gd name="T8" fmla="*/ 1495 w 3051"/>
              <a:gd name="T9" fmla="*/ 1174 h 3472"/>
              <a:gd name="T10" fmla="*/ 1604 w 3051"/>
              <a:gd name="T11" fmla="*/ 1143 h 3472"/>
              <a:gd name="T12" fmla="*/ 1731 w 3051"/>
              <a:gd name="T13" fmla="*/ 1153 h 3472"/>
              <a:gd name="T14" fmla="*/ 1847 w 3051"/>
              <a:gd name="T15" fmla="*/ 1206 h 3472"/>
              <a:gd name="T16" fmla="*/ 1936 w 3051"/>
              <a:gd name="T17" fmla="*/ 1295 h 3472"/>
              <a:gd name="T18" fmla="*/ 2010 w 3051"/>
              <a:gd name="T19" fmla="*/ 1350 h 3472"/>
              <a:gd name="T20" fmla="*/ 2125 w 3051"/>
              <a:gd name="T21" fmla="*/ 1315 h 3472"/>
              <a:gd name="T22" fmla="*/ 2258 w 3051"/>
              <a:gd name="T23" fmla="*/ 1324 h 3472"/>
              <a:gd name="T24" fmla="*/ 2379 w 3051"/>
              <a:gd name="T25" fmla="*/ 1382 h 3472"/>
              <a:gd name="T26" fmla="*/ 2467 w 3051"/>
              <a:gd name="T27" fmla="*/ 1479 h 3472"/>
              <a:gd name="T28" fmla="*/ 2517 w 3051"/>
              <a:gd name="T29" fmla="*/ 1602 h 3472"/>
              <a:gd name="T30" fmla="*/ 2647 w 3051"/>
              <a:gd name="T31" fmla="*/ 1558 h 3472"/>
              <a:gd name="T32" fmla="*/ 2789 w 3051"/>
              <a:gd name="T33" fmla="*/ 1568 h 3472"/>
              <a:gd name="T34" fmla="*/ 2913 w 3051"/>
              <a:gd name="T35" fmla="*/ 1630 h 3472"/>
              <a:gd name="T36" fmla="*/ 3002 w 3051"/>
              <a:gd name="T37" fmla="*/ 1732 h 3472"/>
              <a:gd name="T38" fmla="*/ 3048 w 3051"/>
              <a:gd name="T39" fmla="*/ 1864 h 3472"/>
              <a:gd name="T40" fmla="*/ 3048 w 3051"/>
              <a:gd name="T41" fmla="*/ 2849 h 3472"/>
              <a:gd name="T42" fmla="*/ 3003 w 3051"/>
              <a:gd name="T43" fmla="*/ 3026 h 3472"/>
              <a:gd name="T44" fmla="*/ 2911 w 3051"/>
              <a:gd name="T45" fmla="*/ 3182 h 3472"/>
              <a:gd name="T46" fmla="*/ 2778 w 3051"/>
              <a:gd name="T47" fmla="*/ 3311 h 3472"/>
              <a:gd name="T48" fmla="*/ 2613 w 3051"/>
              <a:gd name="T49" fmla="*/ 3407 h 3472"/>
              <a:gd name="T50" fmla="*/ 2423 w 3051"/>
              <a:gd name="T51" fmla="*/ 3462 h 3472"/>
              <a:gd name="T52" fmla="*/ 1519 w 3051"/>
              <a:gd name="T53" fmla="*/ 3472 h 3472"/>
              <a:gd name="T54" fmla="*/ 1343 w 3051"/>
              <a:gd name="T55" fmla="*/ 3448 h 3472"/>
              <a:gd name="T56" fmla="*/ 1166 w 3051"/>
              <a:gd name="T57" fmla="*/ 3381 h 3472"/>
              <a:gd name="T58" fmla="*/ 1003 w 3051"/>
              <a:gd name="T59" fmla="*/ 3286 h 3472"/>
              <a:gd name="T60" fmla="*/ 867 w 3051"/>
              <a:gd name="T61" fmla="*/ 3175 h 3472"/>
              <a:gd name="T62" fmla="*/ 40 w 3051"/>
              <a:gd name="T63" fmla="*/ 2226 h 3472"/>
              <a:gd name="T64" fmla="*/ 2 w 3051"/>
              <a:gd name="T65" fmla="*/ 2103 h 3472"/>
              <a:gd name="T66" fmla="*/ 10 w 3051"/>
              <a:gd name="T67" fmla="*/ 1978 h 3472"/>
              <a:gd name="T68" fmla="*/ 61 w 3051"/>
              <a:gd name="T69" fmla="*/ 1861 h 3472"/>
              <a:gd name="T70" fmla="*/ 155 w 3051"/>
              <a:gd name="T71" fmla="*/ 1767 h 3472"/>
              <a:gd name="T72" fmla="*/ 273 w 3051"/>
              <a:gd name="T73" fmla="*/ 1715 h 3472"/>
              <a:gd name="T74" fmla="*/ 399 w 3051"/>
              <a:gd name="T75" fmla="*/ 1707 h 3472"/>
              <a:gd name="T76" fmla="*/ 519 w 3051"/>
              <a:gd name="T77" fmla="*/ 1744 h 3472"/>
              <a:gd name="T78" fmla="*/ 623 w 3051"/>
              <a:gd name="T79" fmla="*/ 1825 h 3472"/>
              <a:gd name="T80" fmla="*/ 753 w 3051"/>
              <a:gd name="T81" fmla="*/ 308 h 3472"/>
              <a:gd name="T82" fmla="*/ 797 w 3051"/>
              <a:gd name="T83" fmla="*/ 177 h 3472"/>
              <a:gd name="T84" fmla="*/ 888 w 3051"/>
              <a:gd name="T85" fmla="*/ 74 h 3472"/>
              <a:gd name="T86" fmla="*/ 1011 w 3051"/>
              <a:gd name="T87" fmla="*/ 13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51" h="3472">
                <a:moveTo>
                  <a:pt x="1106" y="0"/>
                </a:moveTo>
                <a:lnTo>
                  <a:pt x="1153" y="4"/>
                </a:lnTo>
                <a:lnTo>
                  <a:pt x="1200" y="13"/>
                </a:lnTo>
                <a:lnTo>
                  <a:pt x="1244" y="28"/>
                </a:lnTo>
                <a:lnTo>
                  <a:pt x="1286" y="49"/>
                </a:lnTo>
                <a:lnTo>
                  <a:pt x="1324" y="74"/>
                </a:lnTo>
                <a:lnTo>
                  <a:pt x="1357" y="105"/>
                </a:lnTo>
                <a:lnTo>
                  <a:pt x="1387" y="139"/>
                </a:lnTo>
                <a:lnTo>
                  <a:pt x="1413" y="177"/>
                </a:lnTo>
                <a:lnTo>
                  <a:pt x="1434" y="218"/>
                </a:lnTo>
                <a:lnTo>
                  <a:pt x="1449" y="262"/>
                </a:lnTo>
                <a:lnTo>
                  <a:pt x="1459" y="308"/>
                </a:lnTo>
                <a:lnTo>
                  <a:pt x="1462" y="357"/>
                </a:lnTo>
                <a:lnTo>
                  <a:pt x="1462" y="1192"/>
                </a:lnTo>
                <a:lnTo>
                  <a:pt x="1495" y="1174"/>
                </a:lnTo>
                <a:lnTo>
                  <a:pt x="1530" y="1160"/>
                </a:lnTo>
                <a:lnTo>
                  <a:pt x="1566" y="1150"/>
                </a:lnTo>
                <a:lnTo>
                  <a:pt x="1604" y="1143"/>
                </a:lnTo>
                <a:lnTo>
                  <a:pt x="1643" y="1141"/>
                </a:lnTo>
                <a:lnTo>
                  <a:pt x="1688" y="1144"/>
                </a:lnTo>
                <a:lnTo>
                  <a:pt x="1731" y="1153"/>
                </a:lnTo>
                <a:lnTo>
                  <a:pt x="1772" y="1165"/>
                </a:lnTo>
                <a:lnTo>
                  <a:pt x="1810" y="1183"/>
                </a:lnTo>
                <a:lnTo>
                  <a:pt x="1847" y="1206"/>
                </a:lnTo>
                <a:lnTo>
                  <a:pt x="1880" y="1231"/>
                </a:lnTo>
                <a:lnTo>
                  <a:pt x="1909" y="1261"/>
                </a:lnTo>
                <a:lnTo>
                  <a:pt x="1936" y="1295"/>
                </a:lnTo>
                <a:lnTo>
                  <a:pt x="1957" y="1331"/>
                </a:lnTo>
                <a:lnTo>
                  <a:pt x="1975" y="1369"/>
                </a:lnTo>
                <a:lnTo>
                  <a:pt x="2010" y="1350"/>
                </a:lnTo>
                <a:lnTo>
                  <a:pt x="2047" y="1334"/>
                </a:lnTo>
                <a:lnTo>
                  <a:pt x="2085" y="1322"/>
                </a:lnTo>
                <a:lnTo>
                  <a:pt x="2125" y="1315"/>
                </a:lnTo>
                <a:lnTo>
                  <a:pt x="2167" y="1313"/>
                </a:lnTo>
                <a:lnTo>
                  <a:pt x="2214" y="1316"/>
                </a:lnTo>
                <a:lnTo>
                  <a:pt x="2258" y="1324"/>
                </a:lnTo>
                <a:lnTo>
                  <a:pt x="2301" y="1339"/>
                </a:lnTo>
                <a:lnTo>
                  <a:pt x="2342" y="1358"/>
                </a:lnTo>
                <a:lnTo>
                  <a:pt x="2379" y="1382"/>
                </a:lnTo>
                <a:lnTo>
                  <a:pt x="2411" y="1411"/>
                </a:lnTo>
                <a:lnTo>
                  <a:pt x="2442" y="1443"/>
                </a:lnTo>
                <a:lnTo>
                  <a:pt x="2467" y="1479"/>
                </a:lnTo>
                <a:lnTo>
                  <a:pt x="2490" y="1517"/>
                </a:lnTo>
                <a:lnTo>
                  <a:pt x="2505" y="1559"/>
                </a:lnTo>
                <a:lnTo>
                  <a:pt x="2517" y="1602"/>
                </a:lnTo>
                <a:lnTo>
                  <a:pt x="2557" y="1582"/>
                </a:lnTo>
                <a:lnTo>
                  <a:pt x="2601" y="1568"/>
                </a:lnTo>
                <a:lnTo>
                  <a:pt x="2647" y="1558"/>
                </a:lnTo>
                <a:lnTo>
                  <a:pt x="2695" y="1555"/>
                </a:lnTo>
                <a:lnTo>
                  <a:pt x="2742" y="1558"/>
                </a:lnTo>
                <a:lnTo>
                  <a:pt x="2789" y="1568"/>
                </a:lnTo>
                <a:lnTo>
                  <a:pt x="2833" y="1583"/>
                </a:lnTo>
                <a:lnTo>
                  <a:pt x="2874" y="1604"/>
                </a:lnTo>
                <a:lnTo>
                  <a:pt x="2913" y="1630"/>
                </a:lnTo>
                <a:lnTo>
                  <a:pt x="2946" y="1660"/>
                </a:lnTo>
                <a:lnTo>
                  <a:pt x="2977" y="1693"/>
                </a:lnTo>
                <a:lnTo>
                  <a:pt x="3002" y="1732"/>
                </a:lnTo>
                <a:lnTo>
                  <a:pt x="3022" y="1773"/>
                </a:lnTo>
                <a:lnTo>
                  <a:pt x="3038" y="1817"/>
                </a:lnTo>
                <a:lnTo>
                  <a:pt x="3048" y="1864"/>
                </a:lnTo>
                <a:lnTo>
                  <a:pt x="3051" y="1911"/>
                </a:lnTo>
                <a:lnTo>
                  <a:pt x="3051" y="2787"/>
                </a:lnTo>
                <a:lnTo>
                  <a:pt x="3048" y="2849"/>
                </a:lnTo>
                <a:lnTo>
                  <a:pt x="3038" y="2909"/>
                </a:lnTo>
                <a:lnTo>
                  <a:pt x="3024" y="2969"/>
                </a:lnTo>
                <a:lnTo>
                  <a:pt x="3003" y="3026"/>
                </a:lnTo>
                <a:lnTo>
                  <a:pt x="2977" y="3081"/>
                </a:lnTo>
                <a:lnTo>
                  <a:pt x="2946" y="3133"/>
                </a:lnTo>
                <a:lnTo>
                  <a:pt x="2911" y="3182"/>
                </a:lnTo>
                <a:lnTo>
                  <a:pt x="2871" y="3229"/>
                </a:lnTo>
                <a:lnTo>
                  <a:pt x="2827" y="3271"/>
                </a:lnTo>
                <a:lnTo>
                  <a:pt x="2778" y="3311"/>
                </a:lnTo>
                <a:lnTo>
                  <a:pt x="2726" y="3347"/>
                </a:lnTo>
                <a:lnTo>
                  <a:pt x="2671" y="3379"/>
                </a:lnTo>
                <a:lnTo>
                  <a:pt x="2613" y="3407"/>
                </a:lnTo>
                <a:lnTo>
                  <a:pt x="2552" y="3430"/>
                </a:lnTo>
                <a:lnTo>
                  <a:pt x="2489" y="3448"/>
                </a:lnTo>
                <a:lnTo>
                  <a:pt x="2423" y="3462"/>
                </a:lnTo>
                <a:lnTo>
                  <a:pt x="2355" y="3470"/>
                </a:lnTo>
                <a:lnTo>
                  <a:pt x="2286" y="3472"/>
                </a:lnTo>
                <a:lnTo>
                  <a:pt x="1519" y="3472"/>
                </a:lnTo>
                <a:lnTo>
                  <a:pt x="1462" y="3470"/>
                </a:lnTo>
                <a:lnTo>
                  <a:pt x="1403" y="3462"/>
                </a:lnTo>
                <a:lnTo>
                  <a:pt x="1343" y="3448"/>
                </a:lnTo>
                <a:lnTo>
                  <a:pt x="1283" y="3430"/>
                </a:lnTo>
                <a:lnTo>
                  <a:pt x="1224" y="3407"/>
                </a:lnTo>
                <a:lnTo>
                  <a:pt x="1166" y="3381"/>
                </a:lnTo>
                <a:lnTo>
                  <a:pt x="1110" y="3352"/>
                </a:lnTo>
                <a:lnTo>
                  <a:pt x="1055" y="3320"/>
                </a:lnTo>
                <a:lnTo>
                  <a:pt x="1003" y="3286"/>
                </a:lnTo>
                <a:lnTo>
                  <a:pt x="954" y="3250"/>
                </a:lnTo>
                <a:lnTo>
                  <a:pt x="909" y="3213"/>
                </a:lnTo>
                <a:lnTo>
                  <a:pt x="867" y="3175"/>
                </a:lnTo>
                <a:lnTo>
                  <a:pt x="90" y="2299"/>
                </a:lnTo>
                <a:lnTo>
                  <a:pt x="62" y="2263"/>
                </a:lnTo>
                <a:lnTo>
                  <a:pt x="40" y="2226"/>
                </a:lnTo>
                <a:lnTo>
                  <a:pt x="22" y="2186"/>
                </a:lnTo>
                <a:lnTo>
                  <a:pt x="10" y="2145"/>
                </a:lnTo>
                <a:lnTo>
                  <a:pt x="2" y="2103"/>
                </a:lnTo>
                <a:lnTo>
                  <a:pt x="0" y="2062"/>
                </a:lnTo>
                <a:lnTo>
                  <a:pt x="2" y="2019"/>
                </a:lnTo>
                <a:lnTo>
                  <a:pt x="10" y="1978"/>
                </a:lnTo>
                <a:lnTo>
                  <a:pt x="22" y="1937"/>
                </a:lnTo>
                <a:lnTo>
                  <a:pt x="39" y="1899"/>
                </a:lnTo>
                <a:lnTo>
                  <a:pt x="61" y="1861"/>
                </a:lnTo>
                <a:lnTo>
                  <a:pt x="88" y="1827"/>
                </a:lnTo>
                <a:lnTo>
                  <a:pt x="119" y="1795"/>
                </a:lnTo>
                <a:lnTo>
                  <a:pt x="155" y="1767"/>
                </a:lnTo>
                <a:lnTo>
                  <a:pt x="192" y="1744"/>
                </a:lnTo>
                <a:lnTo>
                  <a:pt x="232" y="1727"/>
                </a:lnTo>
                <a:lnTo>
                  <a:pt x="273" y="1715"/>
                </a:lnTo>
                <a:lnTo>
                  <a:pt x="314" y="1707"/>
                </a:lnTo>
                <a:lnTo>
                  <a:pt x="356" y="1705"/>
                </a:lnTo>
                <a:lnTo>
                  <a:pt x="399" y="1707"/>
                </a:lnTo>
                <a:lnTo>
                  <a:pt x="440" y="1715"/>
                </a:lnTo>
                <a:lnTo>
                  <a:pt x="480" y="1727"/>
                </a:lnTo>
                <a:lnTo>
                  <a:pt x="519" y="1744"/>
                </a:lnTo>
                <a:lnTo>
                  <a:pt x="556" y="1767"/>
                </a:lnTo>
                <a:lnTo>
                  <a:pt x="591" y="1793"/>
                </a:lnTo>
                <a:lnTo>
                  <a:pt x="623" y="1825"/>
                </a:lnTo>
                <a:lnTo>
                  <a:pt x="748" y="1967"/>
                </a:lnTo>
                <a:lnTo>
                  <a:pt x="748" y="357"/>
                </a:lnTo>
                <a:lnTo>
                  <a:pt x="753" y="308"/>
                </a:lnTo>
                <a:lnTo>
                  <a:pt x="761" y="262"/>
                </a:lnTo>
                <a:lnTo>
                  <a:pt x="777" y="218"/>
                </a:lnTo>
                <a:lnTo>
                  <a:pt x="797" y="177"/>
                </a:lnTo>
                <a:lnTo>
                  <a:pt x="824" y="139"/>
                </a:lnTo>
                <a:lnTo>
                  <a:pt x="853" y="105"/>
                </a:lnTo>
                <a:lnTo>
                  <a:pt x="888" y="74"/>
                </a:lnTo>
                <a:lnTo>
                  <a:pt x="925" y="49"/>
                </a:lnTo>
                <a:lnTo>
                  <a:pt x="966" y="28"/>
                </a:lnTo>
                <a:lnTo>
                  <a:pt x="1011" y="13"/>
                </a:lnTo>
                <a:lnTo>
                  <a:pt x="1057" y="4"/>
                </a:lnTo>
                <a:lnTo>
                  <a:pt x="110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8015" y="2460948"/>
            <a:ext cx="1486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제스처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300" y="4382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67" y="2096622"/>
            <a:ext cx="3046855" cy="30468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34028" y="350535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S</a:t>
            </a:r>
            <a:r>
              <a:rPr lang="en-US" altLang="ko-KR" sz="3600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uitcase</a:t>
            </a:r>
            <a:endParaRPr lang="ko-KR" altLang="en-US" sz="36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00" y="4789822"/>
            <a:ext cx="890949" cy="89094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066189" y="5143477"/>
            <a:ext cx="212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GPS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추적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79001" y="5143477"/>
            <a:ext cx="212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거리유지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25407" y="2460948"/>
            <a:ext cx="236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장애물 감지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058" y="4738953"/>
            <a:ext cx="992688" cy="99268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83096" y="433640"/>
            <a:ext cx="82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 smtClean="0">
                <a:solidFill>
                  <a:srgbClr val="484848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02</a:t>
            </a:r>
            <a:endParaRPr lang="ko-KR" altLang="en-US" sz="4000" spc="-150" dirty="0">
              <a:solidFill>
                <a:srgbClr val="484848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47" y="2394041"/>
            <a:ext cx="839899" cy="10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24000" y="1243585"/>
            <a:ext cx="1438656" cy="393121"/>
            <a:chOff x="0" y="1243584"/>
            <a:chExt cx="1438656" cy="393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02" y="1328928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01 </a:t>
              </a:r>
              <a:r>
                <a:rPr lang="ko-KR" altLang="en-US" sz="1400" dirty="0" smtClean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제스처</a:t>
              </a:r>
              <a:endParaRPr lang="ko-KR" altLang="en-US" sz="1400" dirty="0">
                <a:solidFill>
                  <a:srgbClr val="21D4B6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24000" y="1712977"/>
            <a:ext cx="1438656" cy="393121"/>
            <a:chOff x="0" y="1243584"/>
            <a:chExt cx="1438656" cy="39312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602" y="132892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02 </a:t>
              </a:r>
              <a:r>
                <a:rPr lang="ko-KR" altLang="en-US" sz="1400" dirty="0" smtClean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거리유지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24000" y="2182369"/>
            <a:ext cx="1497022" cy="393121"/>
            <a:chOff x="0" y="1243584"/>
            <a:chExt cx="1497022" cy="393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602" y="13289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03 </a:t>
              </a:r>
              <a:r>
                <a:rPr lang="ko-KR" altLang="en-US" sz="1400" dirty="0" smtClean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장애물 감지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524000" y="2651761"/>
            <a:ext cx="1438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79602" y="2759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04 GPS 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추적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1824" y="7857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21338" y="987552"/>
            <a:ext cx="6832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23452" y="584424"/>
            <a:ext cx="12234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01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제스처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38" y="1243585"/>
            <a:ext cx="6832135" cy="50120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742944" y="2913888"/>
            <a:ext cx="60838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298814" y="1636706"/>
            <a:ext cx="4706" cy="1277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17623" y="1736140"/>
            <a:ext cx="1406648" cy="1100399"/>
          </a:xfrm>
          <a:prstGeom prst="rect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65778" y="1835373"/>
            <a:ext cx="4718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사용자는 센서에 </a:t>
            </a:r>
            <a:r>
              <a:rPr lang="ko-KR" altLang="en-US" spc="-90" dirty="0" err="1">
                <a:solidFill>
                  <a:schemeClr val="bg1">
                    <a:lumMod val="95000"/>
                  </a:schemeClr>
                </a:solidFill>
              </a:rPr>
              <a:t>캐리어를</a:t>
            </a:r>
            <a:r>
              <a:rPr lang="ko-KR" altLang="en-US" spc="-90" dirty="0">
                <a:solidFill>
                  <a:schemeClr val="bg1">
                    <a:lumMod val="95000"/>
                  </a:schemeClr>
                </a:solidFill>
              </a:rPr>
              <a:t> 움직일 방향 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신호를 입력합니다</a:t>
            </a:r>
            <a:r>
              <a:rPr lang="en-US" altLang="ko-KR" spc="-9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5624" y="1739558"/>
            <a:ext cx="54373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설명</a:t>
            </a:r>
            <a:endParaRPr lang="ko-KR" altLang="en-US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7495" y="2999357"/>
            <a:ext cx="54373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내용</a:t>
            </a:r>
            <a:endParaRPr lang="ko-KR" altLang="en-US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617"/>
          <a:stretch/>
        </p:blipFill>
        <p:spPr>
          <a:xfrm>
            <a:off x="4538810" y="2208413"/>
            <a:ext cx="675553" cy="60988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422187" y="3689194"/>
            <a:ext cx="1433893" cy="1384279"/>
            <a:chOff x="4422187" y="3689194"/>
            <a:chExt cx="1433893" cy="1384279"/>
          </a:xfrm>
        </p:grpSpPr>
        <p:sp>
          <p:nvSpPr>
            <p:cNvPr id="42" name="직사각형 41"/>
            <p:cNvSpPr/>
            <p:nvPr/>
          </p:nvSpPr>
          <p:spPr>
            <a:xfrm>
              <a:off x="4422187" y="3689194"/>
              <a:ext cx="876627" cy="138427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60BF1D"/>
              </a:solidFill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550" y="4506736"/>
              <a:ext cx="513900" cy="51390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1331">
              <a:off x="4661959" y="3897165"/>
              <a:ext cx="429270" cy="42927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023" y="3979315"/>
              <a:ext cx="466057" cy="466057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38447">
            <a:off x="6085989" y="3917581"/>
            <a:ext cx="1331846" cy="133184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147477" y="3980185"/>
            <a:ext cx="1289595" cy="1289595"/>
            <a:chOff x="8147477" y="3980185"/>
            <a:chExt cx="1289595" cy="1289595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477" y="3980185"/>
              <a:ext cx="1289595" cy="1289595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785" y="4501467"/>
              <a:ext cx="572006" cy="572006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5365778" y="2137572"/>
            <a:ext cx="339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spc="-90" dirty="0" err="1" smtClean="0">
                <a:solidFill>
                  <a:schemeClr val="bg1">
                    <a:lumMod val="95000"/>
                  </a:schemeClr>
                </a:solidFill>
              </a:rPr>
              <a:t>블루투스가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pc="-90" dirty="0" err="1" smtClean="0">
                <a:solidFill>
                  <a:schemeClr val="bg1">
                    <a:lumMod val="95000"/>
                  </a:schemeClr>
                </a:solidFill>
              </a:rPr>
              <a:t>센서값을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pc="-90" dirty="0" err="1">
                <a:solidFill>
                  <a:schemeClr val="bg1">
                    <a:lumMod val="95000"/>
                  </a:schemeClr>
                </a:solidFill>
              </a:rPr>
              <a:t>캐리어로</a:t>
            </a:r>
            <a:r>
              <a:rPr lang="ko-KR" altLang="en-US" spc="-9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전송합니다</a:t>
            </a:r>
            <a:r>
              <a:rPr lang="en-US" altLang="ko-KR" spc="-9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pc="-9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65778" y="2434960"/>
            <a:ext cx="358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spc="-90" dirty="0" err="1" smtClean="0">
                <a:solidFill>
                  <a:schemeClr val="bg1">
                    <a:lumMod val="95000"/>
                  </a:schemeClr>
                </a:solidFill>
              </a:rPr>
              <a:t>센서값에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pc="-90" dirty="0">
                <a:solidFill>
                  <a:schemeClr val="bg1">
                    <a:lumMod val="95000"/>
                  </a:schemeClr>
                </a:solidFill>
              </a:rPr>
              <a:t>맞는 방향으로 </a:t>
            </a:r>
            <a:r>
              <a:rPr lang="ko-KR" altLang="en-US" spc="-90" dirty="0" err="1" smtClean="0">
                <a:solidFill>
                  <a:schemeClr val="bg1">
                    <a:lumMod val="95000"/>
                  </a:schemeClr>
                </a:solidFill>
              </a:rPr>
              <a:t>캐리어가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 이동합니다</a:t>
            </a:r>
            <a:r>
              <a:rPr lang="en-US" altLang="ko-KR" spc="-9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pc="-9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724 -0.0057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24000" y="1243585"/>
            <a:ext cx="1438656" cy="393121"/>
            <a:chOff x="0" y="1243584"/>
            <a:chExt cx="1438656" cy="393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02" y="1328928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BFBFBF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01 </a:t>
              </a:r>
              <a:r>
                <a:rPr lang="ko-KR" altLang="en-US" sz="1400" dirty="0" smtClean="0">
                  <a:solidFill>
                    <a:srgbClr val="BFBFBF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제스처</a:t>
              </a:r>
              <a:endParaRPr lang="ko-KR" altLang="en-US" sz="1400" dirty="0">
                <a:solidFill>
                  <a:srgbClr val="BFBFBF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24000" y="1712977"/>
            <a:ext cx="1438656" cy="393121"/>
            <a:chOff x="0" y="1243584"/>
            <a:chExt cx="1438656" cy="39312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602" y="132892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02 </a:t>
              </a:r>
              <a:r>
                <a:rPr lang="ko-KR" altLang="en-US" sz="1400" dirty="0" smtClean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거리유지</a:t>
              </a:r>
              <a:endParaRPr lang="ko-KR" altLang="en-US" sz="1400" dirty="0">
                <a:solidFill>
                  <a:srgbClr val="21D4B6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24000" y="2182369"/>
            <a:ext cx="1497022" cy="393121"/>
            <a:chOff x="0" y="1243584"/>
            <a:chExt cx="1497022" cy="393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602" y="13289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03 </a:t>
              </a:r>
              <a:r>
                <a:rPr lang="ko-KR" altLang="en-US" sz="1400" dirty="0" smtClean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장애물 감지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524000" y="2651761"/>
            <a:ext cx="1438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9338" y="2728033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04 GPS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추적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1824" y="7857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21338" y="987552"/>
            <a:ext cx="6832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23452" y="584424"/>
            <a:ext cx="14542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02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거리유지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21338" y="1243585"/>
            <a:ext cx="6832135" cy="50120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742944" y="2913888"/>
            <a:ext cx="60838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5298814" y="1636706"/>
            <a:ext cx="4706" cy="1277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817623" y="1736140"/>
            <a:ext cx="1406648" cy="1100399"/>
          </a:xfrm>
          <a:prstGeom prst="rect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65778" y="1835373"/>
            <a:ext cx="3463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이동 시 사용자와 일정한 거리를 유지합니다</a:t>
            </a:r>
            <a:r>
              <a:rPr lang="en-US" altLang="ko-KR" spc="-9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25624" y="1739558"/>
            <a:ext cx="543739" cy="334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설명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7495" y="2999357"/>
            <a:ext cx="54373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내용</a:t>
            </a:r>
            <a:endParaRPr lang="ko-KR" altLang="en-US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617"/>
          <a:stretch/>
        </p:blipFill>
        <p:spPr>
          <a:xfrm>
            <a:off x="4538810" y="2208413"/>
            <a:ext cx="675553" cy="60988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365778" y="2137572"/>
            <a:ext cx="4044697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거리가 가까워지면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캐리어가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속도를 높입니다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65778" y="2434960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거리가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멀어지면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캐리어가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속도를 줄입니다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76" y="4476429"/>
            <a:ext cx="1285117" cy="12851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73" y="3677608"/>
            <a:ext cx="2076921" cy="207692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7346974" y="5618796"/>
            <a:ext cx="1066949" cy="0"/>
          </a:xfrm>
          <a:prstGeom prst="straightConnector1">
            <a:avLst/>
          </a:prstGeom>
          <a:ln w="38100">
            <a:solidFill>
              <a:srgbClr val="21D4B6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971910" y="5618796"/>
            <a:ext cx="1066949" cy="0"/>
          </a:xfrm>
          <a:prstGeom prst="straightConnector1">
            <a:avLst/>
          </a:prstGeom>
          <a:ln w="38100">
            <a:solidFill>
              <a:srgbClr val="21D4B6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0456 0.0046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09649 0.00092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56 0.00463 L -3.125E-6 -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9 0.00093 L 0.09649 0.0007 L 0.03138 -0.00046 C 0.02474 -0.00092 0.01823 -0.00115 0.01172 -0.00208 C 0.01094 -0.00254 0.01042 -0.0037 0.00977 -0.00416 C -0.00325 -0.00648 -0.01367 -0.00578 -0.02669 -0.00578 " pathEditMode="relative" rAng="0" ptsTypes="AAAAAA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24000" y="1243585"/>
            <a:ext cx="1438656" cy="393121"/>
            <a:chOff x="0" y="1243584"/>
            <a:chExt cx="1438656" cy="393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02" y="1328928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BFBFBF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01 </a:t>
              </a:r>
              <a:r>
                <a:rPr lang="ko-KR" altLang="en-US" sz="1400" dirty="0" smtClean="0">
                  <a:solidFill>
                    <a:srgbClr val="BFBFBF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제스처</a:t>
              </a:r>
              <a:endParaRPr lang="ko-KR" altLang="en-US" sz="1400" dirty="0">
                <a:solidFill>
                  <a:srgbClr val="BFBFBF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24000" y="1712977"/>
            <a:ext cx="1438656" cy="393121"/>
            <a:chOff x="0" y="1243584"/>
            <a:chExt cx="1438656" cy="39312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602" y="132892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02 </a:t>
              </a:r>
              <a:r>
                <a:rPr lang="ko-KR" altLang="en-US" sz="1400" dirty="0" smtClean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거리유지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24000" y="2182369"/>
            <a:ext cx="1497022" cy="393121"/>
            <a:chOff x="0" y="1243584"/>
            <a:chExt cx="1497022" cy="393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602" y="13289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03 </a:t>
              </a:r>
              <a:r>
                <a:rPr lang="ko-KR" altLang="en-US" sz="1400" dirty="0" smtClean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장애물 감지</a:t>
              </a:r>
              <a:endParaRPr lang="ko-KR" altLang="en-US" sz="1400" dirty="0">
                <a:solidFill>
                  <a:srgbClr val="21D4B6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524000" y="2651761"/>
            <a:ext cx="1438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74616" y="2728033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04 GPS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추적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1824" y="7857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21338" y="987552"/>
            <a:ext cx="6832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23452" y="584424"/>
            <a:ext cx="180049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03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장애물 감지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21338" y="1243585"/>
            <a:ext cx="6832135" cy="50120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742944" y="2913888"/>
            <a:ext cx="60838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5298814" y="1636706"/>
            <a:ext cx="4706" cy="1277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817623" y="1736140"/>
            <a:ext cx="1406648" cy="1100399"/>
          </a:xfrm>
          <a:prstGeom prst="rect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60175" y="1975105"/>
            <a:ext cx="4231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spc="-90" dirty="0" err="1" smtClean="0">
                <a:solidFill>
                  <a:schemeClr val="bg1">
                    <a:lumMod val="95000"/>
                  </a:schemeClr>
                </a:solidFill>
              </a:rPr>
              <a:t>캐리어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 동작 시 전방 초음파 센서의 </a:t>
            </a:r>
            <a:r>
              <a:rPr lang="en-US" altLang="ko-KR" spc="-90" dirty="0">
                <a:solidFill>
                  <a:schemeClr val="bg1">
                    <a:lumMod val="95000"/>
                  </a:schemeClr>
                </a:solidFill>
              </a:rPr>
              <a:t>15cm 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이하 거리에 </a:t>
            </a:r>
            <a:endParaRPr lang="en-US" altLang="ko-KR" spc="-9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장애물이 감지되면</a:t>
            </a:r>
            <a:r>
              <a:rPr lang="en-US" altLang="ko-KR" spc="-9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이동을 멈춥니다</a:t>
            </a:r>
            <a:r>
              <a:rPr lang="en-US" altLang="ko-KR" spc="-9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25624" y="1739558"/>
            <a:ext cx="543739" cy="334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설명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7495" y="2999357"/>
            <a:ext cx="54373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내용</a:t>
            </a:r>
            <a:endParaRPr lang="ko-KR" altLang="en-US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617"/>
          <a:stretch/>
        </p:blipFill>
        <p:spPr>
          <a:xfrm>
            <a:off x="4538810" y="2208413"/>
            <a:ext cx="675553" cy="60988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54" y="4064538"/>
            <a:ext cx="1417508" cy="141750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87" y="3881215"/>
            <a:ext cx="1315191" cy="17841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40" y="3881215"/>
            <a:ext cx="713809" cy="71380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917564" y="5135955"/>
            <a:ext cx="779573" cy="346091"/>
            <a:chOff x="7917564" y="5135955"/>
            <a:chExt cx="779573" cy="346091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7917564" y="5135955"/>
              <a:ext cx="779573" cy="11512"/>
            </a:xfrm>
            <a:prstGeom prst="straightConnector1">
              <a:avLst/>
            </a:prstGeom>
            <a:ln w="38100">
              <a:solidFill>
                <a:srgbClr val="21D4B6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998559" y="5174269"/>
              <a:ext cx="580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1">
                      <a:lumMod val="75000"/>
                    </a:schemeClr>
                  </a:solidFill>
                </a:defRPr>
              </a:lvl1pPr>
            </a:lstStyle>
            <a:p>
              <a:r>
                <a:rPr lang="en-US" altLang="ko-KR" spc="-90" dirty="0" smtClean="0">
                  <a:solidFill>
                    <a:srgbClr val="21D4B6"/>
                  </a:solidFill>
                </a:rPr>
                <a:t>15cm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6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24726 0.008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24000" y="1243585"/>
            <a:ext cx="1438656" cy="393121"/>
            <a:chOff x="0" y="1243584"/>
            <a:chExt cx="1438656" cy="393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02" y="1328928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BFBFBF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01 </a:t>
              </a:r>
              <a:r>
                <a:rPr lang="ko-KR" altLang="en-US" sz="1400" dirty="0" smtClean="0">
                  <a:solidFill>
                    <a:srgbClr val="BFBFBF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제스처</a:t>
              </a:r>
              <a:endParaRPr lang="ko-KR" altLang="en-US" sz="1400" dirty="0">
                <a:solidFill>
                  <a:srgbClr val="BFBFBF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24000" y="1712977"/>
            <a:ext cx="1438656" cy="393121"/>
            <a:chOff x="0" y="1243584"/>
            <a:chExt cx="1438656" cy="39312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602" y="132892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02 </a:t>
              </a:r>
              <a:r>
                <a:rPr lang="ko-KR" altLang="en-US" sz="1400" dirty="0" smtClean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거리유지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24000" y="2182369"/>
            <a:ext cx="1497022" cy="393121"/>
            <a:chOff x="0" y="1243584"/>
            <a:chExt cx="1497022" cy="393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602" y="13289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03 </a:t>
              </a:r>
              <a:r>
                <a:rPr lang="ko-KR" altLang="en-US" sz="1400" dirty="0" smtClean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장애물 감지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524000" y="2651761"/>
            <a:ext cx="1438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92114" y="2737105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21D4B6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04 GPS </a:t>
            </a:r>
            <a:r>
              <a:rPr lang="ko-KR" altLang="en-US" sz="1400" dirty="0" smtClean="0">
                <a:solidFill>
                  <a:srgbClr val="21D4B6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추적</a:t>
            </a:r>
            <a:endParaRPr lang="ko-KR" altLang="en-US" sz="1400" dirty="0">
              <a:solidFill>
                <a:srgbClr val="21D4B6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1824" y="7857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21338" y="987552"/>
            <a:ext cx="6832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23452" y="584424"/>
            <a:ext cx="14542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04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GPS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추적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21338" y="1243585"/>
            <a:ext cx="6832135" cy="50120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742944" y="2913888"/>
            <a:ext cx="60838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5298814" y="1636706"/>
            <a:ext cx="4706" cy="1277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817623" y="1736140"/>
            <a:ext cx="1406648" cy="1100399"/>
          </a:xfrm>
          <a:prstGeom prst="rect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78063" y="2020101"/>
            <a:ext cx="4142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spc="-90" dirty="0" err="1" smtClean="0">
                <a:solidFill>
                  <a:schemeClr val="bg1">
                    <a:lumMod val="95000"/>
                  </a:schemeClr>
                </a:solidFill>
              </a:rPr>
              <a:t>캐리어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 분실 시 </a:t>
            </a:r>
            <a:r>
              <a:rPr lang="ko-KR" altLang="en-US" spc="-90" dirty="0" err="1" smtClean="0">
                <a:solidFill>
                  <a:schemeClr val="bg1">
                    <a:lumMod val="95000"/>
                  </a:schemeClr>
                </a:solidFill>
              </a:rPr>
              <a:t>캐리어내의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pc="-90" dirty="0" smtClean="0">
                <a:solidFill>
                  <a:schemeClr val="bg1">
                    <a:lumMod val="95000"/>
                  </a:schemeClr>
                </a:solidFill>
              </a:rPr>
              <a:t>GPS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ko-KR" altLang="en-US" spc="-90" dirty="0" err="1" smtClean="0">
                <a:solidFill>
                  <a:schemeClr val="bg1">
                    <a:lumMod val="95000"/>
                  </a:schemeClr>
                </a:solidFill>
              </a:rPr>
              <a:t>블루투스를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 연결해</a:t>
            </a:r>
            <a:endParaRPr lang="en-US" altLang="ko-KR" spc="-9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pc="-90" dirty="0" err="1" smtClean="0">
                <a:solidFill>
                  <a:schemeClr val="bg1">
                    <a:lumMod val="95000"/>
                  </a:schemeClr>
                </a:solidFill>
              </a:rPr>
              <a:t>캐리어의</a:t>
            </a:r>
            <a:r>
              <a:rPr lang="ko-KR" altLang="en-US" spc="-90" dirty="0" smtClean="0">
                <a:solidFill>
                  <a:schemeClr val="bg1">
                    <a:lumMod val="95000"/>
                  </a:schemeClr>
                </a:solidFill>
              </a:rPr>
              <a:t> 현재위치를 찾을 수 있습니다</a:t>
            </a:r>
            <a:r>
              <a:rPr lang="en-US" altLang="ko-KR" spc="-9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25624" y="1739558"/>
            <a:ext cx="543739" cy="334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설명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7495" y="2999357"/>
            <a:ext cx="54373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내용</a:t>
            </a:r>
            <a:endParaRPr lang="ko-KR" altLang="en-US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617"/>
          <a:stretch/>
        </p:blipFill>
        <p:spPr>
          <a:xfrm>
            <a:off x="4538810" y="2208413"/>
            <a:ext cx="675553" cy="60988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56" y="4682196"/>
            <a:ext cx="1285117" cy="12851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57" y="4584192"/>
            <a:ext cx="740562" cy="74056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239310" y="3645091"/>
            <a:ext cx="2342720" cy="2342720"/>
            <a:chOff x="3315966" y="3576730"/>
            <a:chExt cx="2342720" cy="23427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966" y="3576730"/>
              <a:ext cx="2342720" cy="2342720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43966" y="4144738"/>
              <a:ext cx="1086719" cy="1024946"/>
            </a:xfrm>
            <a:prstGeom prst="rect">
              <a:avLst/>
            </a:prstGeom>
          </p:spPr>
        </p:pic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72" y="4575203"/>
            <a:ext cx="395911" cy="395911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32" y="3811423"/>
            <a:ext cx="2076921" cy="20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4.07407E-6 L 0.36575 0.01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1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328" y="1303283"/>
            <a:ext cx="5214933" cy="468761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475299" y="0"/>
            <a:ext cx="6716700" cy="6878750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260865" y="4894587"/>
            <a:ext cx="1599186" cy="54987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블루투스</a:t>
            </a:r>
            <a:r>
              <a:rPr lang="ko-KR" altLang="en-US" sz="1600" dirty="0"/>
              <a:t> 모듈</a:t>
            </a:r>
            <a:endParaRPr lang="en-US" altLang="ko-KR" sz="1600" dirty="0"/>
          </a:p>
          <a:p>
            <a:pPr algn="ctr"/>
            <a:r>
              <a:rPr lang="en-US" altLang="ko-KR" sz="1600" dirty="0"/>
              <a:t>(HC-06)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59794" y="5273015"/>
            <a:ext cx="1249524" cy="625344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9V </a:t>
            </a:r>
            <a:r>
              <a:rPr lang="ko-KR" altLang="en-US" sz="1600" dirty="0"/>
              <a:t>배터리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688373" y="5369138"/>
            <a:ext cx="1027270" cy="529221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모터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57506" y="3521552"/>
            <a:ext cx="1654100" cy="68947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캐리어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7146" y="2212522"/>
            <a:ext cx="2102905" cy="65438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웨어러블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프로미니</a:t>
            </a:r>
            <a:r>
              <a:rPr lang="en-US" altLang="ko-KR" dirty="0"/>
              <a:t>)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380559" y="3949141"/>
            <a:ext cx="1641533" cy="65453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모터 드라이브</a:t>
            </a:r>
            <a:endParaRPr lang="en-US" altLang="ko-KR" sz="1600" dirty="0"/>
          </a:p>
          <a:p>
            <a:pPr algn="ctr"/>
            <a:r>
              <a:rPr lang="en-US" altLang="ko-KR" sz="1600" dirty="0"/>
              <a:t>(L298N)</a:t>
            </a:r>
            <a:endParaRPr lang="ko-KR" altLang="en-US" sz="1600" dirty="0"/>
          </a:p>
        </p:txBody>
      </p:sp>
      <p:cxnSp>
        <p:nvCxnSpPr>
          <p:cNvPr id="40" name="직선 화살표 연결선 39"/>
          <p:cNvCxnSpPr>
            <a:stCxn id="38" idx="2"/>
            <a:endCxn id="34" idx="0"/>
          </p:cNvCxnSpPr>
          <p:nvPr/>
        </p:nvCxnSpPr>
        <p:spPr>
          <a:xfrm>
            <a:off x="6808599" y="2866907"/>
            <a:ext cx="251859" cy="20276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7" idx="1"/>
          </p:cNvCxnSpPr>
          <p:nvPr/>
        </p:nvCxnSpPr>
        <p:spPr>
          <a:xfrm flipV="1">
            <a:off x="7152679" y="3866292"/>
            <a:ext cx="904827" cy="9935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7" idx="3"/>
          </p:cNvCxnSpPr>
          <p:nvPr/>
        </p:nvCxnSpPr>
        <p:spPr>
          <a:xfrm>
            <a:off x="9711606" y="3866292"/>
            <a:ext cx="668130" cy="2526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9" idx="2"/>
            <a:endCxn id="36" idx="0"/>
          </p:cNvCxnSpPr>
          <p:nvPr/>
        </p:nvCxnSpPr>
        <p:spPr>
          <a:xfrm>
            <a:off x="11201326" y="4603680"/>
            <a:ext cx="682" cy="7654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0"/>
            <a:endCxn id="37" idx="2"/>
          </p:cNvCxnSpPr>
          <p:nvPr/>
        </p:nvCxnSpPr>
        <p:spPr>
          <a:xfrm flipV="1">
            <a:off x="8884556" y="4211031"/>
            <a:ext cx="0" cy="10619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5" idx="3"/>
            <a:endCxn id="39" idx="1"/>
          </p:cNvCxnSpPr>
          <p:nvPr/>
        </p:nvCxnSpPr>
        <p:spPr>
          <a:xfrm flipV="1">
            <a:off x="9509318" y="4276411"/>
            <a:ext cx="871241" cy="13092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6308010" y="656010"/>
            <a:ext cx="1001179" cy="46252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배터리</a:t>
            </a:r>
          </a:p>
        </p:txBody>
      </p:sp>
      <p:cxnSp>
        <p:nvCxnSpPr>
          <p:cNvPr id="48" name="직선 화살표 연결선 47"/>
          <p:cNvCxnSpPr>
            <a:stCxn id="47" idx="2"/>
            <a:endCxn id="38" idx="0"/>
          </p:cNvCxnSpPr>
          <p:nvPr/>
        </p:nvCxnSpPr>
        <p:spPr>
          <a:xfrm flipH="1">
            <a:off x="6808599" y="1118535"/>
            <a:ext cx="1" cy="1093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t="2758" r="3118"/>
          <a:stretch/>
        </p:blipFill>
        <p:spPr>
          <a:xfrm>
            <a:off x="296844" y="1629173"/>
            <a:ext cx="4762098" cy="4039165"/>
          </a:xfrm>
          <a:prstGeom prst="rect">
            <a:avLst/>
          </a:prstGeom>
        </p:spPr>
      </p:pic>
      <p:cxnSp>
        <p:nvCxnSpPr>
          <p:cNvPr id="102" name="직선 연결선 101"/>
          <p:cNvCxnSpPr/>
          <p:nvPr/>
        </p:nvCxnSpPr>
        <p:spPr>
          <a:xfrm>
            <a:off x="101913" y="723244"/>
            <a:ext cx="5165762" cy="244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7327" y="113848"/>
            <a:ext cx="824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04</a:t>
            </a:r>
            <a:endParaRPr lang="ko-KR" altLang="en-US" sz="32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1644" y="138469"/>
            <a:ext cx="23391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작품설계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구성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86" y="5391044"/>
            <a:ext cx="1716762" cy="17167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959" y="5645188"/>
            <a:ext cx="944417" cy="714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42" y="1525884"/>
            <a:ext cx="1750982" cy="2334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6" y="2915795"/>
            <a:ext cx="1098815" cy="7811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186" y="997171"/>
            <a:ext cx="1247631" cy="12476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78709">
            <a:off x="6896081" y="1688429"/>
            <a:ext cx="1619600" cy="10689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91" y="2941975"/>
            <a:ext cx="1087345" cy="11916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8863">
            <a:off x="6275029" y="5235347"/>
            <a:ext cx="888329" cy="110009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14" y="5740900"/>
            <a:ext cx="944417" cy="71460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23046" y="6164747"/>
            <a:ext cx="1005497" cy="64508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7321" y="6079828"/>
            <a:ext cx="1053599" cy="714609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10534241" y="1893076"/>
            <a:ext cx="1001179" cy="46252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초음파</a:t>
            </a:r>
            <a:endParaRPr lang="ko-KR" altLang="en-US" sz="1600" dirty="0"/>
          </a:p>
        </p:txBody>
      </p:sp>
      <p:cxnSp>
        <p:nvCxnSpPr>
          <p:cNvPr id="54" name="직선 화살표 연결선 53"/>
          <p:cNvCxnSpPr>
            <a:stCxn id="37" idx="3"/>
          </p:cNvCxnSpPr>
          <p:nvPr/>
        </p:nvCxnSpPr>
        <p:spPr>
          <a:xfrm flipV="1">
            <a:off x="9711606" y="2365919"/>
            <a:ext cx="1322707" cy="15003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5623213" y="3469940"/>
            <a:ext cx="1019549" cy="53736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GPS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38" idx="2"/>
            <a:endCxn id="55" idx="0"/>
          </p:cNvCxnSpPr>
          <p:nvPr/>
        </p:nvCxnSpPr>
        <p:spPr>
          <a:xfrm flipH="1">
            <a:off x="6132988" y="2866907"/>
            <a:ext cx="675611" cy="6030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9514151" y="813521"/>
            <a:ext cx="1099028" cy="18796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10421347" y="327934"/>
            <a:ext cx="1001179" cy="46252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제스처</a:t>
            </a:r>
            <a:endParaRPr lang="ko-KR" altLang="en-US" sz="16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69" y="3387420"/>
            <a:ext cx="1535013" cy="15350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69" y="-134154"/>
            <a:ext cx="1196108" cy="1196108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36" y="-56250"/>
            <a:ext cx="1535477" cy="1150125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8034056" y="419251"/>
            <a:ext cx="1599186" cy="54987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블루투스</a:t>
            </a:r>
            <a:r>
              <a:rPr lang="ko-KR" altLang="en-US" sz="1600" dirty="0"/>
              <a:t> 모듈</a:t>
            </a:r>
            <a:endParaRPr lang="en-US" altLang="ko-KR" sz="1600" dirty="0"/>
          </a:p>
          <a:p>
            <a:pPr algn="ctr"/>
            <a:r>
              <a:rPr lang="en-US" altLang="ko-KR" sz="1600" dirty="0"/>
              <a:t>(HC-06)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99264">
            <a:off x="7749673" y="660356"/>
            <a:ext cx="888329" cy="1100098"/>
          </a:xfrm>
          <a:prstGeom prst="rect">
            <a:avLst/>
          </a:prstGeom>
        </p:spPr>
      </p:pic>
      <p:cxnSp>
        <p:nvCxnSpPr>
          <p:cNvPr id="59" name="직선 화살표 연결선 58"/>
          <p:cNvCxnSpPr/>
          <p:nvPr/>
        </p:nvCxnSpPr>
        <p:spPr>
          <a:xfrm flipH="1" flipV="1">
            <a:off x="8914415" y="1035894"/>
            <a:ext cx="99099" cy="6296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2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341</Words>
  <Application>Microsoft Office PowerPoint</Application>
  <PresentationFormat>와이드스크린</PresentationFormat>
  <Paragraphs>111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KT&amp;G 상상제목 M</vt:lpstr>
      <vt:lpstr>Sandoll 고딕Neo1 06 SemiBold</vt:lpstr>
      <vt:lpstr>나눔고딕</vt:lpstr>
      <vt:lpstr>나눔고딕 ExtraBold</vt:lpstr>
      <vt:lpstr>맑은 고딕</vt:lpstr>
      <vt:lpstr>Arial</vt:lpstr>
      <vt:lpstr>Office 테마</vt:lpstr>
      <vt:lpstr>Handsfree Suitcase    [김수진 | 장가을 | 정위정]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soo</cp:lastModifiedBy>
  <cp:revision>115</cp:revision>
  <dcterms:created xsi:type="dcterms:W3CDTF">2016-03-09T02:26:09Z</dcterms:created>
  <dcterms:modified xsi:type="dcterms:W3CDTF">2017-07-20T05:00:11Z</dcterms:modified>
</cp:coreProperties>
</file>