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65" r:id="rId2"/>
    <p:sldId id="564" r:id="rId3"/>
    <p:sldId id="563" r:id="rId4"/>
    <p:sldId id="446" r:id="rId5"/>
    <p:sldId id="447" r:id="rId6"/>
    <p:sldId id="448" r:id="rId7"/>
    <p:sldId id="500" r:id="rId8"/>
    <p:sldId id="449" r:id="rId9"/>
    <p:sldId id="515" r:id="rId10"/>
    <p:sldId id="450" r:id="rId11"/>
    <p:sldId id="520" r:id="rId12"/>
    <p:sldId id="451" r:id="rId13"/>
    <p:sldId id="452" r:id="rId14"/>
    <p:sldId id="426" r:id="rId15"/>
    <p:sldId id="445" r:id="rId16"/>
    <p:sldId id="459" r:id="rId17"/>
    <p:sldId id="521" r:id="rId18"/>
    <p:sldId id="522" r:id="rId19"/>
    <p:sldId id="516" r:id="rId20"/>
    <p:sldId id="461" r:id="rId21"/>
    <p:sldId id="490" r:id="rId22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89881" autoAdjust="0"/>
  </p:normalViewPr>
  <p:slideViewPr>
    <p:cSldViewPr snapToGrid="0" showGuides="1">
      <p:cViewPr varScale="1">
        <p:scale>
          <a:sx n="80" d="100"/>
          <a:sy n="80" d="100"/>
        </p:scale>
        <p:origin x="768" y="90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9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npmjs.com/package/ng-annota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err="1"/>
              <a:t>Angular</a:t>
            </a:r>
            <a:r>
              <a:rPr lang="fr-FR" cap="none" dirty="0"/>
              <a:t> JS : </a:t>
            </a:r>
            <a:r>
              <a:rPr lang="fr-FR" cap="none" smtClean="0"/>
              <a:t>Premiers pas</a:t>
            </a:r>
            <a:endParaRPr lang="fr-FR" cap="none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 :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5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CONTROLLER</a:t>
            </a:r>
          </a:p>
          <a:p>
            <a:r>
              <a:rPr lang="fr-FR" dirty="0"/>
              <a:t>Les contrôleurs sont chargés de manipuler le modèle et de faire lien avec la vue (page HTML).</a:t>
            </a:r>
          </a:p>
          <a:p>
            <a:r>
              <a:rPr lang="fr-FR" dirty="0"/>
              <a:t>Il est possible de définir plusieurs contrôleurs sur un template.</a:t>
            </a:r>
          </a:p>
          <a:p>
            <a:r>
              <a:rPr lang="fr-FR" dirty="0"/>
              <a:t>AngularJS gère le cycle de vie des contrôleurs.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CONTROLLER</a:t>
            </a:r>
          </a:p>
          <a:p>
            <a:r>
              <a:rPr lang="fr-FR" dirty="0"/>
              <a:t>Les contrôleurs sont chargés de manipuler le modèle et de faire lien avec la vue (page HTML).</a:t>
            </a:r>
          </a:p>
          <a:p>
            <a:r>
              <a:rPr lang="fr-FR" dirty="0"/>
              <a:t>Il est possible de définir plusieurs contrôleurs sur un template.</a:t>
            </a:r>
          </a:p>
          <a:p>
            <a:r>
              <a:rPr lang="fr-FR" dirty="0"/>
              <a:t>AngularJS gère le cycle de vie des contrôleurs.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b="1" cap="all" dirty="0"/>
              <a:t>SCOPE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Comment est évaluée l'expression {{ hello }} ?</a:t>
            </a:r>
          </a:p>
          <a:p>
            <a:pPr fontAlgn="base"/>
            <a:r>
              <a:rPr lang="fr-FR" dirty="0"/>
              <a:t>AngularJS va chercher un attribut nommé 'hello' dans l'objet scope, si celui-ci est trouvé alors la valeur de l'attribut sera affichée sinon une chaîne de caractères vide.</a:t>
            </a:r>
          </a:p>
          <a:p>
            <a:pPr fontAlgn="base"/>
            <a:r>
              <a:rPr lang="fr-FR" dirty="0"/>
              <a:t>Le scope est ainsi utilisé pour initialiser des valeurs ou récupérer les valeurs modifiées par un utilisateur (</a:t>
            </a:r>
            <a:r>
              <a:rPr lang="fr-FR" dirty="0" err="1"/>
              <a:t>cf</a:t>
            </a:r>
            <a:r>
              <a:rPr lang="fr-FR" dirty="0"/>
              <a:t> double data </a:t>
            </a:r>
            <a:r>
              <a:rPr lang="fr-FR" dirty="0" err="1"/>
              <a:t>binding</a:t>
            </a:r>
            <a:r>
              <a:rPr lang="fr-FR" dirty="0"/>
              <a:t>).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1766888"/>
            <a:ext cx="4248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59453" y="695542"/>
            <a:ext cx="6705774" cy="1097634"/>
          </a:xfrm>
        </p:spPr>
        <p:txBody>
          <a:bodyPr/>
          <a:lstStyle/>
          <a:p>
            <a:pPr fontAlgn="base"/>
            <a:r>
              <a:rPr lang="fr-FR" dirty="0"/>
              <a:t>Le scope est lien entre le contrôleur et la vue.</a:t>
            </a:r>
          </a:p>
          <a:p>
            <a:pPr fontAlgn="base"/>
            <a:r>
              <a:rPr lang="fr-FR" dirty="0"/>
              <a:t>Chaque contrôleur créé aura son propre scope.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scope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370" y="1641162"/>
            <a:ext cx="7356016" cy="521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cap="none" dirty="0"/>
              <a:t>OLD Style Syntax Using   $</a:t>
            </a:r>
            <a:r>
              <a:rPr lang="en-US" cap="none" dirty="0" err="1"/>
              <a:t>ccope</a:t>
            </a:r>
            <a:r>
              <a:rPr lang="en-US" cap="none" dirty="0"/>
              <a:t> 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127" y="1234980"/>
            <a:ext cx="8509692" cy="482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3:</a:t>
            </a:r>
          </a:p>
          <a:p>
            <a:pPr lvl="1"/>
            <a:r>
              <a:rPr lang="en-GB" dirty="0"/>
              <a:t>Controller with </a:t>
            </a:r>
            <a:r>
              <a:rPr lang="en-GB" dirty="0" err="1"/>
              <a:t>ng</a:t>
            </a:r>
            <a:r>
              <a:rPr lang="en-GB" dirty="0"/>
              <a:t>-click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87363" y="1227137"/>
            <a:ext cx="8088511" cy="4681537"/>
          </a:xfrm>
        </p:spPr>
        <p:txBody>
          <a:bodyPr/>
          <a:lstStyle/>
          <a:p>
            <a:r>
              <a:rPr lang="fr-FR" dirty="0"/>
              <a:t>Plus de proche de la logique objet JavaScript</a:t>
            </a:r>
          </a:p>
          <a:p>
            <a:r>
              <a:rPr lang="fr-FR" dirty="0"/>
              <a:t>Fournit la notation avec un '.' directement</a:t>
            </a:r>
          </a:p>
          <a:p>
            <a:r>
              <a:rPr lang="fr-FR" dirty="0"/>
              <a:t>Permet de nommer explicitement dans les vues le contrôleur contenant une variable ou fonction</a:t>
            </a:r>
          </a:p>
          <a:p>
            <a:r>
              <a:rPr lang="fr-FR" dirty="0"/>
              <a:t>Attention à l'utilisation de </a:t>
            </a:r>
            <a:r>
              <a:rPr lang="fr-FR" dirty="0" err="1"/>
              <a:t>this</a:t>
            </a:r>
            <a:r>
              <a:rPr lang="fr-FR" dirty="0"/>
              <a:t> qui doit être stabilisé par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t>CONTROLLER </a:t>
            </a:r>
            <a:r>
              <a:rPr/>
              <a:t>AS SYNTAX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5419725"/>
            <a:ext cx="8991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3648075"/>
            <a:ext cx="89820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>
          <a:xfrm>
            <a:off x="2108484" y="301782"/>
            <a:ext cx="8045450" cy="585322"/>
          </a:xfrm>
        </p:spPr>
        <p:txBody>
          <a:bodyPr/>
          <a:lstStyle/>
          <a:p>
            <a:r>
              <a:rPr lang="en-GB" cap="none" dirty="0"/>
              <a:t>John Papa Coding style  =&gt; the best syntax for Controllers !</a:t>
            </a:r>
            <a:br>
              <a:rPr lang="en-GB" cap="none" dirty="0"/>
            </a:br>
            <a:r>
              <a:rPr lang="en-GB" cap="none" dirty="0"/>
              <a:t>Simplified version :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411" y="1176123"/>
            <a:ext cx="5379493" cy="5301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 suite:</a:t>
            </a:r>
          </a:p>
          <a:p>
            <a:pPr lvl="1"/>
            <a:r>
              <a:rPr lang="en-GB" dirty="0"/>
              <a:t>Use Controller as syntax</a:t>
            </a:r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that could be used :  an angular bracket expression {{  }} could call a function, like in :</a:t>
            </a:r>
          </a:p>
          <a:p>
            <a:pPr>
              <a:buNone/>
            </a:pPr>
            <a:r>
              <a:rPr lang="en-GB" dirty="0"/>
              <a:t>                                         {{ </a:t>
            </a:r>
            <a:r>
              <a:rPr lang="en-GB" dirty="0" err="1"/>
              <a:t>order.addOrder</a:t>
            </a:r>
            <a:r>
              <a:rPr lang="en-GB" dirty="0"/>
              <a:t>()  }}  </a:t>
            </a:r>
          </a:p>
          <a:p>
            <a:r>
              <a:rPr lang="en-GB" dirty="0"/>
              <a:t>BUT in this case it ends up in ERROR</a:t>
            </a:r>
          </a:p>
          <a:p>
            <a:r>
              <a:rPr lang="en-GB" dirty="0"/>
              <a:t>BECAUSE the function is changing  another bound value  '</a:t>
            </a:r>
            <a:r>
              <a:rPr lang="en-GB" dirty="0" err="1"/>
              <a:t>orderCount</a:t>
            </a:r>
            <a:r>
              <a:rPr lang="en-GB" dirty="0"/>
              <a:t>'</a:t>
            </a:r>
          </a:p>
          <a:p>
            <a:r>
              <a:rPr lang="en-GB" dirty="0"/>
              <a:t>=&gt; so it's always changing =&gt; infinite loop ! until a stop is decided by Angular =&gt; ERROR</a:t>
            </a:r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Mais</a:t>
            </a:r>
            <a:r>
              <a:rPr lang="en-GB" dirty="0" smtClean="0"/>
              <a:t> attention …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219200"/>
            <a:ext cx="8442325" cy="4681537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Model</a:t>
            </a:r>
            <a:r>
              <a:rPr lang="fr-FR" dirty="0" smtClean="0"/>
              <a:t> : purs objets JSON (POJO) contenant les données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err="1" smtClean="0">
                <a:solidFill>
                  <a:srgbClr val="FF0000"/>
                </a:solidFill>
              </a:rPr>
              <a:t>View</a:t>
            </a:r>
            <a:r>
              <a:rPr lang="fr-FR" dirty="0" smtClean="0"/>
              <a:t> : templates HTML accédant aux données exposées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Controller</a:t>
            </a:r>
            <a:r>
              <a:rPr lang="fr-FR" dirty="0" smtClean="0"/>
              <a:t> : fonction JS exposant le modèle aux vues via l'objet $scope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Directive</a:t>
            </a:r>
            <a:r>
              <a:rPr lang="fr-FR" dirty="0" smtClean="0"/>
              <a:t> : concept spécifique Angular permettant d'ajouter du comportement aux applications. Fait souvent le lien entre la vue et le model.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Service</a:t>
            </a:r>
            <a:r>
              <a:rPr lang="fr-FR" dirty="0" smtClean="0"/>
              <a:t> :  permet de concentrer la logique hors des </a:t>
            </a:r>
            <a:r>
              <a:rPr lang="fr-FR" dirty="0" err="1" smtClean="0"/>
              <a:t>controllers</a:t>
            </a:r>
            <a:r>
              <a:rPr lang="fr-FR" dirty="0" smtClean="0"/>
              <a:t> qui doivent rester compacts et compréhensibles</a:t>
            </a:r>
          </a:p>
          <a:p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632880"/>
            <a:ext cx="8045374" cy="332546"/>
          </a:xfrm>
        </p:spPr>
        <p:txBody>
          <a:bodyPr/>
          <a:lstStyle/>
          <a:p>
            <a:r>
              <a:rPr lang="fr-FR" cap="none" dirty="0" smtClean="0"/>
              <a:t>Les concepts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1783533" y="4471988"/>
            <a:ext cx="5353191" cy="1914525"/>
          </a:xfrm>
          <a:prstGeom prst="ellipse">
            <a:avLst/>
          </a:prstGeom>
          <a:solidFill>
            <a:schemeClr val="accent5">
              <a:alpha val="2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8" name="Ellipse 17"/>
          <p:cNvSpPr/>
          <p:nvPr/>
        </p:nvSpPr>
        <p:spPr>
          <a:xfrm>
            <a:off x="3736178" y="4614863"/>
            <a:ext cx="5076583" cy="1771650"/>
          </a:xfrm>
          <a:prstGeom prst="ellipse">
            <a:avLst/>
          </a:prstGeom>
          <a:solidFill>
            <a:schemeClr val="accent6">
              <a:alpha val="29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9" name="Ellipse 18"/>
          <p:cNvSpPr/>
          <p:nvPr/>
        </p:nvSpPr>
        <p:spPr>
          <a:xfrm>
            <a:off x="4014935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</p:txBody>
      </p:sp>
      <p:sp>
        <p:nvSpPr>
          <p:cNvPr id="20" name="Ellipse 19"/>
          <p:cNvSpPr/>
          <p:nvPr/>
        </p:nvSpPr>
        <p:spPr>
          <a:xfrm>
            <a:off x="7260578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 smtClean="0"/>
          </a:p>
        </p:txBody>
      </p:sp>
      <p:sp>
        <p:nvSpPr>
          <p:cNvPr id="21" name="Ellipse 20"/>
          <p:cNvSpPr/>
          <p:nvPr/>
        </p:nvSpPr>
        <p:spPr>
          <a:xfrm>
            <a:off x="1941101" y="4997598"/>
            <a:ext cx="1628775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Controller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5631531" y="5208125"/>
            <a:ext cx="1285875" cy="50006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Directive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4507" y="5174294"/>
            <a:ext cx="1285875" cy="50006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906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77838" y="1265237"/>
            <a:ext cx="8088511" cy="507841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John Papa Coding style  =&gt; another syntax for injection </a:t>
            </a:r>
            <a:r>
              <a:rPr lang="en-GB" cap="none" dirty="0" err="1"/>
              <a:t>deps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83" y="926499"/>
            <a:ext cx="5128223" cy="5877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984593" y="3614594"/>
            <a:ext cx="4777270" cy="224676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If the </a:t>
            </a:r>
            <a:r>
              <a:rPr lang="en-GB" sz="1400" dirty="0" err="1"/>
              <a:t>MyCtrl</a:t>
            </a:r>
            <a:r>
              <a:rPr lang="en-GB" sz="1400" dirty="0"/>
              <a:t> function is called without 'new' in front, </a:t>
            </a:r>
            <a:br>
              <a:rPr lang="en-GB" sz="1400" dirty="0"/>
            </a:br>
            <a:r>
              <a:rPr lang="en-GB" sz="1400" dirty="0"/>
              <a:t>'this' would </a:t>
            </a:r>
            <a:r>
              <a:rPr lang="en-GB" sz="1400" dirty="0" err="1"/>
              <a:t>would</a:t>
            </a:r>
            <a:r>
              <a:rPr lang="en-GB" sz="1400" dirty="0"/>
              <a:t> be global.</a:t>
            </a:r>
          </a:p>
          <a:p>
            <a:r>
              <a:rPr lang="en-GB" sz="1400" dirty="0"/>
              <a:t>A direct access to the global scope is forbidden when</a:t>
            </a:r>
            <a:br>
              <a:rPr lang="en-GB" sz="1400" dirty="0"/>
            </a:br>
            <a:r>
              <a:rPr lang="en-GB" sz="1400" dirty="0"/>
              <a:t>using  : </a:t>
            </a:r>
            <a:r>
              <a:rPr lang="fr-FR" sz="1400" b="1" dirty="0"/>
              <a:t>'use strict'</a:t>
            </a:r>
            <a:r>
              <a:rPr lang="fr-FR" sz="1400" dirty="0"/>
              <a:t>;</a:t>
            </a:r>
            <a:endParaRPr lang="en-GB" sz="1400" dirty="0"/>
          </a:p>
          <a:p>
            <a:r>
              <a:rPr lang="en-GB" sz="1400" dirty="0"/>
              <a:t>=&gt; this is global  (if not under an apply/call/bind or new syntax)</a:t>
            </a:r>
            <a:br>
              <a:rPr lang="en-GB" sz="1400" dirty="0"/>
            </a:br>
            <a:r>
              <a:rPr lang="en-GB" sz="1400" dirty="0"/>
              <a:t>=&gt; in 'use strict' mode : it is considered a violation access,</a:t>
            </a:r>
            <a:br>
              <a:rPr lang="en-GB" sz="1400" dirty="0"/>
            </a:br>
            <a:r>
              <a:rPr lang="en-GB" sz="1400" dirty="0"/>
              <a:t>and would provoke an Exception at runtime</a:t>
            </a:r>
          </a:p>
          <a:p>
            <a:r>
              <a:rPr lang="en-GB" sz="1400" dirty="0"/>
              <a:t>/* </a:t>
            </a:r>
            <a:r>
              <a:rPr lang="en-GB" sz="1400" dirty="0" err="1"/>
              <a:t>jshint</a:t>
            </a:r>
            <a:r>
              <a:rPr lang="en-GB" sz="1400" dirty="0"/>
              <a:t>  </a:t>
            </a:r>
            <a:r>
              <a:rPr lang="en-GB" sz="1400" dirty="0" err="1"/>
              <a:t>validthis</a:t>
            </a:r>
            <a:r>
              <a:rPr lang="en-GB" sz="1400" dirty="0"/>
              <a:t>: true  */  deactivates </a:t>
            </a:r>
            <a:br>
              <a:rPr lang="en-GB" sz="1400" dirty="0"/>
            </a:br>
            <a:r>
              <a:rPr lang="en-GB" sz="1400" dirty="0"/>
              <a:t>the control on this by </a:t>
            </a:r>
            <a:r>
              <a:rPr lang="en-GB" sz="1400" dirty="0" err="1"/>
              <a:t>jshint</a:t>
            </a:r>
            <a:endParaRPr lang="en-GB" sz="1400" dirty="0"/>
          </a:p>
          <a:p>
            <a:r>
              <a:rPr lang="en-GB" sz="1400" dirty="0"/>
              <a:t>So you assume the </a:t>
            </a:r>
            <a:r>
              <a:rPr lang="en-GB" sz="1400" dirty="0" err="1"/>
              <a:t>responsability</a:t>
            </a:r>
            <a:endParaRPr lang="en-GB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10800000" flipV="1">
            <a:off x="4497572" y="3200399"/>
            <a:ext cx="1031358" cy="95693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77838" y="1265237"/>
            <a:ext cx="4487567" cy="507841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John Papa Coding style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496889" y="1560512"/>
            <a:ext cx="4398962" cy="4681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1463" marR="0" lvl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lang="fr-FR" sz="2000" dirty="0" err="1"/>
              <a:t>ng</a:t>
            </a:r>
            <a:r>
              <a:rPr lang="fr-FR" sz="2000" dirty="0"/>
              <a:t>-</a:t>
            </a:r>
            <a:r>
              <a:rPr lang="fr-FR" sz="2000" dirty="0" err="1"/>
              <a:t>annotate</a:t>
            </a:r>
            <a:endParaRPr lang="fr-FR" sz="2000" dirty="0"/>
          </a:p>
          <a:p>
            <a:pPr marL="271463" lvl="0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r>
              <a:rPr lang="fr-FR" sz="1600" dirty="0">
                <a:hlinkClick r:id="rId4"/>
              </a:rPr>
              <a:t>https://www.npmjs.com/package/ng-annotate</a:t>
            </a:r>
            <a:r>
              <a:rPr lang="fr-FR" sz="1600" dirty="0"/>
              <a:t> </a:t>
            </a:r>
          </a:p>
          <a:p>
            <a:pPr marL="271463" marR="0" lvl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lang="fr-FR" sz="2000" dirty="0"/>
              <a:t>/** @</a:t>
            </a:r>
            <a:r>
              <a:rPr lang="fr-FR" sz="2000" dirty="0" err="1"/>
              <a:t>ngInject</a:t>
            </a:r>
            <a:r>
              <a:rPr lang="fr-FR" sz="2000" dirty="0"/>
              <a:t> */</a:t>
            </a:r>
          </a:p>
          <a:p>
            <a:pPr marL="271463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r>
              <a:rPr lang="fr-FR" dirty="0"/>
              <a:t>/** @</a:t>
            </a:r>
            <a:r>
              <a:rPr lang="fr-FR" dirty="0" err="1"/>
              <a:t>ngNoInject</a:t>
            </a:r>
            <a:r>
              <a:rPr lang="fr-FR" dirty="0"/>
              <a:t> */</a:t>
            </a:r>
          </a:p>
          <a:p>
            <a:pPr marL="271463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endParaRPr lang="fr-FR" dirty="0"/>
          </a:p>
          <a:p>
            <a:pPr marL="271463" lvl="1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r>
              <a:rPr lang="fr-FR" sz="2000" dirty="0"/>
              <a:t>usage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gulp</a:t>
            </a:r>
            <a:r>
              <a:rPr lang="fr-FR" sz="2000" dirty="0"/>
              <a:t>-</a:t>
            </a:r>
            <a:r>
              <a:rPr lang="fr-FR" sz="2000" dirty="0" err="1"/>
              <a:t>ng</a:t>
            </a:r>
            <a:r>
              <a:rPr lang="fr-FR" sz="2000" dirty="0"/>
              <a:t>-</a:t>
            </a:r>
            <a:r>
              <a:rPr lang="fr-FR" sz="2000" dirty="0" err="1"/>
              <a:t>annotate</a:t>
            </a:r>
            <a:endParaRPr lang="fr-FR" sz="2000" dirty="0"/>
          </a:p>
          <a:p>
            <a:pPr marL="271463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endParaRPr lang="fr-FR" dirty="0"/>
          </a:p>
          <a:p>
            <a:pPr marL="271463" marR="0" lvl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15963" marR="0" lvl="1" indent="-242888" algn="l" defTabSz="914199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547688"/>
            <a:ext cx="373380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8725" y="4777644"/>
            <a:ext cx="3038475" cy="156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5443870" y="2753833"/>
            <a:ext cx="3248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// The </a:t>
            </a:r>
            <a:r>
              <a:rPr lang="fr-FR" sz="1400" dirty="0" err="1">
                <a:solidFill>
                  <a:srgbClr val="FF0000"/>
                </a:solidFill>
              </a:rPr>
              <a:t>gulp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task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automatically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generates</a:t>
            </a:r>
            <a:r>
              <a:rPr lang="fr-FR" sz="1400" dirty="0">
                <a:solidFill>
                  <a:srgbClr val="FF0000"/>
                </a:solidFill>
              </a:rPr>
              <a:t>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2605" y="531628"/>
            <a:ext cx="3721395" cy="2232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433237" y="3405963"/>
            <a:ext cx="3710763" cy="2931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255704"/>
            <a:ext cx="8088511" cy="4681537"/>
          </a:xfrm>
        </p:spPr>
        <p:txBody>
          <a:bodyPr/>
          <a:lstStyle/>
          <a:p>
            <a:r>
              <a:rPr lang="fr-FR" dirty="0"/>
              <a:t>Récupérer angular.js depuis le site web</a:t>
            </a:r>
          </a:p>
          <a:p>
            <a:r>
              <a:rPr lang="fr-FR" dirty="0"/>
              <a:t>2 conditions sur une page html :</a:t>
            </a:r>
          </a:p>
          <a:p>
            <a:pPr lvl="1"/>
            <a:r>
              <a:rPr lang="fr-FR" dirty="0"/>
              <a:t>Ajouter angular.js dans une balise script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Ajouter un attribut </a:t>
            </a:r>
            <a:r>
              <a:rPr lang="fr-FR" dirty="0" err="1"/>
              <a:t>ng-app</a:t>
            </a:r>
            <a:r>
              <a:rPr lang="fr-FR" dirty="0"/>
              <a:t> sur une balise</a:t>
            </a:r>
          </a:p>
          <a:p>
            <a:pPr lvl="2"/>
            <a:r>
              <a:rPr lang="fr-FR" dirty="0"/>
              <a:t>Définit le nom du module de l’application</a:t>
            </a:r>
          </a:p>
          <a:p>
            <a:pPr lvl="2"/>
            <a:r>
              <a:rPr lang="fr-FR" dirty="0" err="1"/>
              <a:t>Inidique</a:t>
            </a:r>
            <a:r>
              <a:rPr lang="fr-FR" dirty="0"/>
              <a:t> le début du code à traiter </a:t>
            </a:r>
            <a:br>
              <a:rPr lang="fr-FR" dirty="0"/>
            </a:br>
            <a:r>
              <a:rPr lang="fr-FR" dirty="0"/>
              <a:t>par </a:t>
            </a:r>
            <a:r>
              <a:rPr lang="fr-FR" dirty="0" err="1"/>
              <a:t>AngularJS</a:t>
            </a:r>
            <a:endParaRPr lang="fr-FR" dirty="0"/>
          </a:p>
          <a:p>
            <a:pPr lvl="2"/>
            <a:r>
              <a:rPr lang="fr-FR" dirty="0"/>
              <a:t>Un seul </a:t>
            </a:r>
            <a:r>
              <a:rPr lang="fr-FR" dirty="0" err="1"/>
              <a:t>ng-app</a:t>
            </a:r>
            <a:r>
              <a:rPr lang="fr-FR" dirty="0"/>
              <a:t> par page !</a:t>
            </a:r>
          </a:p>
          <a:p>
            <a:pPr lvl="2"/>
            <a:r>
              <a:rPr lang="fr-FR" dirty="0" err="1"/>
              <a:t>ng</a:t>
            </a:r>
            <a:r>
              <a:rPr lang="fr-FR" dirty="0"/>
              <a:t> = raccourci pour </a:t>
            </a:r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smtClean="0"/>
              <a:t>Premier Pas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Une application avec </a:t>
            </a:r>
            <a:r>
              <a:rPr lang="fr-FR" cap="none" dirty="0" err="1"/>
              <a:t>Angular</a:t>
            </a:r>
            <a:r>
              <a:rPr lang="fr-FR" cap="none" dirty="0"/>
              <a:t> JS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685927" y="2524601"/>
            <a:ext cx="3457575" cy="6405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fr-FR" dirty="0"/>
              <a:t>&lt;script </a:t>
            </a:r>
            <a:r>
              <a:rPr lang="fr-FR" dirty="0" err="1"/>
              <a:t>src</a:t>
            </a:r>
            <a:r>
              <a:rPr lang="fr-FR" dirty="0"/>
              <a:t>="angular.js"&gt;&lt;/script&gt;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43502" y="4620101"/>
            <a:ext cx="3457575" cy="11945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fr-FR" dirty="0"/>
              <a:t>&lt;body </a:t>
            </a:r>
            <a:r>
              <a:rPr lang="fr-FR" dirty="0" err="1"/>
              <a:t>ng-app</a:t>
            </a:r>
            <a:r>
              <a:rPr lang="fr-FR" dirty="0"/>
              <a:t>="</a:t>
            </a:r>
            <a:r>
              <a:rPr lang="fr-FR" dirty="0" err="1"/>
              <a:t>app</a:t>
            </a:r>
            <a:r>
              <a:rPr lang="fr-FR" dirty="0"/>
              <a:t>"&gt;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59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Angular interprète les templates, ce qui permet d'écrire de l'HTML contenant des expressions dynamiques  :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&lt;h1&gt;{{ 1+1 }}&lt;/h1&gt; // 2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&lt;h1&gt;{{ "Hello " + "world !!!" }}&lt;/h1&gt; // Hello world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Les expressions pardonnent les null ou undefined :</a:t>
            </a:r>
          </a:p>
          <a:p>
            <a:pPr lvl="2">
              <a:buFont typeface="Arial" pitchFamily="34" charset="0"/>
              <a:buChar char="•"/>
            </a:pPr>
            <a:r>
              <a:rPr lang="fr-FR" dirty="0"/>
              <a:t>une chaîne de caractères vide sera affichée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  <a:p>
            <a:r>
              <a:rPr lang="fr-FR" dirty="0"/>
              <a:t>Les variables des expressions sont évaluées </a:t>
            </a:r>
            <a:br>
              <a:rPr lang="fr-FR" dirty="0"/>
            </a:br>
            <a:r>
              <a:rPr lang="fr-FR" dirty="0"/>
              <a:t>depuis l'objet $scope et non l'objet </a:t>
            </a:r>
            <a:r>
              <a:rPr lang="fr-FR" dirty="0" err="1"/>
              <a:t>window</a:t>
            </a:r>
            <a:r>
              <a:rPr lang="fr-FR" dirty="0"/>
              <a:t>.</a:t>
            </a:r>
          </a:p>
          <a:p>
            <a:r>
              <a:rPr lang="fr-FR" dirty="0"/>
              <a:t>Pour respecter la séparation du code entre les vues et les contrôleurs, il est impératif de garder les expressions simples.</a:t>
            </a:r>
          </a:p>
          <a:p>
            <a:r>
              <a:rPr lang="fr-FR" dirty="0"/>
              <a:t>Il est préférable de faire appel à une fonction exposée par un contrôleur.</a:t>
            </a:r>
          </a:p>
          <a:p>
            <a:r>
              <a:rPr lang="fr-FR" dirty="0"/>
              <a:t>Il est possible d'utiliser des filtres dans les expressions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  <a:p>
            <a:r>
              <a:rPr lang="en-US" dirty="0"/>
              <a:t>Le double data-binding </a:t>
            </a:r>
            <a:r>
              <a:rPr lang="en-US" dirty="0" err="1"/>
              <a:t>d'Angular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maintenir</a:t>
            </a:r>
            <a:r>
              <a:rPr lang="en-US" dirty="0"/>
              <a:t> le </a:t>
            </a:r>
            <a:r>
              <a:rPr lang="en-US" dirty="0" err="1"/>
              <a:t>modèle</a:t>
            </a:r>
            <a:r>
              <a:rPr lang="en-US" dirty="0"/>
              <a:t> en accord avec la </a:t>
            </a:r>
            <a:r>
              <a:rPr lang="en-US" dirty="0" err="1"/>
              <a:t>vue</a:t>
            </a:r>
            <a:r>
              <a:rPr lang="en-US" dirty="0"/>
              <a:t> et vice-versa.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préférant</a:t>
            </a:r>
            <a:r>
              <a:rPr lang="en-US" dirty="0"/>
              <a:t> la 'dot notation' avec </a:t>
            </a:r>
            <a:r>
              <a:rPr lang="en-US" dirty="0" err="1"/>
              <a:t>l'expression</a:t>
            </a:r>
            <a:r>
              <a:rPr lang="en-US" dirty="0"/>
              <a:t> </a:t>
            </a:r>
            <a:r>
              <a:rPr lang="en-US" dirty="0" err="1"/>
              <a:t>évaluée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2924175"/>
            <a:ext cx="6105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4567238"/>
            <a:ext cx="5867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1:</a:t>
            </a:r>
          </a:p>
          <a:p>
            <a:pPr lvl="1"/>
            <a:r>
              <a:rPr lang="en-GB" dirty="0"/>
              <a:t>Hello world  binding </a:t>
            </a:r>
            <a:r>
              <a:rPr lang="en-GB" dirty="0" err="1"/>
              <a:t>ng</a:t>
            </a:r>
            <a:r>
              <a:rPr lang="en-GB" dirty="0"/>
              <a:t>-app</a:t>
            </a:r>
          </a:p>
          <a:p>
            <a:r>
              <a:rPr lang="en-GB" dirty="0"/>
              <a:t>Exercise 2:</a:t>
            </a:r>
          </a:p>
          <a:p>
            <a:pPr lvl="1"/>
            <a:r>
              <a:rPr lang="en-GB" dirty="0"/>
              <a:t>&lt;input&gt; with binding </a:t>
            </a:r>
            <a:r>
              <a:rPr lang="en-GB" dirty="0" err="1"/>
              <a:t>ng</a:t>
            </a:r>
            <a:r>
              <a:rPr lang="en-GB" dirty="0"/>
              <a:t>-model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8725"/>
            <a:ext cx="8811034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484312"/>
            <a:ext cx="8383513" cy="4681537"/>
          </a:xfrm>
        </p:spPr>
        <p:txBody>
          <a:bodyPr/>
          <a:lstStyle/>
          <a:p>
            <a:r>
              <a:rPr lang="en-GB" sz="1800" dirty="0"/>
              <a:t>By default Angular does not propose a complete dependency management.</a:t>
            </a:r>
          </a:p>
          <a:p>
            <a:pPr lvl="1"/>
            <a:r>
              <a:rPr lang="en-GB" sz="1600" dirty="0"/>
              <a:t>=&gt; your index.html  should  import all  *.js and *.css files explicitly</a:t>
            </a:r>
          </a:p>
          <a:p>
            <a:pPr lvl="1"/>
            <a:r>
              <a:rPr lang="en-GB" sz="1600" dirty="0"/>
              <a:t>=&gt;Within an IDE :  inside  a </a:t>
            </a:r>
            <a:r>
              <a:rPr lang="en-GB" sz="1600" dirty="0" err="1"/>
              <a:t>js</a:t>
            </a:r>
            <a:r>
              <a:rPr lang="en-GB" sz="1600" dirty="0"/>
              <a:t>  file there is no way to know if another </a:t>
            </a:r>
            <a:r>
              <a:rPr lang="en-GB" sz="1600" dirty="0" err="1"/>
              <a:t>js</a:t>
            </a:r>
            <a:r>
              <a:rPr lang="en-GB" sz="1600" dirty="0"/>
              <a:t> file is visible</a:t>
            </a:r>
          </a:p>
          <a:p>
            <a:pPr lvl="1"/>
            <a:r>
              <a:rPr lang="en-GB" sz="1600" dirty="0"/>
              <a:t>the Angular modules offers hierarchical dependencies to activate features but files must already </a:t>
            </a:r>
            <a:r>
              <a:rPr lang="en-GB" sz="1600"/>
              <a:t>be present</a:t>
            </a:r>
            <a:endParaRPr lang="en-GB" sz="1600" dirty="0"/>
          </a:p>
          <a:p>
            <a:r>
              <a:rPr lang="en-GB" sz="1800" dirty="0"/>
              <a:t>This problem is solved in Angular 2.0</a:t>
            </a:r>
          </a:p>
          <a:p>
            <a:endParaRPr lang="en-GB" sz="1800" dirty="0"/>
          </a:p>
          <a:p>
            <a:r>
              <a:rPr lang="en-GB" sz="1800" dirty="0"/>
              <a:t>Note : framework managing dependencies : </a:t>
            </a:r>
          </a:p>
          <a:p>
            <a:pPr lvl="1"/>
            <a:r>
              <a:rPr lang="en-GB" sz="1600" dirty="0" err="1"/>
              <a:t>RequireJS</a:t>
            </a:r>
            <a:endParaRPr lang="en-GB" sz="1600" dirty="0"/>
          </a:p>
          <a:p>
            <a:pPr lvl="1"/>
            <a:r>
              <a:rPr lang="en-GB" sz="1600" dirty="0" err="1"/>
              <a:t>CommonJS</a:t>
            </a:r>
            <a:endParaRPr lang="en-GB" sz="1600" dirty="0"/>
          </a:p>
          <a:p>
            <a:pPr lvl="1"/>
            <a:r>
              <a:rPr lang="en-GB" sz="1600" dirty="0"/>
              <a:t>ES2015 module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25</TotalTime>
  <Words>815</Words>
  <Application>Microsoft Office PowerPoint</Application>
  <PresentationFormat>Affichage à l'écran (4:3)</PresentationFormat>
  <Paragraphs>192</Paragraphs>
  <Slides>21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Wingdings</vt:lpstr>
      <vt:lpstr>FR_Template_SopraSteria_Consulting_SopraHR</vt:lpstr>
      <vt:lpstr>Angular JS : Premiers pas</vt:lpstr>
      <vt:lpstr>Les concepts</vt:lpstr>
      <vt:lpstr>Premier Pas</vt:lpstr>
      <vt:lpstr>Présentation PowerPoint</vt:lpstr>
      <vt:lpstr>Présentation PowerPoint</vt:lpstr>
      <vt:lpstr>Présentation PowerPoint</vt:lpstr>
      <vt:lpstr>Bindings exercise</vt:lpstr>
      <vt:lpstr>Présentation PowerPoint</vt:lpstr>
      <vt:lpstr>Dependencies</vt:lpstr>
      <vt:lpstr>Présentation PowerPoint</vt:lpstr>
      <vt:lpstr>Présentation PowerPoint</vt:lpstr>
      <vt:lpstr>Présentation PowerPoint</vt:lpstr>
      <vt:lpstr>Le scope</vt:lpstr>
      <vt:lpstr>AngularJS</vt:lpstr>
      <vt:lpstr>Bindings exercise</vt:lpstr>
      <vt:lpstr>AngularJS</vt:lpstr>
      <vt:lpstr>AngularJS</vt:lpstr>
      <vt:lpstr>Bindings exercise</vt:lpstr>
      <vt:lpstr>Mais attention …</vt:lpstr>
      <vt:lpstr>AngularJS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775</cp:revision>
  <cp:lastPrinted>2016-07-06T12:01:12Z</cp:lastPrinted>
  <dcterms:created xsi:type="dcterms:W3CDTF">2015-02-11T13:34:01Z</dcterms:created>
  <dcterms:modified xsi:type="dcterms:W3CDTF">2016-11-16T11:45:01Z</dcterms:modified>
</cp:coreProperties>
</file>