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410" r:id="rId2"/>
    <p:sldId id="412" r:id="rId3"/>
    <p:sldId id="411" r:id="rId4"/>
    <p:sldId id="426" r:id="rId5"/>
    <p:sldId id="413" r:id="rId6"/>
    <p:sldId id="414" r:id="rId7"/>
    <p:sldId id="415" r:id="rId8"/>
    <p:sldId id="416" r:id="rId9"/>
    <p:sldId id="417" r:id="rId10"/>
    <p:sldId id="418" r:id="rId11"/>
    <p:sldId id="419" r:id="rId12"/>
    <p:sldId id="420" r:id="rId13"/>
    <p:sldId id="421" r:id="rId14"/>
    <p:sldId id="422" r:id="rId15"/>
    <p:sldId id="424" r:id="rId16"/>
    <p:sldId id="423" r:id="rId17"/>
    <p:sldId id="425" r:id="rId18"/>
    <p:sldId id="427" r:id="rId19"/>
  </p:sldIdLst>
  <p:sldSz cx="9144000" cy="6858000" type="screen4x3"/>
  <p:notesSz cx="7104063" cy="10234613"/>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43C2892-2AFD-4F1B-BBF4-180F007B27DE}">
          <p14:sldIdLst>
            <p14:sldId id="410"/>
            <p14:sldId id="412"/>
            <p14:sldId id="411"/>
            <p14:sldId id="426"/>
            <p14:sldId id="413"/>
            <p14:sldId id="414"/>
            <p14:sldId id="415"/>
            <p14:sldId id="416"/>
            <p14:sldId id="417"/>
            <p14:sldId id="418"/>
            <p14:sldId id="419"/>
            <p14:sldId id="420"/>
            <p14:sldId id="421"/>
            <p14:sldId id="422"/>
            <p14:sldId id="424"/>
            <p14:sldId id="423"/>
            <p14:sldId id="425"/>
            <p14:sldId id="427"/>
          </p14:sldIdLst>
        </p14:section>
      </p14:sectionLst>
    </p:ext>
    <p:ext uri="{EFAFB233-063F-42B5-8137-9DF3F51BA10A}">
      <p15:sldGuideLst xmlns:p15="http://schemas.microsoft.com/office/powerpoint/2012/main">
        <p15:guide id="1" orient="horz" pos="2160">
          <p15:clr>
            <a:srgbClr val="A4A3A4"/>
          </p15:clr>
        </p15:guide>
        <p15:guide id="2" orient="horz" pos="3884">
          <p15:clr>
            <a:srgbClr val="A4A3A4"/>
          </p15:clr>
        </p15:guide>
        <p15:guide id="3" orient="horz" pos="935">
          <p15:clr>
            <a:srgbClr val="A4A3A4"/>
          </p15:clr>
        </p15:guide>
        <p15:guide id="4" orient="horz" pos="4191">
          <p15:clr>
            <a:srgbClr val="A4A3A4"/>
          </p15:clr>
        </p15:guide>
        <p15:guide id="5" orient="horz" pos="2387">
          <p15:clr>
            <a:srgbClr val="A4A3A4"/>
          </p15:clr>
        </p15:guide>
        <p15:guide id="6" orient="horz" pos="287">
          <p15:clr>
            <a:srgbClr val="A4A3A4"/>
          </p15:clr>
        </p15:guide>
        <p15:guide id="7" pos="2880">
          <p15:clr>
            <a:srgbClr val="A4A3A4"/>
          </p15:clr>
        </p15:guide>
        <p15:guide id="8" pos="5420">
          <p15:clr>
            <a:srgbClr val="A4A3A4"/>
          </p15:clr>
        </p15:guide>
        <p15:guide id="9" pos="344">
          <p15:clr>
            <a:srgbClr val="A4A3A4"/>
          </p15:clr>
        </p15:guide>
        <p15:guide id="10" pos="2018">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DAA64"/>
    <a:srgbClr val="FEA8B8"/>
    <a:srgbClr val="000000"/>
    <a:srgbClr val="F2F2F2"/>
    <a:srgbClr val="FAAA0A"/>
    <a:srgbClr val="A6A6A6"/>
    <a:srgbClr val="4D0B39"/>
    <a:srgbClr val="D99782"/>
    <a:srgbClr val="88A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89881" autoAdjust="0"/>
  </p:normalViewPr>
  <p:slideViewPr>
    <p:cSldViewPr snapToGrid="0" showGuides="1">
      <p:cViewPr varScale="1">
        <p:scale>
          <a:sx n="116" d="100"/>
          <a:sy n="116" d="100"/>
        </p:scale>
        <p:origin x="1434" y="108"/>
      </p:cViewPr>
      <p:guideLst>
        <p:guide orient="horz" pos="2160"/>
        <p:guide orient="horz" pos="3884"/>
        <p:guide orient="horz" pos="935"/>
        <p:guide orient="horz" pos="4191"/>
        <p:guide orient="horz" pos="2387"/>
        <p:guide orient="horz" pos="287"/>
        <p:guide pos="2880"/>
        <p:guide pos="5420"/>
        <p:guide pos="344"/>
        <p:guide pos="2018"/>
      </p:guideLst>
    </p:cSldViewPr>
  </p:slideViewPr>
  <p:notesTextViewPr>
    <p:cViewPr>
      <p:scale>
        <a:sx n="100" d="100"/>
        <a:sy n="100" d="100"/>
      </p:scale>
      <p:origin x="0" y="0"/>
    </p:cViewPr>
  </p:notesTextViewPr>
  <p:sorterViewPr>
    <p:cViewPr>
      <p:scale>
        <a:sx n="60" d="100"/>
        <a:sy n="60" d="100"/>
      </p:scale>
      <p:origin x="0" y="-11669"/>
    </p:cViewPr>
  </p:sorterViewPr>
  <p:notesViewPr>
    <p:cSldViewPr snapToGrid="0" showGuides="1">
      <p:cViewPr varScale="1">
        <p:scale>
          <a:sx n="78" d="100"/>
          <a:sy n="78" d="100"/>
        </p:scale>
        <p:origin x="-3366"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3" name="Espace réservé de la date 2"/>
          <p:cNvSpPr>
            <a:spLocks noGrp="1"/>
          </p:cNvSpPr>
          <p:nvPr>
            <p:ph type="dt" sz="quarter" idx="1"/>
          </p:nvPr>
        </p:nvSpPr>
        <p:spPr>
          <a:xfrm>
            <a:off x="1" y="0"/>
            <a:ext cx="3078427" cy="281519"/>
          </a:xfrm>
          <a:prstGeom prst="rect">
            <a:avLst/>
          </a:prstGeom>
        </p:spPr>
        <p:txBody>
          <a:bodyPr vert="horz" lIns="94796" tIns="47398" rIns="94796" bIns="47398" rtlCol="0"/>
          <a:lstStyle>
            <a:lvl1pPr algn="r">
              <a:defRPr sz="1200"/>
            </a:lvl1pPr>
          </a:lstStyle>
          <a:p>
            <a:pPr algn="l"/>
            <a:fld id="{87731427-D242-475D-9180-8940013A50B8}" type="datetimeFigureOut">
              <a:rPr lang="en-GB" smtClean="0"/>
              <a:pPr algn="l"/>
              <a:t>20/11/2016</a:t>
            </a:fld>
            <a:endParaRPr lang="en-GB" dirty="0"/>
          </a:p>
        </p:txBody>
      </p:sp>
      <p:sp>
        <p:nvSpPr>
          <p:cNvPr id="4" name="Espace réservé du pied de page 3"/>
          <p:cNvSpPr>
            <a:spLocks noGrp="1"/>
          </p:cNvSpPr>
          <p:nvPr>
            <p:ph type="ftr" sz="quarter" idx="2"/>
          </p:nvPr>
        </p:nvSpPr>
        <p:spPr>
          <a:xfrm>
            <a:off x="568366" y="9779636"/>
            <a:ext cx="5918555"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5" name="Espace réservé du numéro de diapositive 4"/>
          <p:cNvSpPr>
            <a:spLocks noGrp="1"/>
          </p:cNvSpPr>
          <p:nvPr>
            <p:ph type="sldNum" sz="quarter" idx="3"/>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8" name="Connecteur droit 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2" y="0"/>
            <a:ext cx="3402847" cy="511731"/>
          </a:xfrm>
          <a:prstGeom prst="rect">
            <a:avLst/>
          </a:prstGeom>
        </p:spPr>
        <p:txBody>
          <a:bodyPr vert="horz" lIns="94796" tIns="47398" rIns="94796" bIns="47398" rtlCol="0"/>
          <a:lstStyle>
            <a:lvl1pPr algn="l">
              <a:defRPr sz="1200"/>
            </a:lvl1pPr>
          </a:lstStyle>
          <a:p>
            <a:fld id="{BA521D56-F1F4-41A0-82EB-989F4F6F400D}" type="datetimeFigureOut">
              <a:rPr lang="fr-FR" smtClean="0"/>
              <a:pPr/>
              <a:t>20/11/2016</a:t>
            </a:fld>
            <a:endParaRPr lang="fr-FR"/>
          </a:p>
        </p:txBody>
      </p:sp>
      <p:sp>
        <p:nvSpPr>
          <p:cNvPr id="4" name="Espace réservé de l'image des diapositives 3"/>
          <p:cNvSpPr>
            <a:spLocks noGrp="1" noRot="1" noChangeAspect="1"/>
          </p:cNvSpPr>
          <p:nvPr>
            <p:ph type="sldImg" idx="2"/>
          </p:nvPr>
        </p:nvSpPr>
        <p:spPr>
          <a:xfrm>
            <a:off x="993775" y="768350"/>
            <a:ext cx="5116513" cy="3836988"/>
          </a:xfrm>
          <a:prstGeom prst="rect">
            <a:avLst/>
          </a:prstGeom>
          <a:noFill/>
          <a:ln w="12700">
            <a:solidFill>
              <a:prstClr val="black"/>
            </a:solidFill>
          </a:ln>
        </p:spPr>
        <p:txBody>
          <a:bodyPr vert="horz" lIns="94796" tIns="47398" rIns="94796" bIns="47398" rtlCol="0" anchor="ctr"/>
          <a:lstStyle/>
          <a:p>
            <a:endParaRPr lang="fr-FR"/>
          </a:p>
        </p:txBody>
      </p:sp>
      <p:sp>
        <p:nvSpPr>
          <p:cNvPr id="5" name="Espace réservé des commentaires 4"/>
          <p:cNvSpPr>
            <a:spLocks noGrp="1"/>
          </p:cNvSpPr>
          <p:nvPr>
            <p:ph type="body" sz="quarter" idx="3"/>
          </p:nvPr>
        </p:nvSpPr>
        <p:spPr>
          <a:xfrm>
            <a:off x="918156" y="4861442"/>
            <a:ext cx="5267750" cy="4605576"/>
          </a:xfrm>
          <a:prstGeom prst="rect">
            <a:avLst/>
          </a:prstGeom>
        </p:spPr>
        <p:txBody>
          <a:bodyPr vert="horz" lIns="94796" tIns="47398" rIns="94796" bIns="47398"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Rectangle 9"/>
          <p:cNvSpPr/>
          <p:nvPr/>
        </p:nvSpPr>
        <p:spPr>
          <a:xfrm>
            <a:off x="1" y="10164233"/>
            <a:ext cx="7104063" cy="70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4796" tIns="47398" rIns="94796" bIns="47398" rtlCol="0" anchor="ctr"/>
          <a:lstStyle/>
          <a:p>
            <a:pPr algn="ctr"/>
            <a:endParaRPr lang="en-GB"/>
          </a:p>
        </p:txBody>
      </p:sp>
      <p:sp>
        <p:nvSpPr>
          <p:cNvPr id="11" name="Espace réservé du pied de page 3"/>
          <p:cNvSpPr>
            <a:spLocks noGrp="1"/>
          </p:cNvSpPr>
          <p:nvPr>
            <p:ph type="ftr" sz="quarter" idx="4"/>
          </p:nvPr>
        </p:nvSpPr>
        <p:spPr>
          <a:xfrm>
            <a:off x="568366" y="9779636"/>
            <a:ext cx="5072231" cy="286134"/>
          </a:xfrm>
          <a:prstGeom prst="rect">
            <a:avLst/>
          </a:prstGeom>
        </p:spPr>
        <p:txBody>
          <a:bodyPr vert="horz" lIns="94796" tIns="47398" rIns="94796" bIns="47398" rtlCol="0" anchor="ctr"/>
          <a:lstStyle>
            <a:lvl1pPr algn="l">
              <a:defRPr sz="1200"/>
            </a:lvl1pPr>
          </a:lstStyle>
          <a:p>
            <a:r>
              <a:rPr lang="en-GB" sz="1100" dirty="0"/>
              <a:t>Titre de la présentation</a:t>
            </a:r>
          </a:p>
        </p:txBody>
      </p:sp>
      <p:sp>
        <p:nvSpPr>
          <p:cNvPr id="15" name="Espace réservé du numéro de diapositive 4"/>
          <p:cNvSpPr>
            <a:spLocks noGrp="1"/>
          </p:cNvSpPr>
          <p:nvPr>
            <p:ph type="sldNum" sz="quarter" idx="5"/>
          </p:nvPr>
        </p:nvSpPr>
        <p:spPr>
          <a:xfrm>
            <a:off x="1" y="9779636"/>
            <a:ext cx="568367" cy="286134"/>
          </a:xfrm>
          <a:prstGeom prst="rect">
            <a:avLst/>
          </a:prstGeom>
        </p:spPr>
        <p:txBody>
          <a:bodyPr vert="horz" lIns="94796" tIns="47398" rIns="94796" bIns="47398" rtlCol="0" anchor="ctr"/>
          <a:lstStyle>
            <a:lvl1pPr algn="r">
              <a:defRPr sz="1200"/>
            </a:lvl1pPr>
          </a:lstStyle>
          <a:p>
            <a:fld id="{305287CA-3E72-4A91-B59B-B69F40801570}" type="slidenum">
              <a:rPr lang="en-GB" sz="1100" smtClean="0"/>
              <a:pPr/>
              <a:t>‹N°›</a:t>
            </a:fld>
            <a:endParaRPr lang="en-GB" sz="1100" dirty="0"/>
          </a:p>
        </p:txBody>
      </p:sp>
      <p:cxnSp>
        <p:nvCxnSpPr>
          <p:cNvPr id="18" name="Connecteur droit 17"/>
          <p:cNvCxnSpPr/>
          <p:nvPr/>
        </p:nvCxnSpPr>
        <p:spPr>
          <a:xfrm>
            <a:off x="550535" y="9881753"/>
            <a:ext cx="0" cy="110532"/>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660655" y="9820015"/>
            <a:ext cx="311677" cy="22497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4" name="ZoneTexte 13"/>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9715988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u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2" name="Espace réservé du contenu 2"/>
          <p:cNvSpPr>
            <a:spLocks noGrp="1"/>
          </p:cNvSpPr>
          <p:nvPr>
            <p:ph idx="14"/>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23" name="Espace réservé du contenu 2"/>
          <p:cNvSpPr>
            <a:spLocks noGrp="1"/>
          </p:cNvSpPr>
          <p:nvPr>
            <p:ph idx="15"/>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39664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u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21" name="Espace réservé du contenu 2"/>
          <p:cNvSpPr>
            <a:spLocks noGrp="1"/>
          </p:cNvSpPr>
          <p:nvPr>
            <p:ph idx="13"/>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fr-FR"/>
              <a:t>Cliquez pour modifier les styles du texte du masque</a:t>
            </a:r>
          </a:p>
          <a:p>
            <a:pPr lvl="1"/>
            <a:r>
              <a:rPr lang="fr-FR"/>
              <a:t>Deuxième niveau</a:t>
            </a:r>
          </a:p>
          <a:p>
            <a:pPr lvl="2"/>
            <a:r>
              <a:rPr lang="fr-FR"/>
              <a:t>Troisième niveau</a:t>
            </a:r>
          </a:p>
        </p:txBody>
      </p:sp>
      <p:sp>
        <p:nvSpPr>
          <p:cNvPr id="22" name="Espace réservé du contenu 2"/>
          <p:cNvSpPr>
            <a:spLocks noGrp="1"/>
          </p:cNvSpPr>
          <p:nvPr>
            <p:ph idx="14"/>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280241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onnes texte">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
        <p:nvSpPr>
          <p:cNvPr id="15" name="Espace réservé du contenu 2"/>
          <p:cNvSpPr>
            <a:spLocks noGrp="1"/>
          </p:cNvSpPr>
          <p:nvPr>
            <p:ph idx="14"/>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87016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bwMode="gray"/>
        <p:txBody>
          <a:bodyPr/>
          <a:lstStyle/>
          <a:p>
            <a:r>
              <a:rPr lang="fr-FR"/>
              <a:t>Cliquez pour modifier le style du titre</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398317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endParaRPr lang="fr-FR"/>
          </a:p>
        </p:txBody>
      </p:sp>
      <p:sp>
        <p:nvSpPr>
          <p:cNvPr id="3" name="Espace réservé du pied de page 2"/>
          <p:cNvSpPr>
            <a:spLocks noGrp="1"/>
          </p:cNvSpPr>
          <p:nvPr>
            <p:ph type="ftr" sz="quarter" idx="11"/>
          </p:nvPr>
        </p:nvSpPr>
        <p:spPr bwMode="gray"/>
        <p:txBody>
          <a:bodyPr/>
          <a:lstStyle/>
          <a:p>
            <a:r>
              <a:rPr lang="fr-FR"/>
              <a:t>Nom de la présentation</a:t>
            </a: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‹N°›</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CONTACTS</a:t>
            </a:r>
          </a:p>
        </p:txBody>
      </p:sp>
    </p:spTree>
    <p:extLst>
      <p:ext uri="{BB962C8B-B14F-4D97-AF65-F5344CB8AC3E}">
        <p14:creationId xmlns:p14="http://schemas.microsoft.com/office/powerpoint/2010/main" val="209640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énérique">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Tree>
    <p:extLst>
      <p:ext uri="{BB962C8B-B14F-4D97-AF65-F5344CB8AC3E}">
        <p14:creationId xmlns:p14="http://schemas.microsoft.com/office/powerpoint/2010/main" val="1914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Sopra Steria Consulting">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5" name="ZoneTexte 14"/>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18494990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 Sopra HR Software">
    <p:spTree>
      <p:nvGrpSpPr>
        <p:cNvPr id="1" name=""/>
        <p:cNvGrpSpPr/>
        <p:nvPr/>
      </p:nvGrpSpPr>
      <p:grpSpPr>
        <a:xfrm>
          <a:off x="0" y="0"/>
          <a:ext cx="0" cy="0"/>
          <a:chOff x="0" y="0"/>
          <a:chExt cx="0" cy="0"/>
        </a:xfrm>
      </p:grpSpPr>
      <p:sp>
        <p:nvSpPr>
          <p:cNvPr id="2" name="Titre 1"/>
          <p:cNvSpPr>
            <a:spLocks noGrp="1"/>
          </p:cNvSpPr>
          <p:nvPr>
            <p:ph type="ctrTitle"/>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12" name="Sous-titre 2"/>
          <p:cNvSpPr>
            <a:spLocks noGrp="1"/>
          </p:cNvSpPr>
          <p:nvPr>
            <p:ph type="subTitle" idx="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a:t>Nom de la présentation</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‹N°›</a:t>
            </a:fld>
            <a:endParaRPr lang="fr-FR" dirty="0"/>
          </a:p>
        </p:txBody>
      </p:sp>
      <p:sp>
        <p:nvSpPr>
          <p:cNvPr id="11" name="ZoneTexte 10"/>
          <p:cNvSpPr txBox="1"/>
          <p:nvPr userDrawn="1"/>
        </p:nvSpPr>
        <p:spPr>
          <a:xfrm>
            <a:off x="438666" y="6400987"/>
            <a:ext cx="2698800" cy="276999"/>
          </a:xfrm>
          <a:prstGeom prst="rect">
            <a:avLst/>
          </a:prstGeom>
          <a:noFill/>
        </p:spPr>
        <p:txBody>
          <a:bodyPr wrap="square" rtlCol="0">
            <a:spAutoFit/>
          </a:bodyPr>
          <a:lstStyle/>
          <a:p>
            <a:r>
              <a:rPr lang="fr-FR" sz="1200" dirty="0" err="1">
                <a:solidFill>
                  <a:schemeClr val="accent1"/>
                </a:solidFill>
              </a:rPr>
              <a:t>Delivering</a:t>
            </a:r>
            <a:r>
              <a:rPr lang="fr-FR" sz="1200" dirty="0">
                <a:solidFill>
                  <a:schemeClr val="accent1"/>
                </a:solidFill>
              </a:rPr>
              <a:t> Transformation. Together.*</a:t>
            </a:r>
          </a:p>
        </p:txBody>
      </p:sp>
      <p:sp>
        <p:nvSpPr>
          <p:cNvPr id="14" name="ZoneTexte 13"/>
          <p:cNvSpPr txBox="1"/>
          <p:nvPr userDrawn="1"/>
        </p:nvSpPr>
        <p:spPr>
          <a:xfrm rot="16200000">
            <a:off x="-701250" y="5720016"/>
            <a:ext cx="1618680" cy="200055"/>
          </a:xfrm>
          <a:prstGeom prst="rect">
            <a:avLst/>
          </a:prstGeom>
          <a:noFill/>
        </p:spPr>
        <p:txBody>
          <a:bodyPr wrap="square" rtlCol="0">
            <a:spAutoFit/>
          </a:bodyPr>
          <a:lstStyle/>
          <a:p>
            <a:r>
              <a:rPr lang="fr-FR" sz="700" dirty="0">
                <a:solidFill>
                  <a:schemeClr val="bg1">
                    <a:lumMod val="50000"/>
                  </a:schemeClr>
                </a:solidFill>
              </a:rPr>
              <a:t>*Réussir la transformation. Ensemble.</a:t>
            </a:r>
          </a:p>
        </p:txBody>
      </p:sp>
    </p:spTree>
    <p:extLst>
      <p:ext uri="{BB962C8B-B14F-4D97-AF65-F5344CB8AC3E}">
        <p14:creationId xmlns:p14="http://schemas.microsoft.com/office/powerpoint/2010/main" val="86059360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8" name="Titre 7"/>
          <p:cNvSpPr>
            <a:spLocks noGrp="1"/>
          </p:cNvSpPr>
          <p:nvPr>
            <p:ph type="title"/>
          </p:nvPr>
        </p:nvSpPr>
        <p:spPr bwMode="gray"/>
        <p:txBody>
          <a:bodyP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dirty="0"/>
              <a:t>Nom de la présentation</a:t>
            </a:r>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12" name="Espace réservé du contenu 11"/>
          <p:cNvSpPr>
            <a:spLocks noGrp="1"/>
          </p:cNvSpPr>
          <p:nvPr>
            <p:ph sz="quarter" idx="13"/>
          </p:nvPr>
        </p:nvSpPr>
        <p:spPr bwMode="gray">
          <a:xfrm>
            <a:off x="515938" y="1484313"/>
            <a:ext cx="8088312" cy="4681537"/>
          </a:xfrm>
        </p:spPr>
        <p:txBody>
          <a:bodyPr/>
          <a:lstStyle/>
          <a:p>
            <a:pPr lvl="0"/>
            <a:r>
              <a:rPr lang="fr-FR"/>
              <a:t>Cliquez pour modifier les styles du texte du masque</a:t>
            </a:r>
          </a:p>
          <a:p>
            <a:pPr lvl="1"/>
            <a:r>
              <a:rPr lang="fr-FR"/>
              <a:t>Deuxième niveau</a:t>
            </a:r>
          </a:p>
          <a:p>
            <a:pPr lvl="2"/>
            <a:r>
              <a:rPr lang="fr-FR"/>
              <a:t>Troisième niveau</a:t>
            </a:r>
          </a:p>
        </p:txBody>
      </p:sp>
    </p:spTree>
    <p:extLst>
      <p:ext uri="{BB962C8B-B14F-4D97-AF65-F5344CB8AC3E}">
        <p14:creationId xmlns:p14="http://schemas.microsoft.com/office/powerpoint/2010/main" val="11471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pPr lvl="0"/>
            <a:r>
              <a:rPr lang="fr-FR"/>
              <a:t>Cliquez pour modifier les styles du texte du masque</a:t>
            </a:r>
          </a:p>
          <a:p>
            <a:pPr lvl="1"/>
            <a:r>
              <a:rPr lang="fr-FR"/>
              <a:t>Deuxième niveau</a:t>
            </a:r>
          </a:p>
        </p:txBody>
      </p:sp>
      <p:sp>
        <p:nvSpPr>
          <p:cNvPr id="3" name="Espace réservé de la date 2"/>
          <p:cNvSpPr>
            <a:spLocks noGrp="1"/>
          </p:cNvSpPr>
          <p:nvPr>
            <p:ph type="dt" sz="half" idx="10"/>
          </p:nvPr>
        </p:nvSpPr>
        <p:spPr bwMode="gray"/>
        <p:txBody>
          <a:bodyPr/>
          <a:lstStyle/>
          <a:p>
            <a:endParaRPr lang="fr-FR"/>
          </a:p>
        </p:txBody>
      </p:sp>
      <p:sp>
        <p:nvSpPr>
          <p:cNvPr id="4" name="Espace réservé du pied de page 3"/>
          <p:cNvSpPr>
            <a:spLocks noGrp="1"/>
          </p:cNvSpPr>
          <p:nvPr>
            <p:ph type="ftr" sz="quarter" idx="11"/>
          </p:nvPr>
        </p:nvSpPr>
        <p:spPr bwMode="gray"/>
        <p:txBody>
          <a:bodyPr/>
          <a:lstStyle/>
          <a:p>
            <a:r>
              <a:rPr lang="fr-FR"/>
              <a:t>Nom de la présentation</a:t>
            </a: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‹N°›</a:t>
            </a:fld>
            <a:endParaRPr lang="fr-FR"/>
          </a:p>
        </p:txBody>
      </p:sp>
      <p:sp>
        <p:nvSpPr>
          <p:cNvPr id="10" name="ZoneTexte 9"/>
          <p:cNvSpPr txBox="1"/>
          <p:nvPr userDrawn="1"/>
        </p:nvSpPr>
        <p:spPr bwMode="gray">
          <a:xfrm>
            <a:off x="461432" y="776615"/>
            <a:ext cx="2382376" cy="523220"/>
          </a:xfrm>
          <a:prstGeom prst="rect">
            <a:avLst/>
          </a:prstGeom>
          <a:noFill/>
        </p:spPr>
        <p:txBody>
          <a:bodyPr wrap="square" rtlCol="0">
            <a:spAutoFit/>
          </a:bodyPr>
          <a:lstStyle/>
          <a:p>
            <a:r>
              <a:rPr lang="it-IT" sz="2800" b="0" dirty="0">
                <a:solidFill>
                  <a:schemeClr val="bg1"/>
                </a:solidFill>
                <a:latin typeface="+mn-lt"/>
              </a:rPr>
              <a:t>AGENDA</a:t>
            </a:r>
          </a:p>
        </p:txBody>
      </p:sp>
    </p:spTree>
    <p:extLst>
      <p:ext uri="{BB962C8B-B14F-4D97-AF65-F5344CB8AC3E}">
        <p14:creationId xmlns:p14="http://schemas.microsoft.com/office/powerpoint/2010/main" val="323697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itre">
    <p:spTree>
      <p:nvGrpSpPr>
        <p:cNvPr id="1" name=""/>
        <p:cNvGrpSpPr/>
        <p:nvPr/>
      </p:nvGrpSpPr>
      <p:grpSpPr>
        <a:xfrm>
          <a:off x="0" y="0"/>
          <a:ext cx="0" cy="0"/>
          <a:chOff x="0" y="0"/>
          <a:chExt cx="0" cy="0"/>
        </a:xfrm>
      </p:grpSpPr>
      <p:sp>
        <p:nvSpPr>
          <p:cNvPr id="3" name="Espace réservé pour une image  2"/>
          <p:cNvSpPr>
            <a:spLocks noGrp="1"/>
          </p:cNvSpPr>
          <p:nvPr>
            <p:ph type="pic" sz="quarter" idx="15"/>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fr-FR"/>
              <a:t>Cliquez sur l'icône pour ajouter une image</a:t>
            </a:r>
            <a:endParaRPr lang="fr-FR" dirty="0"/>
          </a:p>
        </p:txBody>
      </p:sp>
      <p:sp>
        <p:nvSpPr>
          <p:cNvPr id="15" name="Espace réservé de la date 14"/>
          <p:cNvSpPr>
            <a:spLocks noGrp="1"/>
          </p:cNvSpPr>
          <p:nvPr>
            <p:ph type="dt" sz="half" idx="12"/>
          </p:nvPr>
        </p:nvSpPr>
        <p:spPr bwMode="gray"/>
        <p:txBody>
          <a:bodyPr/>
          <a:lstStyle/>
          <a:p>
            <a:endParaRPr lang="fr-FR" dirty="0"/>
          </a:p>
        </p:txBody>
      </p:sp>
      <p:sp>
        <p:nvSpPr>
          <p:cNvPr id="16" name="Espace réservé du pied de page 15"/>
          <p:cNvSpPr>
            <a:spLocks noGrp="1"/>
          </p:cNvSpPr>
          <p:nvPr>
            <p:ph type="ftr" sz="quarter" idx="13"/>
          </p:nvPr>
        </p:nvSpPr>
        <p:spPr bwMode="gray"/>
        <p:txBody>
          <a:bodyPr/>
          <a:lstStyle/>
          <a:p>
            <a:r>
              <a:rPr lang="fr-FR"/>
              <a:t>Nom de la présentation</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‹N°›</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fr-FR"/>
              <a:t>Cliquez pour modifier le style du titre</a:t>
            </a:r>
            <a:endParaRPr lang="fr-FR" dirty="0"/>
          </a:p>
        </p:txBody>
      </p:sp>
      <p:sp>
        <p:nvSpPr>
          <p:cNvPr id="25" name="Sous-titre 2"/>
          <p:cNvSpPr>
            <a:spLocks noGrp="1"/>
          </p:cNvSpPr>
          <p:nvPr>
            <p:ph type="subTitle" idx="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fr-FR"/>
              <a:t>Cliquez pour modifier le style des sous-titres du masque</a:t>
            </a:r>
            <a:endParaRPr lang="fr-FR"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8088511" cy="4681537"/>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a:xfrm>
            <a:off x="544439" y="316180"/>
            <a:ext cx="8045374" cy="332546"/>
          </a:xfrm>
        </p:spPr>
        <p:txBody>
          <a:bodyPr anchor="ctr"/>
          <a:lstStyle/>
          <a:p>
            <a:r>
              <a:rPr lang="fr-FR"/>
              <a:t>Cliquez pour modifier le style du titre</a:t>
            </a:r>
            <a:endParaRPr lang="fr-FR" dirty="0"/>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du texte 3"/>
          <p:cNvSpPr>
            <a:spLocks noGrp="1"/>
          </p:cNvSpPr>
          <p:nvPr>
            <p:ph type="body" sz="quarter" idx="13"/>
          </p:nvPr>
        </p:nvSpPr>
        <p:spPr bwMode="gray">
          <a:xfrm>
            <a:off x="544439" y="656624"/>
            <a:ext cx="8045450" cy="269875"/>
          </a:xfrm>
          <a:prstGeom prst="rect">
            <a:avLst/>
          </a:prstGeom>
        </p:spPr>
        <p:txBody>
          <a:bodyPr vert="horz" lIns="0" tIns="45710" rIns="0" bIns="45710" rtlCol="0" anchor="ctr">
            <a:noAutofit/>
          </a:bodyPr>
          <a:lstStyle>
            <a:lvl1pPr marL="0" indent="0">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fr-FR"/>
              <a:t>Cliquez pour modifier les styles du texte du masque</a:t>
            </a:r>
          </a:p>
        </p:txBody>
      </p:sp>
    </p:spTree>
    <p:extLst>
      <p:ext uri="{BB962C8B-B14F-4D97-AF65-F5344CB8AC3E}">
        <p14:creationId xmlns:p14="http://schemas.microsoft.com/office/powerpoint/2010/main" val="143617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5" name="Espace réservé du contenu 4"/>
          <p:cNvSpPr>
            <a:spLocks noGrp="1"/>
          </p:cNvSpPr>
          <p:nvPr>
            <p:ph sz="quarter" idx="14"/>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p:txBody>
      </p:sp>
      <p:sp>
        <p:nvSpPr>
          <p:cNvPr id="3" name="Espace réservé du contenu 2"/>
          <p:cNvSpPr>
            <a:spLocks noGrp="1"/>
          </p:cNvSpPr>
          <p:nvPr>
            <p:ph idx="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Tree>
    <p:extLst>
      <p:ext uri="{BB962C8B-B14F-4D97-AF65-F5344CB8AC3E}">
        <p14:creationId xmlns:p14="http://schemas.microsoft.com/office/powerpoint/2010/main" val="221078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 et image rectangulaire">
    <p:spTree>
      <p:nvGrpSpPr>
        <p:cNvPr id="1" name=""/>
        <p:cNvGrpSpPr/>
        <p:nvPr/>
      </p:nvGrpSpPr>
      <p:grpSpPr>
        <a:xfrm>
          <a:off x="0" y="0"/>
          <a:ext cx="0" cy="0"/>
          <a:chOff x="0" y="0"/>
          <a:chExt cx="0" cy="0"/>
        </a:xfrm>
      </p:grpSpPr>
      <p:sp>
        <p:nvSpPr>
          <p:cNvPr id="3" name="Espace réservé du contenu 2"/>
          <p:cNvSpPr>
            <a:spLocks noGrp="1"/>
          </p:cNvSpPr>
          <p:nvPr>
            <p:ph idx="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fr-FR"/>
              <a:t>Cliquez pour modifier les styles du texte du masque</a:t>
            </a:r>
          </a:p>
          <a:p>
            <a:pPr lvl="1"/>
            <a:r>
              <a:rPr lang="fr-FR"/>
              <a:t>Deuxième niveau</a:t>
            </a:r>
          </a:p>
          <a:p>
            <a:pPr lvl="2"/>
            <a:r>
              <a:rPr lang="fr-FR"/>
              <a:t>Troisième niveau</a:t>
            </a:r>
          </a:p>
        </p:txBody>
      </p:sp>
      <p:sp>
        <p:nvSpPr>
          <p:cNvPr id="8" name="Titre 7"/>
          <p:cNvSpPr>
            <a:spLocks noGrp="1"/>
          </p:cNvSpPr>
          <p:nvPr>
            <p:ph type="title"/>
          </p:nvPr>
        </p:nvSpPr>
        <p:spPr bwMode="gray"/>
        <p:txBody>
          <a:bodyPr/>
          <a:lstStyle/>
          <a:p>
            <a:r>
              <a:rPr lang="fr-FR"/>
              <a:t>Cliquez pour modifier le style du titre</a:t>
            </a:r>
          </a:p>
        </p:txBody>
      </p:sp>
      <p:sp>
        <p:nvSpPr>
          <p:cNvPr id="9" name="Espace réservé de la date 8"/>
          <p:cNvSpPr>
            <a:spLocks noGrp="1"/>
          </p:cNvSpPr>
          <p:nvPr>
            <p:ph type="dt" sz="half" idx="10"/>
          </p:nvPr>
        </p:nvSpPr>
        <p:spPr bwMode="gray"/>
        <p:txBody>
          <a:bodyPr/>
          <a:lstStyle/>
          <a:p>
            <a:endParaRPr lang="fr-FR" dirty="0"/>
          </a:p>
        </p:txBody>
      </p:sp>
      <p:sp>
        <p:nvSpPr>
          <p:cNvPr id="10" name="Espace réservé du pied de page 9"/>
          <p:cNvSpPr>
            <a:spLocks noGrp="1"/>
          </p:cNvSpPr>
          <p:nvPr>
            <p:ph type="ftr" sz="quarter" idx="11"/>
          </p:nvPr>
        </p:nvSpPr>
        <p:spPr bwMode="gray"/>
        <p:txBody>
          <a:bodyPr/>
          <a:lstStyle/>
          <a:p>
            <a:r>
              <a:rPr lang="fr-FR"/>
              <a:t>Nom de la présentation</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‹N°›</a:t>
            </a:fld>
            <a:endParaRPr lang="fr-FR" dirty="0"/>
          </a:p>
        </p:txBody>
      </p:sp>
      <p:sp>
        <p:nvSpPr>
          <p:cNvPr id="4" name="Espace réservé pour une image  3"/>
          <p:cNvSpPr>
            <a:spLocks noGrp="1"/>
          </p:cNvSpPr>
          <p:nvPr>
            <p:ph type="pic" sz="quarter" idx="13"/>
          </p:nvPr>
        </p:nvSpPr>
        <p:spPr bwMode="gray">
          <a:xfrm>
            <a:off x="4788024" y="1474788"/>
            <a:ext cx="4355975" cy="4691063"/>
          </a:xfrm>
          <a:prstGeom prst="rect">
            <a:avLst/>
          </a:prstGeom>
        </p:spPr>
        <p:txBody>
          <a:bodyPr/>
          <a:lstStyle/>
          <a:p>
            <a:r>
              <a:rPr lang="fr-FR"/>
              <a:t>Cliquez sur l'icône pour ajouter une image</a:t>
            </a:r>
            <a:endParaRPr lang="en-GB" dirty="0"/>
          </a:p>
        </p:txBody>
      </p:sp>
    </p:spTree>
    <p:extLst>
      <p:ext uri="{BB962C8B-B14F-4D97-AF65-F5344CB8AC3E}">
        <p14:creationId xmlns:p14="http://schemas.microsoft.com/office/powerpoint/2010/main" val="982029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fr-FR" dirty="0"/>
              <a:t>Modifiez le style du titre</a:t>
            </a:r>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‹N°›</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fr-FR" dirty="0"/>
              <a:t>Modifiez les styles du texte du masque</a:t>
            </a:r>
          </a:p>
          <a:p>
            <a:pPr lvl="1"/>
            <a:r>
              <a:rPr lang="fr-FR" dirty="0"/>
              <a:t>Deuxième niveau</a:t>
            </a:r>
          </a:p>
          <a:p>
            <a:pPr lvl="2"/>
            <a:r>
              <a:rPr lang="fr-FR" dirty="0"/>
              <a:t>Troisième niveau</a:t>
            </a:r>
          </a:p>
        </p:txBody>
      </p:sp>
      <p:pic>
        <p:nvPicPr>
          <p:cNvPr id="15" name="Image 14"/>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Lst>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19"/>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en.wikipedia.org/wiki/Compiled_language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16647" b="16647"/>
          <a:stretch>
            <a:fillRect/>
          </a:stretch>
        </p:blipFill>
        <p:spPr/>
      </p:pic>
      <p:sp>
        <p:nvSpPr>
          <p:cNvPr id="3" name="Espace réservé du pied de page 2"/>
          <p:cNvSpPr>
            <a:spLocks noGrp="1"/>
          </p:cNvSpPr>
          <p:nvPr>
            <p:ph type="ftr" sz="quarter" idx="13"/>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4"/>
          </p:nvPr>
        </p:nvSpPr>
        <p:spPr/>
        <p:txBody>
          <a:bodyPr/>
          <a:lstStyle/>
          <a:p>
            <a:fld id="{AF43E6FD-AB27-4108-A2FC-346BB5F75E3F}" type="slidenum">
              <a:rPr lang="fr-FR" smtClean="0"/>
              <a:pPr/>
              <a:t>1</a:t>
            </a:fld>
            <a:endParaRPr lang="fr-FR" dirty="0"/>
          </a:p>
        </p:txBody>
      </p:sp>
      <p:sp>
        <p:nvSpPr>
          <p:cNvPr id="5" name="Titre 4"/>
          <p:cNvSpPr>
            <a:spLocks noGrp="1"/>
          </p:cNvSpPr>
          <p:nvPr>
            <p:ph type="ctrTitle"/>
          </p:nvPr>
        </p:nvSpPr>
        <p:spPr/>
        <p:txBody>
          <a:bodyPr/>
          <a:lstStyle/>
          <a:p>
            <a:r>
              <a:rPr lang="fr-FR" dirty="0" err="1" smtClean="0"/>
              <a:t>AngularJS</a:t>
            </a:r>
            <a:endParaRPr lang="fr-FR" dirty="0"/>
          </a:p>
        </p:txBody>
      </p:sp>
      <p:sp>
        <p:nvSpPr>
          <p:cNvPr id="6" name="Sous-titre 5"/>
          <p:cNvSpPr>
            <a:spLocks noGrp="1"/>
          </p:cNvSpPr>
          <p:nvPr>
            <p:ph type="subTitle" idx="1"/>
          </p:nvPr>
        </p:nvSpPr>
        <p:spPr/>
        <p:txBody>
          <a:bodyPr/>
          <a:lstStyle/>
          <a:p>
            <a:r>
              <a:rPr lang="fr-FR"/>
              <a:t>Custom </a:t>
            </a:r>
            <a:r>
              <a:rPr lang="fr-FR" smtClean="0"/>
              <a:t>directives</a:t>
            </a:r>
            <a:endParaRPr lang="fr-FR" dirty="0"/>
          </a:p>
        </p:txBody>
      </p:sp>
    </p:spTree>
    <p:extLst>
      <p:ext uri="{BB962C8B-B14F-4D97-AF65-F5344CB8AC3E}">
        <p14:creationId xmlns:p14="http://schemas.microsoft.com/office/powerpoint/2010/main" val="422931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a:xfrm>
            <a:off x="531466" y="6461018"/>
            <a:ext cx="4544590" cy="162152"/>
          </a:xfrm>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a:xfrm>
            <a:off x="122130" y="6461018"/>
            <a:ext cx="296226" cy="162152"/>
          </a:xfrm>
        </p:spPr>
        <p:txBody>
          <a:bodyPr/>
          <a:lstStyle/>
          <a:p>
            <a:fld id="{AF43E6FD-AB27-4108-A2FC-346BB5F75E3F}" type="slidenum">
              <a:rPr lang="fr-FR" smtClean="0"/>
              <a:pPr/>
              <a:t>10</a:t>
            </a:fld>
            <a:endParaRPr lang="fr-FR" dirty="0"/>
          </a:p>
        </p:txBody>
      </p:sp>
      <p:pic>
        <p:nvPicPr>
          <p:cNvPr id="32" name="Espace réservé du contenu 31"/>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8652" y="5768440"/>
            <a:ext cx="8088312" cy="863109"/>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43" y="1068128"/>
            <a:ext cx="5802428" cy="3335809"/>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386" y="2551869"/>
            <a:ext cx="3858650" cy="1420362"/>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243" y="4920573"/>
            <a:ext cx="5108772" cy="509769"/>
          </a:xfrm>
          <a:prstGeom prst="rect">
            <a:avLst/>
          </a:prstGeom>
        </p:spPr>
      </p:pic>
      <p:sp>
        <p:nvSpPr>
          <p:cNvPr id="9" name="Rectangle 8"/>
          <p:cNvSpPr/>
          <p:nvPr/>
        </p:nvSpPr>
        <p:spPr>
          <a:xfrm>
            <a:off x="5017254" y="4175794"/>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0" name="Rectangle 9"/>
          <p:cNvSpPr/>
          <p:nvPr/>
        </p:nvSpPr>
        <p:spPr>
          <a:xfrm>
            <a:off x="7936954" y="368832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1" name="Rectangle 10"/>
          <p:cNvSpPr/>
          <p:nvPr/>
        </p:nvSpPr>
        <p:spPr>
          <a:xfrm>
            <a:off x="5305490" y="5114860"/>
            <a:ext cx="202618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my-customer-iso.html</a:t>
            </a:r>
          </a:p>
        </p:txBody>
      </p:sp>
      <p:sp>
        <p:nvSpPr>
          <p:cNvPr id="13" name="Rectangle 12"/>
          <p:cNvSpPr/>
          <p:nvPr/>
        </p:nvSpPr>
        <p:spPr>
          <a:xfrm>
            <a:off x="860853" y="3160514"/>
            <a:ext cx="1206844" cy="241710"/>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4" name="Rectangle 13"/>
          <p:cNvSpPr/>
          <p:nvPr/>
        </p:nvSpPr>
        <p:spPr>
          <a:xfrm>
            <a:off x="2120259" y="3160514"/>
            <a:ext cx="639417" cy="241710"/>
          </a:xfrm>
          <a:prstGeom prst="rect">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5" name="Rectangle 14"/>
          <p:cNvSpPr/>
          <p:nvPr/>
        </p:nvSpPr>
        <p:spPr>
          <a:xfrm>
            <a:off x="913415" y="5054602"/>
            <a:ext cx="1206844" cy="241710"/>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6" name="Rectangle 15"/>
          <p:cNvSpPr/>
          <p:nvPr/>
        </p:nvSpPr>
        <p:spPr>
          <a:xfrm>
            <a:off x="3251265" y="5073933"/>
            <a:ext cx="1206844" cy="241710"/>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17" name="Connecteur droit avec flèche 16"/>
          <p:cNvCxnSpPr/>
          <p:nvPr/>
        </p:nvCxnSpPr>
        <p:spPr>
          <a:xfrm>
            <a:off x="1408670" y="3476364"/>
            <a:ext cx="49428" cy="1485399"/>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20" name="Connecteur droit avec flèche 19"/>
          <p:cNvCxnSpPr/>
          <p:nvPr/>
        </p:nvCxnSpPr>
        <p:spPr>
          <a:xfrm>
            <a:off x="1548714" y="3476364"/>
            <a:ext cx="2166551" cy="1548713"/>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4" name="Rectangle 23"/>
          <p:cNvSpPr/>
          <p:nvPr/>
        </p:nvSpPr>
        <p:spPr>
          <a:xfrm>
            <a:off x="6492965" y="2918804"/>
            <a:ext cx="517436" cy="241710"/>
          </a:xfrm>
          <a:prstGeom prst="rect">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5" name="Rectangle 24"/>
          <p:cNvSpPr/>
          <p:nvPr/>
        </p:nvSpPr>
        <p:spPr>
          <a:xfrm>
            <a:off x="6512372" y="3324662"/>
            <a:ext cx="517436" cy="241710"/>
          </a:xfrm>
          <a:prstGeom prst="rect">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6" name="Connecteur droit avec flèche 25"/>
          <p:cNvCxnSpPr/>
          <p:nvPr/>
        </p:nvCxnSpPr>
        <p:spPr>
          <a:xfrm>
            <a:off x="2851840" y="3361665"/>
            <a:ext cx="3559951" cy="204707"/>
          </a:xfrm>
          <a:prstGeom prst="straightConnector1">
            <a:avLst/>
          </a:prstGeom>
          <a:ln w="38100">
            <a:solidFill>
              <a:schemeClr val="accent5"/>
            </a:solidFill>
            <a:tailEnd type="triangle"/>
          </a:ln>
        </p:spPr>
        <p:style>
          <a:lnRef idx="1">
            <a:schemeClr val="accent5"/>
          </a:lnRef>
          <a:fillRef idx="0">
            <a:schemeClr val="accent5"/>
          </a:fillRef>
          <a:effectRef idx="0">
            <a:schemeClr val="accent5"/>
          </a:effectRef>
          <a:fontRef idx="minor">
            <a:schemeClr val="tx1"/>
          </a:fontRef>
        </p:style>
      </p:cxnSp>
      <p:cxnSp>
        <p:nvCxnSpPr>
          <p:cNvPr id="29" name="Connecteur droit avec flèche 28"/>
          <p:cNvCxnSpPr/>
          <p:nvPr/>
        </p:nvCxnSpPr>
        <p:spPr>
          <a:xfrm flipV="1">
            <a:off x="2851840" y="3132709"/>
            <a:ext cx="3559951" cy="98746"/>
          </a:xfrm>
          <a:prstGeom prst="straightConnector1">
            <a:avLst/>
          </a:prstGeom>
          <a:ln w="38100">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
        <p:nvSpPr>
          <p:cNvPr id="33" name="Rectangle 32"/>
          <p:cNvSpPr/>
          <p:nvPr/>
        </p:nvSpPr>
        <p:spPr>
          <a:xfrm>
            <a:off x="6977772" y="629837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smtClean="0"/>
              <a:t>result</a:t>
            </a:r>
            <a:endParaRPr lang="fr-FR" sz="1400" dirty="0" smtClean="0"/>
          </a:p>
        </p:txBody>
      </p:sp>
    </p:spTree>
    <p:extLst>
      <p:ext uri="{BB962C8B-B14F-4D97-AF65-F5344CB8AC3E}">
        <p14:creationId xmlns:p14="http://schemas.microsoft.com/office/powerpoint/2010/main" val="121905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55" y="5074726"/>
            <a:ext cx="4486275" cy="847725"/>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901" y="2610928"/>
            <a:ext cx="3143250" cy="771525"/>
          </a:xfrm>
          <a:prstGeom prst="rect">
            <a:avLst/>
          </a:prstGeom>
        </p:spPr>
      </p:pic>
      <p:sp>
        <p:nvSpPr>
          <p:cNvPr id="10" name="Rectangle 9"/>
          <p:cNvSpPr/>
          <p:nvPr/>
        </p:nvSpPr>
        <p:spPr>
          <a:xfrm>
            <a:off x="7619591" y="321586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11</a:t>
            </a:fld>
            <a:endParaRPr lang="fr-FR" dirty="0"/>
          </a:p>
        </p:txBody>
      </p:sp>
      <p:sp>
        <p:nvSpPr>
          <p:cNvPr id="5" name="Espace réservé du contenu 4"/>
          <p:cNvSpPr>
            <a:spLocks noGrp="1"/>
          </p:cNvSpPr>
          <p:nvPr>
            <p:ph sz="quarter" idx="13"/>
          </p:nvPr>
        </p:nvSpPr>
        <p:spPr/>
        <p:txBody>
          <a:bodyPr/>
          <a:lstStyle/>
          <a:p>
            <a:pPr>
              <a:buFont typeface="Arial" panose="020B0604020202020204" pitchFamily="34" charset="0"/>
              <a:buChar char="•"/>
            </a:pPr>
            <a:r>
              <a:rPr lang="en-US" dirty="0" smtClean="0"/>
              <a:t>The isolate </a:t>
            </a:r>
            <a:r>
              <a:rPr lang="en-US" dirty="0"/>
              <a:t>scope of the directive isolates everything except models that you've explicitly added to the scope: {} </a:t>
            </a:r>
            <a:r>
              <a:rPr lang="en-US" dirty="0" smtClean="0"/>
              <a:t>object</a:t>
            </a:r>
            <a:endParaRPr lang="fr-FR" dirty="0"/>
          </a:p>
        </p:txBody>
      </p:sp>
      <p:sp>
        <p:nvSpPr>
          <p:cNvPr id="11" name="Rectangle 10"/>
          <p:cNvSpPr/>
          <p:nvPr/>
        </p:nvSpPr>
        <p:spPr>
          <a:xfrm>
            <a:off x="4129726" y="5554546"/>
            <a:ext cx="2462792"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my-customer-plus-vojta.html</a:t>
            </a:r>
            <a:endParaRPr lang="fr-FR" sz="1400" dirty="0" smtClean="0"/>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43" y="2171642"/>
            <a:ext cx="4914900" cy="2695575"/>
          </a:xfrm>
          <a:prstGeom prst="rect">
            <a:avLst/>
          </a:prstGeom>
        </p:spPr>
      </p:pic>
      <p:sp>
        <p:nvSpPr>
          <p:cNvPr id="9" name="Rectangle 8"/>
          <p:cNvSpPr/>
          <p:nvPr/>
        </p:nvSpPr>
        <p:spPr>
          <a:xfrm>
            <a:off x="4129726" y="450652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8" name="Rectangle 17"/>
          <p:cNvSpPr/>
          <p:nvPr/>
        </p:nvSpPr>
        <p:spPr>
          <a:xfrm>
            <a:off x="1020015" y="5554546"/>
            <a:ext cx="998256"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19" name="Connecteur droit avec flèche 18"/>
          <p:cNvCxnSpPr/>
          <p:nvPr/>
        </p:nvCxnSpPr>
        <p:spPr>
          <a:xfrm flipH="1" flipV="1">
            <a:off x="1621380" y="5944804"/>
            <a:ext cx="984874" cy="314005"/>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1" name="Rectangle 20"/>
          <p:cNvSpPr/>
          <p:nvPr/>
        </p:nvSpPr>
        <p:spPr>
          <a:xfrm>
            <a:off x="2574870" y="5554545"/>
            <a:ext cx="1305152"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3" name="Connecteur droit avec flèche 22"/>
          <p:cNvCxnSpPr/>
          <p:nvPr/>
        </p:nvCxnSpPr>
        <p:spPr>
          <a:xfrm flipH="1" flipV="1">
            <a:off x="2606254" y="5932267"/>
            <a:ext cx="121438" cy="226815"/>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27" name="ZoneTexte 26"/>
          <p:cNvSpPr txBox="1"/>
          <p:nvPr/>
        </p:nvSpPr>
        <p:spPr>
          <a:xfrm>
            <a:off x="2637637" y="6098247"/>
            <a:ext cx="4815830" cy="646331"/>
          </a:xfrm>
          <a:prstGeom prst="rect">
            <a:avLst/>
          </a:prstGeom>
          <a:noFill/>
        </p:spPr>
        <p:txBody>
          <a:bodyPr wrap="square" rtlCol="0">
            <a:spAutoFit/>
          </a:bodyPr>
          <a:lstStyle/>
          <a:p>
            <a:r>
              <a:rPr lang="fr-FR" dirty="0" smtClean="0"/>
              <a:t>Nothing </a:t>
            </a:r>
            <a:r>
              <a:rPr lang="fr-FR" dirty="0" err="1" smtClean="0"/>
              <a:t>displayed</a:t>
            </a:r>
            <a:r>
              <a:rPr lang="fr-FR" dirty="0" smtClean="0"/>
              <a:t> as </a:t>
            </a:r>
            <a:r>
              <a:rPr lang="fr-FR" dirty="0" err="1" smtClean="0"/>
              <a:t>vojta</a:t>
            </a:r>
            <a:r>
              <a:rPr lang="fr-FR" dirty="0" smtClean="0"/>
              <a:t> </a:t>
            </a:r>
            <a:r>
              <a:rPr lang="fr-FR" dirty="0" err="1" smtClean="0"/>
              <a:t>is</a:t>
            </a:r>
            <a:r>
              <a:rPr lang="fr-FR" dirty="0" smtClean="0"/>
              <a:t> not </a:t>
            </a:r>
            <a:r>
              <a:rPr lang="fr-FR" dirty="0" err="1" smtClean="0"/>
              <a:t>defined</a:t>
            </a:r>
            <a:r>
              <a:rPr lang="fr-FR" dirty="0" smtClean="0"/>
              <a:t> in the directive </a:t>
            </a:r>
            <a:r>
              <a:rPr lang="fr-FR" dirty="0" err="1" smtClean="0"/>
              <a:t>nor</a:t>
            </a:r>
            <a:r>
              <a:rPr lang="fr-FR" dirty="0" smtClean="0"/>
              <a:t> </a:t>
            </a:r>
            <a:r>
              <a:rPr lang="fr-FR" dirty="0" err="1" smtClean="0"/>
              <a:t>inherited</a:t>
            </a:r>
            <a:r>
              <a:rPr lang="fr-FR" dirty="0" smtClean="0"/>
              <a:t> </a:t>
            </a:r>
            <a:r>
              <a:rPr lang="fr-FR" dirty="0" err="1" smtClean="0"/>
              <a:t>from</a:t>
            </a:r>
            <a:r>
              <a:rPr lang="fr-FR" dirty="0" smtClean="0"/>
              <a:t> the </a:t>
            </a:r>
            <a:r>
              <a:rPr lang="fr-FR" dirty="0" err="1" smtClean="0"/>
              <a:t>controller</a:t>
            </a:r>
            <a:r>
              <a:rPr lang="fr-FR" dirty="0" smtClean="0"/>
              <a:t> scope</a:t>
            </a:r>
            <a:endParaRPr lang="fr-FR" dirty="0"/>
          </a:p>
        </p:txBody>
      </p:sp>
    </p:spTree>
    <p:extLst>
      <p:ext uri="{BB962C8B-B14F-4D97-AF65-F5344CB8AC3E}">
        <p14:creationId xmlns:p14="http://schemas.microsoft.com/office/powerpoint/2010/main" val="50853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Manipulates the DOM</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12</a:t>
            </a:fld>
            <a:endParaRPr lang="fr-FR" dirty="0"/>
          </a:p>
        </p:txBody>
      </p:sp>
      <p:sp>
        <p:nvSpPr>
          <p:cNvPr id="5" name="Espace réservé du contenu 4"/>
          <p:cNvSpPr>
            <a:spLocks noGrp="1"/>
          </p:cNvSpPr>
          <p:nvPr>
            <p:ph sz="quarter" idx="13"/>
          </p:nvPr>
        </p:nvSpPr>
        <p:spPr/>
        <p:txBody>
          <a:bodyPr/>
          <a:lstStyle/>
          <a:p>
            <a:pPr>
              <a:buFont typeface="Arial" panose="020B0604020202020204" pitchFamily="34" charset="0"/>
              <a:buChar char="•"/>
            </a:pPr>
            <a:r>
              <a:rPr lang="en-US" dirty="0"/>
              <a:t>Directives that want to modify the DOM </a:t>
            </a:r>
            <a:r>
              <a:rPr lang="en-US" dirty="0" smtClean="0"/>
              <a:t>use </a:t>
            </a:r>
            <a:r>
              <a:rPr lang="en-US" dirty="0"/>
              <a:t>the link option. </a:t>
            </a:r>
            <a:endParaRPr lang="en-US" dirty="0" smtClean="0"/>
          </a:p>
          <a:p>
            <a:pPr>
              <a:buFont typeface="Arial" panose="020B0604020202020204" pitchFamily="34" charset="0"/>
              <a:buChar char="•"/>
            </a:pPr>
            <a:r>
              <a:rPr lang="en-US" dirty="0" smtClean="0"/>
              <a:t>link </a:t>
            </a:r>
            <a:r>
              <a:rPr lang="en-US" dirty="0"/>
              <a:t>takes a function with the following </a:t>
            </a:r>
            <a:r>
              <a:rPr lang="en-US" dirty="0" smtClean="0"/>
              <a:t>signature: </a:t>
            </a:r>
          </a:p>
          <a:p>
            <a:pPr lvl="1">
              <a:buFont typeface="Arial" panose="020B0604020202020204" pitchFamily="34" charset="0"/>
              <a:buChar char="•"/>
            </a:pPr>
            <a:r>
              <a:rPr lang="en-US" b="1" dirty="0" smtClean="0">
                <a:latin typeface="Courier New" panose="02070309020205020404" pitchFamily="49" charset="0"/>
                <a:cs typeface="Courier New" panose="02070309020205020404" pitchFamily="49" charset="0"/>
              </a:rPr>
              <a:t>function link(scope, element, </a:t>
            </a:r>
            <a:r>
              <a:rPr lang="en-US" b="1" dirty="0" err="1" smtClean="0">
                <a:latin typeface="Courier New" panose="02070309020205020404" pitchFamily="49" charset="0"/>
                <a:cs typeface="Courier New" panose="02070309020205020404" pitchFamily="49" charset="0"/>
              </a:rPr>
              <a:t>attrs</a:t>
            </a:r>
            <a:r>
              <a:rPr lang="en-US" b="1" dirty="0" smtClean="0">
                <a:latin typeface="Courier New" panose="02070309020205020404" pitchFamily="49" charset="0"/>
                <a:cs typeface="Courier New" panose="02070309020205020404" pitchFamily="49" charset="0"/>
              </a:rPr>
              <a:t>, controller, </a:t>
            </a:r>
            <a:r>
              <a:rPr lang="en-US" b="1" dirty="0" err="1" smtClean="0">
                <a:latin typeface="Courier New" panose="02070309020205020404" pitchFamily="49" charset="0"/>
                <a:cs typeface="Courier New" panose="02070309020205020404" pitchFamily="49" charset="0"/>
              </a:rPr>
              <a:t>transcludeFn</a:t>
            </a:r>
            <a:r>
              <a:rPr lang="en-US" b="1" dirty="0" smtClean="0">
                <a:latin typeface="Courier New" panose="02070309020205020404" pitchFamily="49" charset="0"/>
                <a:cs typeface="Courier New" panose="02070309020205020404" pitchFamily="49" charset="0"/>
              </a:rPr>
              <a:t>) { ... }</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scope</a:t>
            </a:r>
            <a:r>
              <a:rPr lang="en-US" dirty="0" smtClean="0"/>
              <a:t> </a:t>
            </a:r>
            <a:r>
              <a:rPr lang="en-US" dirty="0"/>
              <a:t>is an Angular scope object.</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element</a:t>
            </a:r>
            <a:r>
              <a:rPr lang="en-US" dirty="0"/>
              <a:t> is the </a:t>
            </a:r>
            <a:r>
              <a:rPr lang="en-US" dirty="0" err="1"/>
              <a:t>jqLite</a:t>
            </a:r>
            <a:r>
              <a:rPr lang="en-US" dirty="0"/>
              <a:t>-wrapped element that this directive matches.</a:t>
            </a:r>
          </a:p>
          <a:p>
            <a:pPr lvl="1">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attrs</a:t>
            </a:r>
            <a:r>
              <a:rPr lang="en-US" dirty="0"/>
              <a:t> is a hash object with key-value pairs of normalized attribute names and their corresponding attribute values.</a:t>
            </a:r>
          </a:p>
          <a:p>
            <a:pPr lvl="1">
              <a:buFont typeface="Arial" panose="020B0604020202020204" pitchFamily="34" charset="0"/>
              <a:buChar char="•"/>
            </a:pPr>
            <a:r>
              <a:rPr lang="en-US" b="1" dirty="0">
                <a:latin typeface="Courier New" panose="02070309020205020404" pitchFamily="49" charset="0"/>
                <a:cs typeface="Courier New" panose="02070309020205020404" pitchFamily="49" charset="0"/>
              </a:rPr>
              <a:t>controller</a:t>
            </a:r>
            <a:r>
              <a:rPr lang="en-US" dirty="0"/>
              <a:t> is the directive's required controller instance(s) or its own controller (if any). The exact value depends on the directive's require property.</a:t>
            </a:r>
          </a:p>
          <a:p>
            <a:pPr lvl="1">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transcludeFn</a:t>
            </a:r>
            <a:r>
              <a:rPr lang="en-US" dirty="0"/>
              <a:t> is a </a:t>
            </a:r>
            <a:r>
              <a:rPr lang="en-US" dirty="0" err="1"/>
              <a:t>transclude</a:t>
            </a:r>
            <a:r>
              <a:rPr lang="en-US" dirty="0"/>
              <a:t> linking function pre-bound to the correct </a:t>
            </a:r>
            <a:r>
              <a:rPr lang="en-US" dirty="0" err="1"/>
              <a:t>transclusion</a:t>
            </a:r>
            <a:r>
              <a:rPr lang="en-US" dirty="0"/>
              <a:t> scope.</a:t>
            </a:r>
            <a:endParaRPr lang="en-US" dirty="0" smtClean="0"/>
          </a:p>
        </p:txBody>
      </p:sp>
    </p:spTree>
    <p:extLst>
      <p:ext uri="{BB962C8B-B14F-4D97-AF65-F5344CB8AC3E}">
        <p14:creationId xmlns:p14="http://schemas.microsoft.com/office/powerpoint/2010/main" val="250482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Manipulates the DOM</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13</a:t>
            </a:fld>
            <a:endParaRPr lang="fr-FR" dirty="0"/>
          </a:p>
        </p:txBody>
      </p:sp>
      <p:pic>
        <p:nvPicPr>
          <p:cNvPr id="6" name="Espace réservé du contenu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8481" y="1237178"/>
            <a:ext cx="5553908" cy="5177515"/>
          </a:xfrm>
        </p:spPr>
      </p:pic>
      <p:sp>
        <p:nvSpPr>
          <p:cNvPr id="8" name="Rectangle 7"/>
          <p:cNvSpPr/>
          <p:nvPr/>
        </p:nvSpPr>
        <p:spPr>
          <a:xfrm>
            <a:off x="4752260" y="6081521"/>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457" y="2419069"/>
            <a:ext cx="4716996" cy="1090249"/>
          </a:xfrm>
          <a:prstGeom prst="rect">
            <a:avLst/>
          </a:prstGeom>
        </p:spPr>
      </p:pic>
      <p:sp>
        <p:nvSpPr>
          <p:cNvPr id="11" name="Rectangle 10"/>
          <p:cNvSpPr/>
          <p:nvPr/>
        </p:nvSpPr>
        <p:spPr>
          <a:xfrm>
            <a:off x="7903036" y="3270340"/>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r="21809"/>
          <a:stretch/>
        </p:blipFill>
        <p:spPr>
          <a:xfrm>
            <a:off x="5011970" y="3997583"/>
            <a:ext cx="3448290" cy="914400"/>
          </a:xfrm>
          <a:prstGeom prst="rect">
            <a:avLst/>
          </a:prstGeom>
        </p:spPr>
      </p:pic>
      <p:sp>
        <p:nvSpPr>
          <p:cNvPr id="12" name="Rectangle 11"/>
          <p:cNvSpPr/>
          <p:nvPr/>
        </p:nvSpPr>
        <p:spPr>
          <a:xfrm>
            <a:off x="7722000" y="4675912"/>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smtClean="0"/>
              <a:t>result</a:t>
            </a:r>
            <a:endParaRPr lang="fr-FR" sz="1400" dirty="0" smtClean="0"/>
          </a:p>
        </p:txBody>
      </p:sp>
    </p:spTree>
    <p:extLst>
      <p:ext uri="{BB962C8B-B14F-4D97-AF65-F5344CB8AC3E}">
        <p14:creationId xmlns:p14="http://schemas.microsoft.com/office/powerpoint/2010/main" val="59530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Creating a Directive that Adds Event Listeners</a:t>
            </a:r>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14</a:t>
            </a:fld>
            <a:endParaRPr lang="fr-FR" dirty="0"/>
          </a:p>
        </p:txBody>
      </p:sp>
      <p:pic>
        <p:nvPicPr>
          <p:cNvPr id="9" name="Espace réservé du contenu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6773" y="1112387"/>
            <a:ext cx="5133975" cy="3876675"/>
          </a:xfr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73" y="5502747"/>
            <a:ext cx="2895600" cy="485775"/>
          </a:xfrm>
          <a:prstGeom prst="rect">
            <a:avLst/>
          </a:prstGeom>
        </p:spPr>
      </p:pic>
      <p:sp>
        <p:nvSpPr>
          <p:cNvPr id="14" name="Rectangle 13"/>
          <p:cNvSpPr/>
          <p:nvPr/>
        </p:nvSpPr>
        <p:spPr>
          <a:xfrm>
            <a:off x="4315331" y="4655890"/>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5" name="Rectangle 14"/>
          <p:cNvSpPr/>
          <p:nvPr/>
        </p:nvSpPr>
        <p:spPr>
          <a:xfrm>
            <a:off x="2894431" y="5773924"/>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Tree>
    <p:extLst>
      <p:ext uri="{BB962C8B-B14F-4D97-AF65-F5344CB8AC3E}">
        <p14:creationId xmlns:p14="http://schemas.microsoft.com/office/powerpoint/2010/main" val="51524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pic>
        <p:nvPicPr>
          <p:cNvPr id="6" name="Espace réservé du contenu 5"/>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r="13649"/>
          <a:stretch/>
        </p:blipFill>
        <p:spPr>
          <a:xfrm>
            <a:off x="138692" y="1200944"/>
            <a:ext cx="4392119" cy="4638675"/>
          </a:xfr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873" y="2002180"/>
            <a:ext cx="4029075" cy="2524125"/>
          </a:xfrm>
          <a:prstGeom prst="rect">
            <a:avLst/>
          </a:prstGeom>
        </p:spPr>
      </p:pic>
      <p:sp>
        <p:nvSpPr>
          <p:cNvPr id="12" name="Rectangle 11"/>
          <p:cNvSpPr/>
          <p:nvPr/>
        </p:nvSpPr>
        <p:spPr>
          <a:xfrm>
            <a:off x="7623531" y="4193133"/>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Tree>
    <p:extLst>
      <p:ext uri="{BB962C8B-B14F-4D97-AF65-F5344CB8AC3E}">
        <p14:creationId xmlns:p14="http://schemas.microsoft.com/office/powerpoint/2010/main" val="108203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pic>
        <p:nvPicPr>
          <p:cNvPr id="11" name="Espace réservé du contenu 10"/>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3080" y="1290015"/>
            <a:ext cx="4943475" cy="1857375"/>
          </a:xfrm>
        </p:spPr>
      </p:pic>
      <p:pic>
        <p:nvPicPr>
          <p:cNvPr id="16" name="Imag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80" y="3147390"/>
            <a:ext cx="4933950" cy="1676400"/>
          </a:xfrm>
          <a:prstGeom prst="rect">
            <a:avLst/>
          </a:prstGeom>
        </p:spPr>
      </p:pic>
      <p:pic>
        <p:nvPicPr>
          <p:cNvPr id="17" name="Imag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252" y="4909107"/>
            <a:ext cx="3409950" cy="1076325"/>
          </a:xfrm>
          <a:prstGeom prst="rect">
            <a:avLst/>
          </a:prstGeom>
        </p:spPr>
      </p:pic>
      <p:sp>
        <p:nvSpPr>
          <p:cNvPr id="18" name="Rectangle 17"/>
          <p:cNvSpPr/>
          <p:nvPr/>
        </p:nvSpPr>
        <p:spPr>
          <a:xfrm>
            <a:off x="4131138" y="2737212"/>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9" name="Rectangle 18"/>
          <p:cNvSpPr/>
          <p:nvPr/>
        </p:nvSpPr>
        <p:spPr>
          <a:xfrm>
            <a:off x="3821533" y="4428001"/>
            <a:ext cx="1491186"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my-tabs.html</a:t>
            </a:r>
          </a:p>
        </p:txBody>
      </p:sp>
      <p:sp>
        <p:nvSpPr>
          <p:cNvPr id="20" name="Rectangle 19"/>
          <p:cNvSpPr/>
          <p:nvPr/>
        </p:nvSpPr>
        <p:spPr>
          <a:xfrm>
            <a:off x="2639952" y="5560704"/>
            <a:ext cx="1491186"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my-pane.html</a:t>
            </a:r>
          </a:p>
        </p:txBody>
      </p:sp>
    </p:spTree>
    <p:extLst>
      <p:ext uri="{BB962C8B-B14F-4D97-AF65-F5344CB8AC3E}">
        <p14:creationId xmlns:p14="http://schemas.microsoft.com/office/powerpoint/2010/main" val="68879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17</a:t>
            </a:fld>
            <a:endParaRPr lang="fr-FR" dirty="0"/>
          </a:p>
        </p:txBody>
      </p:sp>
      <p:sp>
        <p:nvSpPr>
          <p:cNvPr id="5" name="Espace réservé du contenu 4"/>
          <p:cNvSpPr>
            <a:spLocks noGrp="1"/>
          </p:cNvSpPr>
          <p:nvPr>
            <p:ph sz="quarter" idx="13"/>
          </p:nvPr>
        </p:nvSpPr>
        <p:spPr/>
        <p:txBody>
          <a:bodyPr/>
          <a:lstStyle/>
          <a:p>
            <a:r>
              <a:rPr lang="en-US" dirty="0"/>
              <a:t>The </a:t>
            </a:r>
            <a:r>
              <a:rPr lang="en-US" dirty="0" err="1"/>
              <a:t>myPane</a:t>
            </a:r>
            <a:r>
              <a:rPr lang="en-US" dirty="0"/>
              <a:t> directive has a require option with value ^^</a:t>
            </a:r>
            <a:r>
              <a:rPr lang="en-US" dirty="0" err="1"/>
              <a:t>myTabs</a:t>
            </a:r>
            <a:r>
              <a:rPr lang="en-US" dirty="0"/>
              <a:t>. </a:t>
            </a:r>
            <a:endParaRPr lang="en-US" dirty="0" smtClean="0"/>
          </a:p>
          <a:p>
            <a:r>
              <a:rPr lang="en-US" dirty="0" smtClean="0"/>
              <a:t>$</a:t>
            </a:r>
            <a:r>
              <a:rPr lang="en-US" dirty="0"/>
              <a:t>compile will throw an error unless the specified controller is </a:t>
            </a:r>
            <a:r>
              <a:rPr lang="en-US" dirty="0" smtClean="0"/>
              <a:t>found</a:t>
            </a:r>
          </a:p>
          <a:p>
            <a:pPr lvl="1"/>
            <a:r>
              <a:rPr lang="en-US" dirty="0" smtClean="0"/>
              <a:t>^^ prefix: this </a:t>
            </a:r>
            <a:r>
              <a:rPr lang="en-US" dirty="0"/>
              <a:t>directive searches for the controller on its parents. </a:t>
            </a:r>
            <a:endParaRPr lang="en-US" dirty="0" smtClean="0"/>
          </a:p>
          <a:p>
            <a:pPr lvl="1"/>
            <a:r>
              <a:rPr lang="en-US" dirty="0" smtClean="0"/>
              <a:t>^ prefix: the directive </a:t>
            </a:r>
            <a:r>
              <a:rPr lang="en-US" dirty="0"/>
              <a:t>look for the controller on its own element or its </a:t>
            </a:r>
            <a:r>
              <a:rPr lang="en-US" dirty="0" smtClean="0"/>
              <a:t>parents</a:t>
            </a:r>
          </a:p>
          <a:p>
            <a:pPr lvl="1"/>
            <a:r>
              <a:rPr lang="en-US" dirty="0" smtClean="0"/>
              <a:t>without </a:t>
            </a:r>
            <a:r>
              <a:rPr lang="en-US" dirty="0"/>
              <a:t>any </a:t>
            </a:r>
            <a:r>
              <a:rPr lang="en-US" dirty="0" smtClean="0"/>
              <a:t>prefix: </a:t>
            </a:r>
            <a:r>
              <a:rPr lang="en-US" dirty="0"/>
              <a:t>the directive would look on its own </a:t>
            </a:r>
            <a:r>
              <a:rPr lang="en-US" dirty="0" err="1" smtClean="0"/>
              <a:t>eement</a:t>
            </a:r>
            <a:r>
              <a:rPr lang="en-US" dirty="0" smtClean="0"/>
              <a:t> only</a:t>
            </a:r>
          </a:p>
          <a:p>
            <a:r>
              <a:rPr lang="fr-FR" dirty="0" err="1" smtClean="0"/>
              <a:t>myTabs</a:t>
            </a:r>
            <a:r>
              <a:rPr lang="fr-FR" dirty="0" smtClean="0"/>
              <a:t> directive use a custom </a:t>
            </a:r>
            <a:r>
              <a:rPr lang="fr-FR" dirty="0" err="1" smtClean="0"/>
              <a:t>controller</a:t>
            </a:r>
            <a:r>
              <a:rPr lang="fr-FR" dirty="0" smtClean="0"/>
              <a:t>!</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14888" b="5912"/>
          <a:stretch/>
        </p:blipFill>
        <p:spPr>
          <a:xfrm>
            <a:off x="2015223" y="3965124"/>
            <a:ext cx="4238625" cy="2776152"/>
          </a:xfrm>
          <a:prstGeom prst="rect">
            <a:avLst/>
          </a:prstGeom>
        </p:spPr>
      </p:pic>
    </p:spTree>
    <p:extLst>
      <p:ext uri="{BB962C8B-B14F-4D97-AF65-F5344CB8AC3E}">
        <p14:creationId xmlns:p14="http://schemas.microsoft.com/office/powerpoint/2010/main" val="328767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Directives </a:t>
            </a:r>
            <a:r>
              <a:rPr lang="fr-FR" dirty="0" err="1"/>
              <a:t>that</a:t>
            </a:r>
            <a:r>
              <a:rPr lang="fr-FR" dirty="0"/>
              <a:t> </a:t>
            </a:r>
            <a:r>
              <a:rPr lang="fr-FR" dirty="0" err="1"/>
              <a:t>Communicate</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18</a:t>
            </a:fld>
            <a:endParaRPr lang="fr-FR" dirty="0"/>
          </a:p>
        </p:txBody>
      </p:sp>
      <p:sp>
        <p:nvSpPr>
          <p:cNvPr id="5" name="Espace réservé du contenu 4"/>
          <p:cNvSpPr>
            <a:spLocks noGrp="1"/>
          </p:cNvSpPr>
          <p:nvPr>
            <p:ph sz="quarter" idx="13"/>
          </p:nvPr>
        </p:nvSpPr>
        <p:spPr/>
        <p:txBody>
          <a:bodyPr/>
          <a:lstStyle/>
          <a:p>
            <a:r>
              <a:rPr lang="en-US" dirty="0"/>
              <a:t>The </a:t>
            </a:r>
            <a:r>
              <a:rPr lang="en-US" dirty="0" err="1"/>
              <a:t>myPane</a:t>
            </a:r>
            <a:r>
              <a:rPr lang="en-US" dirty="0"/>
              <a:t> directive has a require option with value ^^</a:t>
            </a:r>
            <a:r>
              <a:rPr lang="en-US" dirty="0" err="1"/>
              <a:t>myTabs</a:t>
            </a:r>
            <a:r>
              <a:rPr lang="en-US" dirty="0"/>
              <a:t>. </a:t>
            </a:r>
            <a:endParaRPr lang="en-US" dirty="0" smtClean="0"/>
          </a:p>
          <a:p>
            <a:r>
              <a:rPr lang="en-US" dirty="0" smtClean="0"/>
              <a:t>$</a:t>
            </a:r>
            <a:r>
              <a:rPr lang="en-US" dirty="0"/>
              <a:t>compile will throw an error unless the specified controller is </a:t>
            </a:r>
            <a:r>
              <a:rPr lang="en-US" dirty="0" smtClean="0"/>
              <a:t>found</a:t>
            </a:r>
          </a:p>
          <a:p>
            <a:pPr lvl="1"/>
            <a:r>
              <a:rPr lang="en-US" dirty="0" smtClean="0"/>
              <a:t>^^ prefix: this </a:t>
            </a:r>
            <a:r>
              <a:rPr lang="en-US" dirty="0"/>
              <a:t>directive searches for the controller on its parents. </a:t>
            </a:r>
            <a:endParaRPr lang="en-US" dirty="0" smtClean="0"/>
          </a:p>
          <a:p>
            <a:pPr lvl="1"/>
            <a:r>
              <a:rPr lang="en-US" dirty="0" smtClean="0"/>
              <a:t>^ prefix: the directive </a:t>
            </a:r>
            <a:r>
              <a:rPr lang="en-US" dirty="0"/>
              <a:t>look for the controller on its own element or its </a:t>
            </a:r>
            <a:r>
              <a:rPr lang="en-US" dirty="0" smtClean="0"/>
              <a:t>parents</a:t>
            </a:r>
          </a:p>
          <a:p>
            <a:pPr lvl="1"/>
            <a:r>
              <a:rPr lang="en-US" dirty="0" smtClean="0"/>
              <a:t>without </a:t>
            </a:r>
            <a:r>
              <a:rPr lang="en-US" dirty="0"/>
              <a:t>any </a:t>
            </a:r>
            <a:r>
              <a:rPr lang="en-US" dirty="0" smtClean="0"/>
              <a:t>prefix: </a:t>
            </a:r>
            <a:r>
              <a:rPr lang="en-US" dirty="0"/>
              <a:t>the directive would look on its own </a:t>
            </a:r>
            <a:r>
              <a:rPr lang="en-US" dirty="0" err="1" smtClean="0"/>
              <a:t>eement</a:t>
            </a:r>
            <a:r>
              <a:rPr lang="en-US" dirty="0" smtClean="0"/>
              <a:t> only</a:t>
            </a:r>
          </a:p>
          <a:p>
            <a:r>
              <a:rPr lang="fr-FR" dirty="0" err="1" smtClean="0"/>
              <a:t>myTabs</a:t>
            </a:r>
            <a:r>
              <a:rPr lang="fr-FR" dirty="0" smtClean="0"/>
              <a:t> directive use a custom </a:t>
            </a:r>
            <a:r>
              <a:rPr lang="fr-FR" dirty="0" err="1" smtClean="0"/>
              <a:t>controller</a:t>
            </a:r>
            <a:r>
              <a:rPr lang="fr-FR" dirty="0" smtClean="0"/>
              <a:t>!</a:t>
            </a:r>
            <a:endParaRPr lang="fr-FR" dirty="0"/>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14888" b="5912"/>
          <a:stretch/>
        </p:blipFill>
        <p:spPr>
          <a:xfrm>
            <a:off x="2015223" y="3965124"/>
            <a:ext cx="4238625" cy="2776152"/>
          </a:xfrm>
          <a:prstGeom prst="rect">
            <a:avLst/>
          </a:prstGeom>
        </p:spPr>
      </p:pic>
    </p:spTree>
    <p:extLst>
      <p:ext uri="{BB962C8B-B14F-4D97-AF65-F5344CB8AC3E}">
        <p14:creationId xmlns:p14="http://schemas.microsoft.com/office/powerpoint/2010/main" val="419131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What</a:t>
            </a:r>
            <a:r>
              <a:rPr lang="fr-FR" dirty="0"/>
              <a:t> are Directives?</a:t>
            </a:r>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2</a:t>
            </a:fld>
            <a:endParaRPr lang="fr-FR" dirty="0"/>
          </a:p>
        </p:txBody>
      </p:sp>
      <p:sp>
        <p:nvSpPr>
          <p:cNvPr id="5" name="Espace réservé du contenu 4"/>
          <p:cNvSpPr>
            <a:spLocks noGrp="1"/>
          </p:cNvSpPr>
          <p:nvPr>
            <p:ph sz="quarter" idx="13"/>
          </p:nvPr>
        </p:nvSpPr>
        <p:spPr/>
        <p:txBody>
          <a:bodyPr/>
          <a:lstStyle/>
          <a:p>
            <a:r>
              <a:rPr lang="en-US" dirty="0" smtClean="0"/>
              <a:t>Directives </a:t>
            </a:r>
            <a:r>
              <a:rPr lang="en-US" dirty="0"/>
              <a:t>are markers on a DOM element (such as an </a:t>
            </a:r>
            <a:r>
              <a:rPr lang="en-US" b="1" dirty="0"/>
              <a:t>attribute</a:t>
            </a:r>
            <a:r>
              <a:rPr lang="en-US" dirty="0"/>
              <a:t>, </a:t>
            </a:r>
            <a:r>
              <a:rPr lang="en-US" b="1" dirty="0"/>
              <a:t>element</a:t>
            </a:r>
            <a:r>
              <a:rPr lang="en-US" dirty="0"/>
              <a:t> name, comment or CSS class) </a:t>
            </a:r>
            <a:endParaRPr lang="en-US" dirty="0" smtClean="0"/>
          </a:p>
          <a:p>
            <a:r>
              <a:rPr lang="en-US" dirty="0" smtClean="0"/>
              <a:t>They tell </a:t>
            </a:r>
            <a:r>
              <a:rPr lang="en-US" dirty="0"/>
              <a:t>AngularJS's HTML compiler </a:t>
            </a:r>
            <a:r>
              <a:rPr lang="en-US" dirty="0" smtClean="0"/>
              <a:t>to </a:t>
            </a:r>
            <a:r>
              <a:rPr lang="en-US" b="1" dirty="0"/>
              <a:t>attach a specified behavior </a:t>
            </a:r>
            <a:r>
              <a:rPr lang="en-US" dirty="0"/>
              <a:t>to that DOM </a:t>
            </a:r>
            <a:r>
              <a:rPr lang="en-US" dirty="0" smtClean="0"/>
              <a:t>element </a:t>
            </a:r>
            <a:r>
              <a:rPr lang="en-US" dirty="0"/>
              <a:t>or even to </a:t>
            </a:r>
            <a:r>
              <a:rPr lang="en-US" b="1" dirty="0"/>
              <a:t>transform the DOM </a:t>
            </a:r>
            <a:r>
              <a:rPr lang="en-US" dirty="0"/>
              <a:t>element and its children</a:t>
            </a:r>
            <a:r>
              <a:rPr lang="en-US" dirty="0" smtClean="0"/>
              <a:t>.</a:t>
            </a:r>
          </a:p>
          <a:p>
            <a:endParaRPr lang="en-US" b="1" dirty="0" smtClean="0"/>
          </a:p>
          <a:p>
            <a:r>
              <a:rPr lang="en-US" b="1" dirty="0" smtClean="0"/>
              <a:t>What </a:t>
            </a:r>
            <a:r>
              <a:rPr lang="en-US" b="1" dirty="0"/>
              <a:t>does it mean to "compile" an HTML template?</a:t>
            </a:r>
            <a:r>
              <a:rPr lang="en-US" dirty="0"/>
              <a:t> For AngularJS, "compilation" means attaching directives to the HTML to make it interactive. The reason we use the term "compile" is that the recursive process of attaching directives mirrors the process of compiling source code in </a:t>
            </a:r>
            <a:r>
              <a:rPr lang="en-US" u="sng" dirty="0">
                <a:hlinkClick r:id="rId2"/>
              </a:rPr>
              <a:t>compiled programming languages</a:t>
            </a:r>
            <a:r>
              <a:rPr lang="en-US" dirty="0"/>
              <a:t>.</a:t>
            </a:r>
          </a:p>
          <a:p>
            <a:endParaRPr lang="fr-FR" dirty="0"/>
          </a:p>
        </p:txBody>
      </p:sp>
    </p:spTree>
    <p:extLst>
      <p:ext uri="{BB962C8B-B14F-4D97-AF65-F5344CB8AC3E}">
        <p14:creationId xmlns:p14="http://schemas.microsoft.com/office/powerpoint/2010/main" val="19798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Directive types</a:t>
            </a:r>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3</a:t>
            </a:fld>
            <a:endParaRPr lang="fr-FR" dirty="0"/>
          </a:p>
        </p:txBody>
      </p:sp>
      <p:sp>
        <p:nvSpPr>
          <p:cNvPr id="5" name="Espace réservé du contenu 4"/>
          <p:cNvSpPr>
            <a:spLocks noGrp="1"/>
          </p:cNvSpPr>
          <p:nvPr>
            <p:ph sz="quarter" idx="13"/>
          </p:nvPr>
        </p:nvSpPr>
        <p:spPr/>
        <p:txBody>
          <a:bodyPr/>
          <a:lstStyle/>
          <a:p>
            <a:r>
              <a:rPr lang="en-US" dirty="0"/>
              <a:t>$compile can match directives based on element names, attributes, class names, as well as comments</a:t>
            </a:r>
            <a:r>
              <a:rPr lang="en-US" dirty="0" smtClean="0"/>
              <a:t>.</a:t>
            </a:r>
            <a:endParaRPr lang="en-US" dirty="0"/>
          </a:p>
          <a:p>
            <a:pPr marL="0" indent="0">
              <a:buNone/>
            </a:pPr>
            <a:endParaRPr lang="en-US" b="1" dirty="0">
              <a:solidFill>
                <a:srgbClr val="0000FF"/>
              </a:solidFill>
              <a:highlight>
                <a:srgbClr val="FFFFFF"/>
              </a:highlight>
              <a:latin typeface="Courier New" panose="02070309020205020404" pitchFamily="49" charset="0"/>
            </a:endParaRPr>
          </a:p>
        </p:txBody>
      </p:sp>
      <p:sp>
        <p:nvSpPr>
          <p:cNvPr id="11" name="Rectangle à coins arrondis 10"/>
          <p:cNvSpPr/>
          <p:nvPr/>
        </p:nvSpPr>
        <p:spPr>
          <a:xfrm>
            <a:off x="515938" y="4895273"/>
            <a:ext cx="7934036" cy="127057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t>Best Practice:</a:t>
            </a:r>
            <a:r>
              <a:rPr lang="en-US" dirty="0"/>
              <a:t> Prefer using directives via </a:t>
            </a:r>
            <a:r>
              <a:rPr lang="en-US" b="1" dirty="0"/>
              <a:t>tag name </a:t>
            </a:r>
            <a:r>
              <a:rPr lang="en-US" dirty="0"/>
              <a:t>and </a:t>
            </a:r>
            <a:r>
              <a:rPr lang="en-US" b="1" dirty="0"/>
              <a:t>attributes</a:t>
            </a:r>
            <a:r>
              <a:rPr lang="en-US" dirty="0"/>
              <a:t> over comment and class names</a:t>
            </a: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10" y="2449010"/>
            <a:ext cx="6577549" cy="1869760"/>
          </a:xfrm>
          <a:prstGeom prst="rect">
            <a:avLst/>
          </a:prstGeom>
        </p:spPr>
      </p:pic>
    </p:spTree>
    <p:extLst>
      <p:ext uri="{BB962C8B-B14F-4D97-AF65-F5344CB8AC3E}">
        <p14:creationId xmlns:p14="http://schemas.microsoft.com/office/powerpoint/2010/main" val="375720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Creating</a:t>
            </a:r>
            <a:r>
              <a:rPr lang="fr-FR" dirty="0"/>
              <a:t> </a:t>
            </a:r>
            <a:r>
              <a:rPr lang="fr-FR" dirty="0" smtClean="0"/>
              <a:t>a </a:t>
            </a:r>
            <a:r>
              <a:rPr lang="fr-FR" dirty="0"/>
              <a:t>Template-</a:t>
            </a:r>
            <a:r>
              <a:rPr lang="fr-FR" dirty="0" err="1"/>
              <a:t>expanding</a:t>
            </a:r>
            <a:r>
              <a:rPr lang="fr-FR" dirty="0"/>
              <a:t> </a:t>
            </a:r>
            <a:r>
              <a:rPr lang="fr-FR" dirty="0" smtClean="0"/>
              <a:t>directive (</a:t>
            </a:r>
            <a:r>
              <a:rPr lang="fr-FR" dirty="0" err="1" smtClean="0"/>
              <a:t>inline</a:t>
            </a:r>
            <a:r>
              <a:rPr lang="fr-FR" dirty="0" smtClean="0"/>
              <a:t>)</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4</a:t>
            </a:fld>
            <a:endParaRPr lang="fr-FR" dirty="0"/>
          </a:p>
        </p:txBody>
      </p:sp>
      <p:sp>
        <p:nvSpPr>
          <p:cNvPr id="5" name="Espace réservé du contenu 4"/>
          <p:cNvSpPr>
            <a:spLocks noGrp="1"/>
          </p:cNvSpPr>
          <p:nvPr>
            <p:ph sz="quarter" idx="13"/>
          </p:nvPr>
        </p:nvSpPr>
        <p:spPr/>
        <p:txBody>
          <a:bodyPr/>
          <a:lstStyle/>
          <a:p>
            <a:r>
              <a:rPr lang="en-US" dirty="0"/>
              <a:t>To register a directive, you use the </a:t>
            </a:r>
            <a:r>
              <a:rPr lang="en-US" dirty="0" err="1"/>
              <a:t>module.directive</a:t>
            </a:r>
            <a:r>
              <a:rPr lang="en-US" dirty="0"/>
              <a:t> </a:t>
            </a:r>
            <a:r>
              <a:rPr lang="en-US" dirty="0" smtClean="0"/>
              <a:t>API</a:t>
            </a:r>
          </a:p>
          <a:p>
            <a:pPr marL="0" indent="0">
              <a:buNone/>
            </a:pPr>
            <a:endParaRPr lang="fr-FR" sz="1400" dirty="0" smtClean="0">
              <a:solidFill>
                <a:srgbClr val="000000"/>
              </a:solidFill>
              <a:highlight>
                <a:srgbClr val="FFFFFF"/>
              </a:highlight>
              <a:latin typeface="Courier New" panose="02070309020205020404" pitchFamily="49" charset="0"/>
            </a:endParaRPr>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68" y="2017626"/>
            <a:ext cx="5698441" cy="2687523"/>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0835" y="2216487"/>
            <a:ext cx="2914668" cy="971556"/>
          </a:xfrm>
          <a:prstGeom prst="rect">
            <a:avLst/>
          </a:prstGeom>
        </p:spPr>
      </p:pic>
      <p:sp>
        <p:nvSpPr>
          <p:cNvPr id="19" name="Rectangle 18"/>
          <p:cNvSpPr/>
          <p:nvPr/>
        </p:nvSpPr>
        <p:spPr>
          <a:xfrm>
            <a:off x="7900085" y="2817341"/>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i</a:t>
            </a:r>
            <a:r>
              <a:rPr lang="fr-FR" sz="1400" dirty="0" smtClean="0"/>
              <a:t>ndex.html</a:t>
            </a:r>
          </a:p>
        </p:txBody>
      </p:sp>
      <p:sp>
        <p:nvSpPr>
          <p:cNvPr id="20" name="Rectangle 19"/>
          <p:cNvSpPr/>
          <p:nvPr/>
        </p:nvSpPr>
        <p:spPr>
          <a:xfrm>
            <a:off x="4773392" y="4395074"/>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1" name="Rectangle 10"/>
          <p:cNvSpPr/>
          <p:nvPr/>
        </p:nvSpPr>
        <p:spPr>
          <a:xfrm>
            <a:off x="275065" y="3572853"/>
            <a:ext cx="5553744" cy="789269"/>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12" name="Rectangle 11"/>
          <p:cNvSpPr/>
          <p:nvPr/>
        </p:nvSpPr>
        <p:spPr>
          <a:xfrm>
            <a:off x="6730313" y="2553543"/>
            <a:ext cx="1054444" cy="263798"/>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38" y="5146477"/>
            <a:ext cx="5060887" cy="604285"/>
          </a:xfrm>
          <a:prstGeom prst="rect">
            <a:avLst/>
          </a:prstGeom>
        </p:spPr>
      </p:pic>
      <p:sp>
        <p:nvSpPr>
          <p:cNvPr id="14" name="Rectangle 13"/>
          <p:cNvSpPr/>
          <p:nvPr/>
        </p:nvSpPr>
        <p:spPr>
          <a:xfrm>
            <a:off x="4578408" y="558417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smtClean="0"/>
              <a:t>result</a:t>
            </a:r>
            <a:endParaRPr lang="fr-FR" sz="1400" dirty="0" smtClean="0"/>
          </a:p>
        </p:txBody>
      </p:sp>
      <p:cxnSp>
        <p:nvCxnSpPr>
          <p:cNvPr id="15" name="Connecteur droit avec flèche 14"/>
          <p:cNvCxnSpPr/>
          <p:nvPr/>
        </p:nvCxnSpPr>
        <p:spPr>
          <a:xfrm flipH="1">
            <a:off x="3369276" y="2702265"/>
            <a:ext cx="3245710" cy="704002"/>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86245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Notes on directives </a:t>
            </a:r>
            <a:r>
              <a:rPr lang="fr-FR" dirty="0" err="1" smtClean="0"/>
              <a:t>names</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5</a:t>
            </a:fld>
            <a:endParaRPr lang="fr-FR" dirty="0"/>
          </a:p>
        </p:txBody>
      </p:sp>
      <p:sp>
        <p:nvSpPr>
          <p:cNvPr id="5" name="Espace réservé du contenu 4"/>
          <p:cNvSpPr>
            <a:spLocks noGrp="1"/>
          </p:cNvSpPr>
          <p:nvPr>
            <p:ph sz="quarter" idx="13"/>
          </p:nvPr>
        </p:nvSpPr>
        <p:spPr/>
        <p:txBody>
          <a:bodyPr/>
          <a:lstStyle/>
          <a:p>
            <a:r>
              <a:rPr lang="en-US" dirty="0"/>
              <a:t>In order to avoid collisions it's best to prefix your own directive names. </a:t>
            </a:r>
            <a:endParaRPr lang="en-US" dirty="0" smtClean="0"/>
          </a:p>
          <a:p>
            <a:r>
              <a:rPr lang="en-US" dirty="0"/>
              <a:t>But... do not prefix your own directives with ng or they might conflict with directives included in a future version of Angular</a:t>
            </a:r>
            <a:r>
              <a:rPr lang="en-US" dirty="0" smtClean="0"/>
              <a:t>.</a:t>
            </a:r>
          </a:p>
          <a:p>
            <a:endParaRPr lang="en-US" dirty="0" smtClean="0"/>
          </a:p>
          <a:p>
            <a:r>
              <a:rPr lang="en-US" dirty="0" smtClean="0"/>
              <a:t>Directives (and attributes) must use:</a:t>
            </a:r>
          </a:p>
          <a:p>
            <a:pPr lvl="1"/>
            <a:r>
              <a:rPr lang="en-US" dirty="0" err="1" smtClean="0"/>
              <a:t>lowerCamelCase</a:t>
            </a:r>
            <a:r>
              <a:rPr lang="en-US" dirty="0" smtClean="0"/>
              <a:t> in </a:t>
            </a:r>
            <a:r>
              <a:rPr lang="en-US" dirty="0" err="1" smtClean="0"/>
              <a:t>Javascript</a:t>
            </a:r>
            <a:r>
              <a:rPr lang="en-US" dirty="0" smtClean="0"/>
              <a:t> files</a:t>
            </a:r>
          </a:p>
          <a:p>
            <a:pPr lvl="1"/>
            <a:endParaRPr lang="en-US" dirty="0"/>
          </a:p>
          <a:p>
            <a:pPr lvl="1"/>
            <a:endParaRPr lang="en-US" dirty="0" smtClean="0"/>
          </a:p>
          <a:p>
            <a:pPr lvl="1"/>
            <a:r>
              <a:rPr lang="en-US" dirty="0" smtClean="0"/>
              <a:t>Kebab-case in html files</a:t>
            </a:r>
            <a:endParaRPr lang="en-US" dirty="0"/>
          </a:p>
          <a:p>
            <a:endParaRPr lang="en-US" dirty="0"/>
          </a:p>
          <a:p>
            <a:pPr lvl="1"/>
            <a:endParaRPr lang="en-US" dirty="0" smtClean="0"/>
          </a:p>
          <a:p>
            <a:pPr marL="0" indent="0">
              <a:buNone/>
            </a:pPr>
            <a:endParaRPr lang="fr-FR" sz="1400" dirty="0" smtClean="0">
              <a:solidFill>
                <a:srgbClr val="000000"/>
              </a:solidFill>
              <a:highlight>
                <a:srgbClr val="FFFFFF"/>
              </a:highlight>
              <a:latin typeface="Courier New" panose="02070309020205020404" pitchFamily="49" charset="0"/>
            </a:endParaRPr>
          </a:p>
        </p:txBody>
      </p:sp>
      <p:pic>
        <p:nvPicPr>
          <p:cNvPr id="16" name="Image 15"/>
          <p:cNvPicPr>
            <a:picLocks noChangeAspect="1"/>
          </p:cNvPicPr>
          <p:nvPr/>
        </p:nvPicPr>
        <p:blipFill rotWithShape="1">
          <a:blip r:embed="rId2">
            <a:extLst>
              <a:ext uri="{28A0092B-C50C-407E-A947-70E740481C1C}">
                <a14:useLocalDpi xmlns:a14="http://schemas.microsoft.com/office/drawing/2010/main" val="0"/>
              </a:ext>
            </a:extLst>
          </a:blip>
          <a:srcRect t="57059" r="44273" b="34072"/>
          <a:stretch/>
        </p:blipFill>
        <p:spPr>
          <a:xfrm>
            <a:off x="2211985" y="4129925"/>
            <a:ext cx="5122006" cy="384410"/>
          </a:xfrm>
          <a:prstGeom prst="rect">
            <a:avLst/>
          </a:prstGeom>
        </p:spPr>
      </p:pic>
      <p:pic>
        <p:nvPicPr>
          <p:cNvPr id="17" name="Image 16"/>
          <p:cNvPicPr>
            <a:picLocks noChangeAspect="1"/>
          </p:cNvPicPr>
          <p:nvPr/>
        </p:nvPicPr>
        <p:blipFill rotWithShape="1">
          <a:blip r:embed="rId3">
            <a:extLst>
              <a:ext uri="{28A0092B-C50C-407E-A947-70E740481C1C}">
                <a14:useLocalDpi xmlns:a14="http://schemas.microsoft.com/office/drawing/2010/main" val="0"/>
              </a:ext>
            </a:extLst>
          </a:blip>
          <a:srcRect t="33864" b="38155"/>
          <a:stretch/>
        </p:blipFill>
        <p:spPr>
          <a:xfrm>
            <a:off x="2211984" y="5148693"/>
            <a:ext cx="4658373" cy="434481"/>
          </a:xfrm>
          <a:prstGeom prst="rect">
            <a:avLst/>
          </a:prstGeom>
        </p:spPr>
      </p:pic>
    </p:spTree>
    <p:extLst>
      <p:ext uri="{BB962C8B-B14F-4D97-AF65-F5344CB8AC3E}">
        <p14:creationId xmlns:p14="http://schemas.microsoft.com/office/powerpoint/2010/main" val="261864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Directive type restriction</a:t>
            </a:r>
            <a:endParaRPr lang="fr-FR" dirty="0"/>
          </a:p>
        </p:txBody>
      </p:sp>
      <p:sp>
        <p:nvSpPr>
          <p:cNvPr id="3" name="Espace réservé du pied de page 2"/>
          <p:cNvSpPr>
            <a:spLocks noGrp="1"/>
          </p:cNvSpPr>
          <p:nvPr>
            <p:ph type="ftr" sz="quarter" idx="11"/>
          </p:nvPr>
        </p:nvSpPr>
        <p:spPr/>
        <p:txBody>
          <a:bodyPr/>
          <a:lstStyle/>
          <a:p>
            <a:r>
              <a:rPr lang="fr-FR"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6</a:t>
            </a:fld>
            <a:endParaRPr lang="fr-FR" dirty="0"/>
          </a:p>
        </p:txBody>
      </p:sp>
      <p:sp>
        <p:nvSpPr>
          <p:cNvPr id="5" name="Espace réservé du contenu 4"/>
          <p:cNvSpPr>
            <a:spLocks noGrp="1"/>
          </p:cNvSpPr>
          <p:nvPr>
            <p:ph sz="quarter" idx="13"/>
          </p:nvPr>
        </p:nvSpPr>
        <p:spPr/>
        <p:txBody>
          <a:bodyPr/>
          <a:lstStyle/>
          <a:p>
            <a:r>
              <a:rPr lang="en-US" dirty="0"/>
              <a:t>The restrict option is typically set to</a:t>
            </a:r>
            <a:r>
              <a:rPr lang="en-US" dirty="0" smtClean="0"/>
              <a:t>:</a:t>
            </a:r>
            <a:endParaRPr lang="en-US" dirty="0"/>
          </a:p>
          <a:p>
            <a:pPr lvl="1"/>
            <a:r>
              <a:rPr lang="en-US" dirty="0"/>
              <a:t>'A' - only matches attribute name</a:t>
            </a:r>
          </a:p>
          <a:p>
            <a:pPr lvl="1"/>
            <a:r>
              <a:rPr lang="en-US" dirty="0"/>
              <a:t>'E' - only matches element name</a:t>
            </a:r>
          </a:p>
          <a:p>
            <a:pPr lvl="1"/>
            <a:r>
              <a:rPr lang="en-US" dirty="0"/>
              <a:t>'C' - only matches class name</a:t>
            </a:r>
          </a:p>
          <a:p>
            <a:pPr lvl="1"/>
            <a:r>
              <a:rPr lang="en-US" dirty="0"/>
              <a:t>'M' - only matches </a:t>
            </a:r>
            <a:r>
              <a:rPr lang="en-US" dirty="0" smtClean="0"/>
              <a:t>comment</a:t>
            </a:r>
          </a:p>
          <a:p>
            <a:pPr lvl="1"/>
            <a:endParaRPr lang="en-US" dirty="0"/>
          </a:p>
          <a:p>
            <a:r>
              <a:rPr lang="en-US" dirty="0"/>
              <a:t>These restrictions can all be combined </a:t>
            </a:r>
            <a:r>
              <a:rPr lang="en-US" dirty="0" smtClean="0"/>
              <a:t>:</a:t>
            </a:r>
            <a:endParaRPr lang="en-US" dirty="0"/>
          </a:p>
          <a:p>
            <a:pPr lvl="1"/>
            <a:r>
              <a:rPr lang="en-US" dirty="0" smtClean="0"/>
              <a:t>'AEC</a:t>
            </a:r>
            <a:r>
              <a:rPr lang="en-US" dirty="0"/>
              <a:t>' - matches either attribute or element or class name</a:t>
            </a: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8" y="4496521"/>
            <a:ext cx="5842256" cy="1871348"/>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171" y="4568561"/>
            <a:ext cx="3711347" cy="1204063"/>
          </a:xfrm>
          <a:prstGeom prst="rect">
            <a:avLst/>
          </a:prstGeom>
        </p:spPr>
      </p:pic>
      <p:sp>
        <p:nvSpPr>
          <p:cNvPr id="9" name="Rectangle 8"/>
          <p:cNvSpPr/>
          <p:nvPr/>
        </p:nvSpPr>
        <p:spPr>
          <a:xfrm>
            <a:off x="7741101" y="5403609"/>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t>i</a:t>
            </a:r>
            <a:r>
              <a:rPr lang="fr-FR" sz="1400" dirty="0" smtClean="0"/>
              <a:t>ndex.html</a:t>
            </a:r>
          </a:p>
        </p:txBody>
      </p:sp>
      <p:sp>
        <p:nvSpPr>
          <p:cNvPr id="10" name="Rectangle 9"/>
          <p:cNvSpPr/>
          <p:nvPr/>
        </p:nvSpPr>
        <p:spPr>
          <a:xfrm>
            <a:off x="4806677" y="5906963"/>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1" name="Rectangle 10"/>
          <p:cNvSpPr/>
          <p:nvPr/>
        </p:nvSpPr>
        <p:spPr>
          <a:xfrm>
            <a:off x="659027" y="5038693"/>
            <a:ext cx="1683988" cy="263798"/>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Tree>
    <p:extLst>
      <p:ext uri="{BB962C8B-B14F-4D97-AF65-F5344CB8AC3E}">
        <p14:creationId xmlns:p14="http://schemas.microsoft.com/office/powerpoint/2010/main" val="422119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Template-</a:t>
            </a:r>
            <a:r>
              <a:rPr lang="fr-FR" dirty="0" err="1"/>
              <a:t>expanding</a:t>
            </a:r>
            <a:r>
              <a:rPr lang="fr-FR" dirty="0"/>
              <a:t> </a:t>
            </a:r>
            <a:r>
              <a:rPr lang="fr-FR" dirty="0" smtClean="0"/>
              <a:t>directive (</a:t>
            </a:r>
            <a:r>
              <a:rPr lang="fr-FR" dirty="0" err="1" smtClean="0"/>
              <a:t>external</a:t>
            </a:r>
            <a:r>
              <a:rPr lang="fr-FR" dirty="0" smtClean="0"/>
              <a:t> file)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7</a:t>
            </a:fld>
            <a:endParaRPr lang="fr-FR" dirty="0"/>
          </a:p>
        </p:txBody>
      </p:sp>
      <p:pic>
        <p:nvPicPr>
          <p:cNvPr id="8" name="Espace réservé du contenu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18356" y="2585759"/>
            <a:ext cx="4181475" cy="2506778"/>
          </a:xfrm>
        </p:spPr>
      </p:pic>
      <p:sp>
        <p:nvSpPr>
          <p:cNvPr id="7" name="Rectangle à coins arrondis 6"/>
          <p:cNvSpPr/>
          <p:nvPr/>
        </p:nvSpPr>
        <p:spPr>
          <a:xfrm>
            <a:off x="531466" y="1147955"/>
            <a:ext cx="7934036" cy="127057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a:t>Best Practice</a:t>
            </a:r>
            <a:r>
              <a:rPr lang="en-US" dirty="0"/>
              <a:t>: Unless your template is very small, it's typically better to break it apart into its own HTML file and load it with the </a:t>
            </a:r>
            <a:r>
              <a:rPr lang="en-US" dirty="0" err="1"/>
              <a:t>templateUrl</a:t>
            </a:r>
            <a:r>
              <a:rPr lang="en-US" dirty="0"/>
              <a:t> option.</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594" y="2577521"/>
            <a:ext cx="3765219" cy="1188263"/>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937" y="5338885"/>
            <a:ext cx="5676073" cy="633548"/>
          </a:xfrm>
          <a:prstGeom prst="rect">
            <a:avLst/>
          </a:prstGeom>
        </p:spPr>
      </p:pic>
      <p:sp>
        <p:nvSpPr>
          <p:cNvPr id="11" name="Rectangle 10"/>
          <p:cNvSpPr/>
          <p:nvPr/>
        </p:nvSpPr>
        <p:spPr>
          <a:xfrm>
            <a:off x="3544414" y="4759365"/>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2" name="Rectangle 11"/>
          <p:cNvSpPr/>
          <p:nvPr/>
        </p:nvSpPr>
        <p:spPr>
          <a:xfrm>
            <a:off x="7534396" y="3323436"/>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
        <p:nvSpPr>
          <p:cNvPr id="13" name="Rectangle 12"/>
          <p:cNvSpPr/>
          <p:nvPr/>
        </p:nvSpPr>
        <p:spPr>
          <a:xfrm>
            <a:off x="5520242" y="5655659"/>
            <a:ext cx="1531345"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my-customer.html</a:t>
            </a:r>
          </a:p>
        </p:txBody>
      </p:sp>
    </p:spTree>
    <p:extLst>
      <p:ext uri="{BB962C8B-B14F-4D97-AF65-F5344CB8AC3E}">
        <p14:creationId xmlns:p14="http://schemas.microsoft.com/office/powerpoint/2010/main" val="218266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8</a:t>
            </a:fld>
            <a:endParaRPr lang="fr-FR" dirty="0"/>
          </a:p>
        </p:txBody>
      </p:sp>
      <p:sp>
        <p:nvSpPr>
          <p:cNvPr id="5" name="Espace réservé du contenu 4"/>
          <p:cNvSpPr>
            <a:spLocks noGrp="1"/>
          </p:cNvSpPr>
          <p:nvPr>
            <p:ph sz="quarter" idx="13"/>
          </p:nvPr>
        </p:nvSpPr>
        <p:spPr/>
        <p:txBody>
          <a:bodyPr/>
          <a:lstStyle/>
          <a:p>
            <a:r>
              <a:rPr lang="en-US" dirty="0"/>
              <a:t>Our </a:t>
            </a:r>
            <a:r>
              <a:rPr lang="en-US" dirty="0" err="1"/>
              <a:t>myCustomer</a:t>
            </a:r>
            <a:r>
              <a:rPr lang="en-US" dirty="0"/>
              <a:t> directive above is great, but it has a fatal flaw. </a:t>
            </a:r>
            <a:endParaRPr lang="en-US" dirty="0" smtClean="0"/>
          </a:p>
          <a:p>
            <a:r>
              <a:rPr lang="en-US" dirty="0" smtClean="0"/>
              <a:t>We </a:t>
            </a:r>
            <a:r>
              <a:rPr lang="en-US" dirty="0"/>
              <a:t>can only use it once within a given scope</a:t>
            </a:r>
            <a:r>
              <a:rPr lang="en-US" dirty="0" smtClean="0"/>
              <a:t>.</a:t>
            </a:r>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20" y="2783284"/>
            <a:ext cx="5698441" cy="2687523"/>
          </a:xfrm>
          <a:prstGeom prst="rect">
            <a:avLst/>
          </a:prstGeom>
        </p:spPr>
      </p:pic>
      <p:sp>
        <p:nvSpPr>
          <p:cNvPr id="17" name="Rectangle 16"/>
          <p:cNvSpPr/>
          <p:nvPr/>
        </p:nvSpPr>
        <p:spPr>
          <a:xfrm>
            <a:off x="4872244" y="5137635"/>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script.js</a:t>
            </a:r>
          </a:p>
        </p:txBody>
      </p:sp>
      <p:sp>
        <p:nvSpPr>
          <p:cNvPr id="19" name="Rectangle 18"/>
          <p:cNvSpPr/>
          <p:nvPr/>
        </p:nvSpPr>
        <p:spPr>
          <a:xfrm>
            <a:off x="1944127" y="4708767"/>
            <a:ext cx="1482811" cy="256787"/>
          </a:xfrm>
          <a:prstGeom prst="rect">
            <a:avLst/>
          </a:prstGeom>
          <a:noFill/>
          <a:ln w="28575">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0" name="Rectangle 19"/>
          <p:cNvSpPr/>
          <p:nvPr/>
        </p:nvSpPr>
        <p:spPr>
          <a:xfrm>
            <a:off x="4221888" y="4717005"/>
            <a:ext cx="1482811" cy="256787"/>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sp>
        <p:nvSpPr>
          <p:cNvPr id="22" name="Rectangle 21"/>
          <p:cNvSpPr/>
          <p:nvPr/>
        </p:nvSpPr>
        <p:spPr>
          <a:xfrm>
            <a:off x="621956" y="3506869"/>
            <a:ext cx="683742" cy="423445"/>
          </a:xfrm>
          <a:prstGeom prst="rect">
            <a:avLst/>
          </a:prstGeom>
          <a:no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dirty="0" smtClean="0"/>
          </a:p>
        </p:txBody>
      </p:sp>
      <p:cxnSp>
        <p:nvCxnSpPr>
          <p:cNvPr id="25" name="Connecteur droit avec flèche 24"/>
          <p:cNvCxnSpPr/>
          <p:nvPr/>
        </p:nvCxnSpPr>
        <p:spPr>
          <a:xfrm flipH="1" flipV="1">
            <a:off x="1408668" y="3856172"/>
            <a:ext cx="1466335" cy="778453"/>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26" name="Connecteur droit avec flèche 25"/>
          <p:cNvCxnSpPr/>
          <p:nvPr/>
        </p:nvCxnSpPr>
        <p:spPr>
          <a:xfrm flipH="1" flipV="1">
            <a:off x="1511639" y="3678522"/>
            <a:ext cx="3233353" cy="914398"/>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931" y="3233449"/>
            <a:ext cx="3383499" cy="1067796"/>
          </a:xfrm>
          <a:prstGeom prst="rect">
            <a:avLst/>
          </a:prstGeom>
        </p:spPr>
      </p:pic>
      <p:sp>
        <p:nvSpPr>
          <p:cNvPr id="29" name="Rectangle 28"/>
          <p:cNvSpPr/>
          <p:nvPr/>
        </p:nvSpPr>
        <p:spPr>
          <a:xfrm>
            <a:off x="7625013" y="3858897"/>
            <a:ext cx="1055417" cy="333172"/>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smtClean="0"/>
              <a:t>index.html</a:t>
            </a:r>
          </a:p>
        </p:txBody>
      </p:sp>
    </p:spTree>
    <p:extLst>
      <p:ext uri="{BB962C8B-B14F-4D97-AF65-F5344CB8AC3E}">
        <p14:creationId xmlns:p14="http://schemas.microsoft.com/office/powerpoint/2010/main" val="122168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Isolating</a:t>
            </a:r>
            <a:r>
              <a:rPr lang="fr-FR" dirty="0" smtClean="0"/>
              <a:t> scope</a:t>
            </a:r>
            <a:endParaRPr lang="fr-FR" dirty="0"/>
          </a:p>
        </p:txBody>
      </p:sp>
      <p:sp>
        <p:nvSpPr>
          <p:cNvPr id="3" name="Espace réservé du pied de page 2"/>
          <p:cNvSpPr>
            <a:spLocks noGrp="1"/>
          </p:cNvSpPr>
          <p:nvPr>
            <p:ph type="ftr" sz="quarter" idx="11"/>
          </p:nvPr>
        </p:nvSpPr>
        <p:spPr/>
        <p:txBody>
          <a:bodyPr/>
          <a:lstStyle/>
          <a:p>
            <a:r>
              <a:rPr lang="fr-FR" dirty="0" smtClean="0"/>
              <a:t>Nom de la présentation</a:t>
            </a:r>
            <a:endParaRPr lang="fr-FR" dirty="0"/>
          </a:p>
        </p:txBody>
      </p:sp>
      <p:sp>
        <p:nvSpPr>
          <p:cNvPr id="4" name="Espace réservé du numéro de diapositive 3"/>
          <p:cNvSpPr>
            <a:spLocks noGrp="1"/>
          </p:cNvSpPr>
          <p:nvPr>
            <p:ph type="sldNum" sz="quarter" idx="12"/>
          </p:nvPr>
        </p:nvSpPr>
        <p:spPr/>
        <p:txBody>
          <a:bodyPr/>
          <a:lstStyle/>
          <a:p>
            <a:fld id="{AF43E6FD-AB27-4108-A2FC-346BB5F75E3F}" type="slidenum">
              <a:rPr lang="fr-FR" smtClean="0"/>
              <a:pPr/>
              <a:t>9</a:t>
            </a:fld>
            <a:endParaRPr lang="fr-FR" dirty="0"/>
          </a:p>
        </p:txBody>
      </p:sp>
      <p:sp>
        <p:nvSpPr>
          <p:cNvPr id="5" name="Espace réservé du contenu 4"/>
          <p:cNvSpPr>
            <a:spLocks noGrp="1"/>
          </p:cNvSpPr>
          <p:nvPr>
            <p:ph sz="quarter" idx="13"/>
          </p:nvPr>
        </p:nvSpPr>
        <p:spPr/>
        <p:txBody>
          <a:bodyPr/>
          <a:lstStyle/>
          <a:p>
            <a:r>
              <a:rPr lang="en-US" dirty="0" smtClean="0"/>
              <a:t>What </a:t>
            </a:r>
            <a:r>
              <a:rPr lang="en-US" dirty="0"/>
              <a:t>we </a:t>
            </a:r>
            <a:r>
              <a:rPr lang="en-US" dirty="0" smtClean="0"/>
              <a:t>want:</a:t>
            </a:r>
          </a:p>
          <a:p>
            <a:pPr lvl="1"/>
            <a:r>
              <a:rPr lang="en-US" dirty="0" smtClean="0"/>
              <a:t>A separate scope </a:t>
            </a:r>
            <a:r>
              <a:rPr lang="en-US" dirty="0"/>
              <a:t>inside </a:t>
            </a:r>
            <a:r>
              <a:rPr lang="en-US" dirty="0" smtClean="0"/>
              <a:t>the directive</a:t>
            </a:r>
          </a:p>
          <a:p>
            <a:pPr lvl="1"/>
            <a:r>
              <a:rPr lang="en-US" dirty="0" smtClean="0"/>
              <a:t>A binding from the outer scope the </a:t>
            </a:r>
            <a:r>
              <a:rPr lang="en-US" dirty="0"/>
              <a:t>a directive's inner </a:t>
            </a:r>
            <a:r>
              <a:rPr lang="en-US" dirty="0" smtClean="0"/>
              <a:t>scope</a:t>
            </a:r>
          </a:p>
          <a:p>
            <a:pPr lvl="1"/>
            <a:endParaRPr lang="en-US" dirty="0"/>
          </a:p>
          <a:p>
            <a:r>
              <a:rPr lang="en-US" dirty="0" smtClean="0"/>
              <a:t>The solution: the scope option</a:t>
            </a:r>
          </a:p>
          <a:p>
            <a:pPr marL="0" indent="0">
              <a:buNone/>
            </a:pPr>
            <a:endParaRPr lang="en-US" dirty="0" smtClean="0"/>
          </a:p>
          <a:p>
            <a:pPr lvl="1"/>
            <a:r>
              <a:rPr lang="en-US" dirty="0" smtClean="0"/>
              <a:t>The </a:t>
            </a:r>
            <a:r>
              <a:rPr lang="en-US" dirty="0"/>
              <a:t>scope option is an object that contains a property for each isolate </a:t>
            </a:r>
            <a:r>
              <a:rPr lang="en-US" dirty="0" smtClean="0"/>
              <a:t>scope</a:t>
            </a:r>
          </a:p>
          <a:p>
            <a:pPr lvl="1"/>
            <a:r>
              <a:rPr lang="en-US" dirty="0"/>
              <a:t>Its name (</a:t>
            </a:r>
            <a:r>
              <a:rPr lang="en-US" dirty="0" err="1"/>
              <a:t>customerInfo</a:t>
            </a:r>
            <a:r>
              <a:rPr lang="en-US" dirty="0"/>
              <a:t>) corresponds to the directive's isolate scope property </a:t>
            </a:r>
            <a:r>
              <a:rPr lang="en-US" dirty="0" err="1"/>
              <a:t>customerInfo</a:t>
            </a:r>
            <a:r>
              <a:rPr lang="en-US" dirty="0"/>
              <a:t>.</a:t>
            </a:r>
          </a:p>
          <a:p>
            <a:pPr lvl="1"/>
            <a:r>
              <a:rPr lang="en-US" dirty="0"/>
              <a:t>Its value (=info) tells $compile to bind to the info attribute.</a:t>
            </a:r>
            <a:endParaRPr lang="fr-FR" dirty="0"/>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467" y="2684885"/>
            <a:ext cx="2550366" cy="1248945"/>
          </a:xfrm>
          <a:prstGeom prst="rect">
            <a:avLst/>
          </a:prstGeom>
        </p:spPr>
      </p:pic>
      <p:sp>
        <p:nvSpPr>
          <p:cNvPr id="14" name="Rectangle à coins arrondis 13"/>
          <p:cNvSpPr/>
          <p:nvPr/>
        </p:nvSpPr>
        <p:spPr>
          <a:xfrm>
            <a:off x="544439" y="5628672"/>
            <a:ext cx="7882869" cy="96159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chemeClr val="tx1"/>
                </a:solidFill>
              </a:rPr>
              <a:t>Note</a:t>
            </a:r>
            <a:r>
              <a:rPr lang="en-US" dirty="0">
                <a:solidFill>
                  <a:schemeClr val="tx1"/>
                </a:solidFill>
              </a:rPr>
              <a:t>: </a:t>
            </a:r>
            <a:r>
              <a:rPr lang="en-US" dirty="0" smtClean="0">
                <a:solidFill>
                  <a:schemeClr val="tx1"/>
                </a:solidFill>
              </a:rPr>
              <a:t>Attributes </a:t>
            </a:r>
            <a:r>
              <a:rPr lang="en-US" dirty="0">
                <a:solidFill>
                  <a:schemeClr val="tx1"/>
                </a:solidFill>
              </a:rPr>
              <a:t>in the scope option of directives are </a:t>
            </a:r>
            <a:r>
              <a:rPr lang="en-US" dirty="0" smtClean="0">
                <a:solidFill>
                  <a:schemeClr val="tx1"/>
                </a:solidFill>
              </a:rPr>
              <a:t>normalized, To </a:t>
            </a:r>
            <a:r>
              <a:rPr lang="en-US" dirty="0">
                <a:solidFill>
                  <a:schemeClr val="tx1"/>
                </a:solidFill>
              </a:rPr>
              <a:t>bind to the attribute in &lt;div </a:t>
            </a:r>
            <a:r>
              <a:rPr lang="en-US" b="1" dirty="0">
                <a:solidFill>
                  <a:schemeClr val="tx1"/>
                </a:solidFill>
              </a:rPr>
              <a:t>bind-to-this</a:t>
            </a:r>
            <a:r>
              <a:rPr lang="en-US" dirty="0">
                <a:solidFill>
                  <a:schemeClr val="tx1"/>
                </a:solidFill>
              </a:rPr>
              <a:t>="thing"&gt;, you'd specify a binding of </a:t>
            </a:r>
            <a:r>
              <a:rPr lang="en-US" b="1" dirty="0">
                <a:solidFill>
                  <a:schemeClr val="tx1"/>
                </a:solidFill>
              </a:rPr>
              <a:t>=</a:t>
            </a:r>
            <a:r>
              <a:rPr lang="en-US" b="1" dirty="0" err="1">
                <a:solidFill>
                  <a:schemeClr val="tx1"/>
                </a:solidFill>
              </a:rPr>
              <a:t>bindToThis</a:t>
            </a:r>
            <a:r>
              <a:rPr lang="en-US" dirty="0">
                <a:solidFill>
                  <a:schemeClr val="tx1"/>
                </a:solidFill>
              </a:rPr>
              <a:t>.</a:t>
            </a:r>
            <a:endParaRPr lang="fr-FR" dirty="0" smtClean="0">
              <a:solidFill>
                <a:schemeClr val="tx1"/>
              </a:solidFill>
            </a:endParaRPr>
          </a:p>
        </p:txBody>
      </p:sp>
    </p:spTree>
    <p:extLst>
      <p:ext uri="{BB962C8B-B14F-4D97-AF65-F5344CB8AC3E}">
        <p14:creationId xmlns:p14="http://schemas.microsoft.com/office/powerpoint/2010/main" val="2375043288"/>
      </p:ext>
    </p:extLst>
  </p:cSld>
  <p:clrMapOvr>
    <a:masterClrMapping/>
  </p:clrMapOvr>
</p:sld>
</file>

<file path=ppt/theme/theme1.xml><?xml version="1.0" encoding="utf-8"?>
<a:theme xmlns:a="http://schemas.openxmlformats.org/drawingml/2006/main" name="FR_Template_SopraSteria_Consulting_SopraHR">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FR_Template_SopraSteria_Consulting_SopraHR</Template>
  <TotalTime>193</TotalTime>
  <Words>822</Words>
  <Application>Microsoft Office PowerPoint</Application>
  <PresentationFormat>Affichage à l'écran (4:3)</PresentationFormat>
  <Paragraphs>136</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Courier New</vt:lpstr>
      <vt:lpstr>Tahoma</vt:lpstr>
      <vt:lpstr>Wingdings</vt:lpstr>
      <vt:lpstr>FR_Template_SopraSteria_Consulting_SopraHR</vt:lpstr>
      <vt:lpstr>AngularJS</vt:lpstr>
      <vt:lpstr>What are Directives?</vt:lpstr>
      <vt:lpstr>Directive types</vt:lpstr>
      <vt:lpstr>Creating a Template-expanding directive (inline)</vt:lpstr>
      <vt:lpstr>Notes on directives names</vt:lpstr>
      <vt:lpstr>Directive type restriction</vt:lpstr>
      <vt:lpstr>Template-expanding directive (external file)</vt:lpstr>
      <vt:lpstr>Isolating scope</vt:lpstr>
      <vt:lpstr>Isolating scope</vt:lpstr>
      <vt:lpstr>Isolating scope</vt:lpstr>
      <vt:lpstr>Isolating scope</vt:lpstr>
      <vt:lpstr>Creating a Directive that Manipulates the DOM</vt:lpstr>
      <vt:lpstr>Creating a Directive that Manipulates the DOM</vt:lpstr>
      <vt:lpstr>Creating a Directive that Adds Event Listeners</vt:lpstr>
      <vt:lpstr>Creating Directives that Communicate</vt:lpstr>
      <vt:lpstr>Creating Directives that Communicate</vt:lpstr>
      <vt:lpstr>Creating Directives that Communicate</vt:lpstr>
      <vt:lpstr>Creating Directives that Communicate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 Charte Powerpoint</dc:title>
  <dc:creator>Gauthier</dc:creator>
  <cp:lastModifiedBy>Yohann CINTRE</cp:lastModifiedBy>
  <cp:revision>806</cp:revision>
  <cp:lastPrinted>2016-07-06T12:01:12Z</cp:lastPrinted>
  <dcterms:created xsi:type="dcterms:W3CDTF">2015-02-11T13:34:01Z</dcterms:created>
  <dcterms:modified xsi:type="dcterms:W3CDTF">2016-11-20T22:46:55Z</dcterms:modified>
</cp:coreProperties>
</file>