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9" r:id="rId2"/>
    <p:sldId id="379" r:id="rId3"/>
    <p:sldId id="447" r:id="rId4"/>
    <p:sldId id="448" r:id="rId5"/>
    <p:sldId id="449" r:id="rId6"/>
    <p:sldId id="453" r:id="rId7"/>
    <p:sldId id="455" r:id="rId8"/>
    <p:sldId id="435" r:id="rId9"/>
    <p:sldId id="456" r:id="rId10"/>
    <p:sldId id="450" r:id="rId11"/>
    <p:sldId id="466" r:id="rId12"/>
    <p:sldId id="434" r:id="rId13"/>
    <p:sldId id="452" r:id="rId14"/>
    <p:sldId id="471" r:id="rId15"/>
    <p:sldId id="433" r:id="rId16"/>
    <p:sldId id="457" r:id="rId17"/>
    <p:sldId id="458" r:id="rId18"/>
    <p:sldId id="470" r:id="rId19"/>
    <p:sldId id="454" r:id="rId20"/>
    <p:sldId id="436" r:id="rId21"/>
    <p:sldId id="463" r:id="rId22"/>
    <p:sldId id="464" r:id="rId23"/>
    <p:sldId id="465" r:id="rId24"/>
    <p:sldId id="474" r:id="rId25"/>
    <p:sldId id="476" r:id="rId26"/>
    <p:sldId id="475" r:id="rId27"/>
    <p:sldId id="477" r:id="rId28"/>
  </p:sldIdLst>
  <p:sldSz cx="9144000" cy="6858000" type="screen4x3"/>
  <p:notesSz cx="6797675" cy="9926638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C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4" autoAdjust="0"/>
    <p:restoredTop sz="88279" autoAdjust="0"/>
  </p:normalViewPr>
  <p:slideViewPr>
    <p:cSldViewPr snapToGrid="0" showGuides="1">
      <p:cViewPr varScale="1">
        <p:scale>
          <a:sx n="104" d="100"/>
          <a:sy n="104" d="100"/>
        </p:scale>
        <p:origin x="2112" y="102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474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5659" cy="273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3853" y="9485352"/>
            <a:ext cx="5663296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" y="0"/>
            <a:ext cx="325608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78557" y="4715153"/>
            <a:ext cx="504056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43853" y="9485352"/>
            <a:ext cx="4853473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941F78B-87F4-4E28-BF8A-7F3C166219D4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9760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5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49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287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r>
              <a:rPr lang="fr-FR" dirty="0" err="1"/>
              <a:t>themeId</a:t>
            </a:r>
            <a:r>
              <a:rPr lang="fr-FR" dirty="0"/>
              <a:t> : {{</a:t>
            </a:r>
            <a:r>
              <a:rPr lang="fr-FR" dirty="0" err="1"/>
              <a:t>vm.filmFilterForm.themeId</a:t>
            </a:r>
            <a:r>
              <a:rPr lang="fr-FR" dirty="0"/>
              <a:t>}}&lt;/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-group"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 err="1"/>
              <a:t>ng</a:t>
            </a:r>
            <a:r>
              <a:rPr lang="fr-FR" dirty="0"/>
              <a:t>-model=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-options=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"t.id as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t.shortLabel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 in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vm.themes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t.id"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r>
              <a:rPr lang="fr-FR" dirty="0"/>
              <a:t>&gt;&lt;/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REASON :</a:t>
            </a:r>
          </a:p>
          <a:p>
            <a:pPr marL="0" indent="0">
              <a:buNone/>
            </a:pPr>
            <a:r>
              <a:rPr lang="fr-FR" dirty="0"/>
              <a:t>http://gurustop.net/blog/2014/01/28/common-problems-and-solutions-when-using-select-elements-with-angular-js-ng-options-initial-selection/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track by syntax expects an object, with the property you use to track. It does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honor the key part used in the key as text syntax (which in our example is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g.id as </a:t>
            </a:r>
            <a:r>
              <a:rPr lang="en-US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g.text</a:t>
            </a:r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), so, it wants the ng‐model to point to an object with the tracked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Cause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Properties Scenario </a:t>
            </a:r>
            <a:r>
              <a:rPr lang="en-US" sz="8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With Server-Side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endParaRPr lang="fr-FR" sz="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Cause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12345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&lt;select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ngmodel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person.genderId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ngoptions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gender.id as </a:t>
            </a:r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gender.text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genders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&lt;/select&gt;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7/9/2015 How to set the initial selected value of a select element using Angular.JS </a:t>
            </a:r>
            <a:r>
              <a:rPr lang="en-US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ngoptions</a:t>
            </a:r>
            <a:endParaRPr lang="en-US" sz="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track by / (AngularJS &amp; ASP.NET MVC) Gurustop.NET By @...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http://gurustop.net/blog/2014/01/28/commonproblemsandsolutionswhenusingselectelementswithangularjsngoptionsinitialselection/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4/18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property, it cannot be the key itself directly.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49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&gt;PIPO : {{</a:t>
            </a:r>
            <a:r>
              <a:rPr lang="fr-FR" dirty="0" err="1"/>
              <a:t>vm.filmFilterForm.themeId</a:t>
            </a:r>
            <a:r>
              <a:rPr lang="fr-FR" dirty="0"/>
              <a:t>}}&lt;/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-group"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-model=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r>
              <a:rPr lang="fr-FR" dirty="0"/>
              <a:t>&gt;&lt;/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 err="1"/>
              <a:t>ng-repeat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 in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vm.themes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"{{t.id}}"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fr-FR" dirty="0" err="1"/>
              <a:t>ng-selected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"{{ t.id ==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    {{</a:t>
            </a:r>
            <a:r>
              <a:rPr lang="fr-FR" dirty="0" err="1"/>
              <a:t>t.shortLabel</a:t>
            </a:r>
            <a:r>
              <a:rPr lang="fr-FR" dirty="0"/>
              <a:t>}}</a:t>
            </a:r>
            <a:br>
              <a:rPr lang="fr-FR" dirty="0"/>
            </a:br>
            <a:r>
              <a:rPr lang="fr-FR" dirty="0"/>
              <a:t>    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895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r>
              <a:rPr lang="fr-FR" dirty="0" err="1"/>
              <a:t>themeId</a:t>
            </a:r>
            <a:r>
              <a:rPr lang="fr-FR" dirty="0"/>
              <a:t> : {{</a:t>
            </a:r>
            <a:r>
              <a:rPr lang="fr-FR" dirty="0" err="1"/>
              <a:t>vm.filmFilterForm.themeId</a:t>
            </a:r>
            <a:r>
              <a:rPr lang="fr-FR" dirty="0"/>
              <a:t>}}&lt;/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-group"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-model=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"vm.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filterFacade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ng-init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"vm.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filterFacade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{id: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-change=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vm.filterFacade._theme.id"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-options=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t.shortLabel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 in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vm.themes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t.id"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r>
              <a:rPr lang="fr-FR" dirty="0"/>
              <a:t>&gt;&lt;/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47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the </a:t>
            </a:r>
            <a:r>
              <a:rPr lang="fr-FR" dirty="0" err="1"/>
              <a:t>plunk</a:t>
            </a:r>
            <a:r>
              <a:rPr lang="fr-FR" baseline="0" dirty="0"/>
              <a:t> </a:t>
            </a:r>
          </a:p>
          <a:p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see</a:t>
            </a:r>
            <a:r>
              <a:rPr lang="fr-FR" baseline="0" dirty="0"/>
              <a:t> how to use the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touched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NG sets on the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Java Config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dirty="0"/>
              <a:t>Java Config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angularjs.org/api/ngMessages/directive/ngMessag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art-of-web.com/html/html5-form-validati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hyperlink" Target="https://developer.mozilla.org/en-US/docs/Web/JavaScript/Reference/Global_Objects/RegEx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authors/joe-eam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luralsight.com/library/authors/jim-coope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163114/angular-ng-options-track-by-issu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1651654"/>
          </a:xfrm>
        </p:spPr>
        <p:txBody>
          <a:bodyPr/>
          <a:lstStyle/>
          <a:p>
            <a:r>
              <a:rPr lang="fr-FR" dirty="0" err="1"/>
              <a:t>Forms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400" dirty="0" err="1"/>
              <a:t>Author</a:t>
            </a:r>
            <a:r>
              <a:rPr lang="fr-FR" sz="1400" dirty="0"/>
              <a:t> : Gauthier PEEL</a:t>
            </a: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01638" y="1179512"/>
            <a:ext cx="8237537" cy="4681537"/>
          </a:xfrm>
        </p:spPr>
        <p:txBody>
          <a:bodyPr/>
          <a:lstStyle/>
          <a:p>
            <a:r>
              <a:rPr lang="en-US" sz="1800" dirty="0"/>
              <a:t>Setup : </a:t>
            </a:r>
            <a:r>
              <a:rPr lang="en-US" sz="1800" dirty="0" err="1"/>
              <a:t>ngMessages</a:t>
            </a:r>
            <a:r>
              <a:rPr lang="en-US" sz="1800" dirty="0"/>
              <a:t> should be added to modules deps :</a:t>
            </a:r>
            <a:br>
              <a:rPr lang="en-US" sz="1800" dirty="0"/>
            </a:br>
            <a:r>
              <a:rPr lang="en-US" sz="1800" dirty="0"/>
              <a:t>And also as an added script : </a:t>
            </a:r>
          </a:p>
          <a:p>
            <a:pPr lvl="1"/>
            <a:r>
              <a:rPr lang="en-US" sz="1600" dirty="0"/>
              <a:t> </a:t>
            </a:r>
          </a:p>
          <a:p>
            <a:r>
              <a:rPr lang="en-US" sz="1800" dirty="0"/>
              <a:t>Showing error message : ng-message </a:t>
            </a:r>
          </a:p>
          <a:p>
            <a:pPr lvl="1"/>
            <a:r>
              <a:rPr lang="en-US" sz="1600" dirty="0"/>
              <a:t>By default, ng-message  shows only one message at a time and this depending on the priority of the messages within the template. </a:t>
            </a:r>
            <a:br>
              <a:rPr lang="en-US" sz="1600" dirty="0"/>
            </a:br>
            <a:r>
              <a:rPr lang="en-US" sz="1600" dirty="0"/>
              <a:t>Change this behavior by </a:t>
            </a:r>
            <a:r>
              <a:rPr lang="en-US" sz="1600" dirty="0">
                <a:solidFill>
                  <a:srgbClr val="00B050"/>
                </a:solidFill>
              </a:rPr>
              <a:t>adding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FF0000"/>
                </a:solidFill>
              </a:rPr>
              <a:t>ng-messages-multiple</a:t>
            </a:r>
            <a:r>
              <a:rPr lang="en-US" sz="1600" dirty="0"/>
              <a:t> or </a:t>
            </a:r>
            <a:r>
              <a:rPr lang="en-US" sz="1600" dirty="0">
                <a:solidFill>
                  <a:srgbClr val="FF0000"/>
                </a:solidFill>
              </a:rPr>
              <a:t>multiple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B050"/>
                </a:solidFill>
              </a:rPr>
              <a:t>attribute</a:t>
            </a:r>
            <a:r>
              <a:rPr lang="en-US" sz="1600" dirty="0"/>
              <a:t> on the directive container.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For a specific field  : ng-messages="&lt;</a:t>
            </a:r>
            <a:r>
              <a:rPr lang="en-US" sz="1600" dirty="0" err="1"/>
              <a:t>formName</a:t>
            </a:r>
            <a:r>
              <a:rPr lang="en-US" sz="1600" dirty="0"/>
              <a:t>&gt;.&lt;fieldname&gt;.$error</a:t>
            </a:r>
          </a:p>
          <a:p>
            <a:pPr lvl="1"/>
            <a:r>
              <a:rPr lang="en-US" sz="1600" dirty="0"/>
              <a:t>For the entire form errors : ng-messages="&lt;</a:t>
            </a:r>
            <a:r>
              <a:rPr lang="en-US" sz="1600" dirty="0" err="1"/>
              <a:t>formName</a:t>
            </a:r>
            <a:r>
              <a:rPr lang="en-US" sz="1600" dirty="0"/>
              <a:t>&gt;.$error</a:t>
            </a:r>
          </a:p>
          <a:p>
            <a:pPr lvl="1"/>
            <a:endParaRPr lang="en-US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ngMessages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3664" y="1257419"/>
            <a:ext cx="3067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484" y="3664404"/>
            <a:ext cx="6696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9" y="1767537"/>
            <a:ext cx="72675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18356" y="1120858"/>
            <a:ext cx="8088511" cy="4681537"/>
          </a:xfrm>
        </p:spPr>
        <p:txBody>
          <a:bodyPr/>
          <a:lstStyle/>
          <a:p>
            <a:r>
              <a:rPr lang="fr-FR" dirty="0"/>
              <a:t>(</a:t>
            </a:r>
            <a:r>
              <a:rPr lang="fr-FR" dirty="0" err="1"/>
              <a:t>modified</a:t>
            </a:r>
            <a:r>
              <a:rPr lang="fr-FR" dirty="0"/>
              <a:t>) </a:t>
            </a:r>
            <a:r>
              <a:rPr lang="fr-FR" dirty="0" err="1"/>
              <a:t>angular</a:t>
            </a:r>
            <a:r>
              <a:rPr lang="fr-FR" dirty="0"/>
              <a:t> doc </a:t>
            </a:r>
            <a:r>
              <a:rPr lang="fr-FR" dirty="0" err="1"/>
              <a:t>plunk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2"/>
              </a:rPr>
              <a:t>https://docs.angularjs.org/api/ngMessages/directive/ngMessages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Java Config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2" y="2395798"/>
            <a:ext cx="7664688" cy="3734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401" y="2192938"/>
            <a:ext cx="2762250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94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BETTER factorisation : </a:t>
            </a:r>
            <a:r>
              <a:rPr lang="en-GB" cap="none" dirty="0" err="1"/>
              <a:t>ng</a:t>
            </a:r>
            <a:r>
              <a:rPr lang="en-GB" cap="none" dirty="0"/>
              <a:t>-messages  extracting messages in a file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2748" y="5510845"/>
            <a:ext cx="5457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532748" y="5177540"/>
            <a:ext cx="32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file templates/message.html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66" y="1203865"/>
            <a:ext cx="6861658" cy="3596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the message template file could even be defined inline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ng</a:t>
            </a:r>
            <a:r>
              <a:rPr lang="en-GB" cap="none" dirty="0"/>
              <a:t>-messages  extracting messages in a file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2028825"/>
            <a:ext cx="8136732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 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Preventing submit when the form is NOT valid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05" y="1484313"/>
            <a:ext cx="3004253" cy="19142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74" y="4164386"/>
            <a:ext cx="3376956" cy="3165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205" y="4907455"/>
            <a:ext cx="7321050" cy="5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7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HTML5 validation attributes are :</a:t>
            </a:r>
          </a:p>
          <a:p>
            <a:pPr lvl="1"/>
            <a:r>
              <a:rPr lang="en-US" dirty="0"/>
              <a:t>Technical : required, min, max, </a:t>
            </a:r>
            <a:r>
              <a:rPr lang="en-US" dirty="0" err="1"/>
              <a:t>maxlength</a:t>
            </a:r>
            <a:r>
              <a:rPr lang="en-US" dirty="0"/>
              <a:t>, pattern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Functional : email, </a:t>
            </a:r>
            <a:r>
              <a:rPr lang="en-US" dirty="0" err="1"/>
              <a:t>url</a:t>
            </a:r>
            <a:r>
              <a:rPr lang="en-US" dirty="0"/>
              <a:t>, number, </a:t>
            </a:r>
            <a:r>
              <a:rPr lang="en-US" dirty="0" err="1"/>
              <a:t>tel</a:t>
            </a:r>
            <a:r>
              <a:rPr lang="en-US" dirty="0"/>
              <a:t>, date, range</a:t>
            </a:r>
          </a:p>
          <a:p>
            <a:r>
              <a:rPr lang="en-US" dirty="0"/>
              <a:t>Adding  </a:t>
            </a:r>
            <a:r>
              <a:rPr lang="en-US" dirty="0" err="1">
                <a:solidFill>
                  <a:srgbClr val="FF0000"/>
                </a:solidFill>
              </a:rPr>
              <a:t>novalidate</a:t>
            </a:r>
            <a:r>
              <a:rPr lang="en-US" dirty="0"/>
              <a:t>  to the form to prevent the browser from showing its own error messages 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http://www.the-art-of-web.com/html/html5-form-validation/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https://developer.mozilla.org/en-US/docs/Web/JavaScript/Reference/Global_Objects/RegExp</a:t>
            </a:r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Adding Validation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90875" y="3024188"/>
            <a:ext cx="2876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 styles 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r>
              <a:rPr lang="fr-FR" dirty="0" err="1"/>
              <a:t>Forms</a:t>
            </a:r>
            <a:r>
              <a:rPr lang="fr-FR" dirty="0"/>
              <a:t> styles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2106" b="221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87363" y="1150937"/>
            <a:ext cx="8088511" cy="4681537"/>
          </a:xfrm>
        </p:spPr>
        <p:txBody>
          <a:bodyPr/>
          <a:lstStyle/>
          <a:p>
            <a:r>
              <a:rPr lang="en-US" dirty="0"/>
              <a:t>Add bootstrap.css to your page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Bootstrap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Adding styles to your FORMS !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76350" y="166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class="form-group"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&lt;div &gt;</a:t>
                      </a:r>
                      <a:r>
                        <a:rPr lang="en-GB" sz="1400" baseline="0" dirty="0"/>
                        <a:t> around an input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class="form-control"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&lt;input</a:t>
                      </a:r>
                      <a:r>
                        <a:rPr lang="en-GB" sz="1400" baseline="0" dirty="0"/>
                        <a:t> &gt; except radio and checkbox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class="control-label"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&lt;label&gt;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class="help-block"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&lt;div  </a:t>
                      </a:r>
                      <a:r>
                        <a:rPr lang="en-GB" sz="1400" dirty="0" err="1"/>
                        <a:t>ng</a:t>
                      </a:r>
                      <a:r>
                        <a:rPr lang="en-GB" sz="1400" dirty="0"/>
                        <a:t>-messages=""</a:t>
                      </a:r>
                      <a:r>
                        <a:rPr lang="en-GB" sz="1400" baseline="0" dirty="0"/>
                        <a:t> ..&gt;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3810000"/>
            <a:ext cx="8643439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Example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2748" y="5510845"/>
            <a:ext cx="5457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532748" y="5177540"/>
            <a:ext cx="32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file templates/message.html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39" y="1127287"/>
            <a:ext cx="7956774" cy="3295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à coins arrondis 3"/>
          <p:cNvSpPr/>
          <p:nvPr/>
        </p:nvSpPr>
        <p:spPr>
          <a:xfrm>
            <a:off x="3528646" y="1664677"/>
            <a:ext cx="2227385" cy="269631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18978" y="1404752"/>
            <a:ext cx="2750345" cy="25992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875692" y="2159118"/>
            <a:ext cx="2227385" cy="269631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701791" y="2639387"/>
            <a:ext cx="1979255" cy="283803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5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FORM Update events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1085850"/>
            <a:ext cx="9029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" y="4424363"/>
            <a:ext cx="88677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63" y="5619750"/>
            <a:ext cx="6143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à coins arrondis 10"/>
          <p:cNvSpPr/>
          <p:nvPr/>
        </p:nvSpPr>
        <p:spPr>
          <a:xfrm>
            <a:off x="5281126" y="5626942"/>
            <a:ext cx="550507" cy="233265"/>
          </a:xfrm>
          <a:prstGeom prst="round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70244" y="1632814"/>
            <a:ext cx="532190" cy="205317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AngularJS </a:t>
            </a:r>
            <a:r>
              <a:rPr lang="en-US" dirty="0" err="1"/>
              <a:t>PlayBook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by Scott Allen</a:t>
            </a:r>
          </a:p>
          <a:p>
            <a:pPr lvl="1"/>
            <a:r>
              <a:rPr lang="en-US" dirty="0"/>
              <a:t>chapter 5 : FORMS   </a:t>
            </a:r>
          </a:p>
          <a:p>
            <a:pPr lvl="2"/>
            <a:r>
              <a:rPr lang="en-US" dirty="0"/>
              <a:t>=&gt; ng-messages , custom error messages directive, custom validation directive, custom </a:t>
            </a:r>
            <a:r>
              <a:rPr lang="en-US" dirty="0" err="1"/>
              <a:t>async</a:t>
            </a:r>
            <a:r>
              <a:rPr lang="en-US" dirty="0"/>
              <a:t> validation directive</a:t>
            </a:r>
          </a:p>
          <a:p>
            <a:r>
              <a:rPr lang="en-US" dirty="0"/>
              <a:t> </a:t>
            </a:r>
            <a:r>
              <a:rPr lang="en-US" dirty="0" err="1"/>
              <a:t>PLuralSight</a:t>
            </a:r>
            <a:r>
              <a:rPr lang="en-US" dirty="0"/>
              <a:t> : Angular Fundamentals</a:t>
            </a:r>
          </a:p>
          <a:p>
            <a:pPr lvl="1"/>
            <a:r>
              <a:rPr lang="en-US" dirty="0"/>
              <a:t>by </a:t>
            </a:r>
            <a:r>
              <a:rPr lang="en-US" dirty="0">
                <a:hlinkClick r:id="rId3"/>
              </a:rPr>
              <a:t>Joe Eames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Jim Cooper</a:t>
            </a:r>
            <a:endParaRPr lang="en-US" dirty="0"/>
          </a:p>
          <a:p>
            <a:pPr lvl="1"/>
            <a:r>
              <a:rPr lang="en-US" dirty="0"/>
              <a:t>ch2-last-video</a:t>
            </a:r>
          </a:p>
          <a:p>
            <a:pPr lvl="2"/>
            <a:r>
              <a:rPr lang="en-US" dirty="0"/>
              <a:t>simple validation : </a:t>
            </a:r>
            <a:r>
              <a:rPr lang="en-US" dirty="0" err="1"/>
              <a:t>ngPattern</a:t>
            </a:r>
            <a:r>
              <a:rPr lang="en-US" dirty="0"/>
              <a:t>, required, </a:t>
            </a:r>
            <a:r>
              <a:rPr lang="en-US" dirty="0" err="1"/>
              <a:t>ngDisabled</a:t>
            </a:r>
            <a:r>
              <a:rPr lang="en-US" dirty="0"/>
              <a:t>, $valid, </a:t>
            </a:r>
            <a:r>
              <a:rPr lang="en-US"/>
              <a:t>$untouched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-if will remove elements from DOM. </a:t>
            </a:r>
          </a:p>
          <a:p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 does not remove the elements from DOM. It uses CSS styles to hide/show elements</a:t>
            </a:r>
          </a:p>
          <a:p>
            <a:r>
              <a:rPr lang="en-US" dirty="0" err="1"/>
              <a:t>ng</a:t>
            </a:r>
            <a:r>
              <a:rPr lang="en-US" dirty="0"/>
              <a:t>-if creates a child scope while </a:t>
            </a:r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 does not</a:t>
            </a:r>
          </a:p>
          <a:p>
            <a:r>
              <a:rPr lang="en-US" dirty="0"/>
              <a:t>For performance : </a:t>
            </a:r>
            <a:r>
              <a:rPr lang="en-US" dirty="0" err="1"/>
              <a:t>ng</a:t>
            </a:r>
            <a:r>
              <a:rPr lang="en-US" dirty="0"/>
              <a:t>-if should be preferred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ng</a:t>
            </a:r>
            <a:r>
              <a:rPr lang="en-GB" cap="none" dirty="0"/>
              <a:t>-show  </a:t>
            </a:r>
            <a:r>
              <a:rPr lang="en-GB" cap="none" dirty="0" err="1"/>
              <a:t>vs</a:t>
            </a:r>
            <a:r>
              <a:rPr lang="en-GB" cap="none" dirty="0"/>
              <a:t>  </a:t>
            </a:r>
            <a:r>
              <a:rPr lang="en-GB" cap="none" dirty="0" err="1"/>
              <a:t>ng</a:t>
            </a:r>
            <a:r>
              <a:rPr lang="en-GB" cap="none" dirty="0"/>
              <a:t>-if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Combo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3" name="Espace réservé pour une image  12" descr="ScreenShot010.jp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4630" b="14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9738" y="1066800"/>
            <a:ext cx="5915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3813" y="3267075"/>
            <a:ext cx="47148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813" y="3643313"/>
            <a:ext cx="23526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714375" y="3581400"/>
            <a:ext cx="118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themes array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1924050" y="1485900"/>
            <a:ext cx="3705225" cy="2190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3486150"/>
            <a:ext cx="8088511" cy="26796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Should be understood :</a:t>
            </a:r>
          </a:p>
          <a:p>
            <a:pPr lvl="1"/>
            <a:r>
              <a:rPr lang="en-US" dirty="0"/>
              <a:t>'label' means the text shown to the user in the combo, and the code should give a value instead of the placeholder 'label' in the spec :</a:t>
            </a:r>
          </a:p>
          <a:p>
            <a:pPr lvl="2"/>
            <a:r>
              <a:rPr lang="en-US" sz="1300" dirty="0">
                <a:latin typeface="Courier New" pitchFamily="49" charset="0"/>
                <a:cs typeface="Courier New" pitchFamily="49" charset="0"/>
              </a:rPr>
              <a:t>person.name </a:t>
            </a:r>
            <a:r>
              <a:rPr lang="en-US" dirty="0"/>
              <a:t>for person in </a:t>
            </a:r>
            <a:r>
              <a:rPr lang="en-US" dirty="0" err="1"/>
              <a:t>vm.personArray</a:t>
            </a:r>
            <a:endParaRPr lang="en-US" dirty="0"/>
          </a:p>
          <a:p>
            <a:pPr lvl="1"/>
            <a:r>
              <a:rPr lang="en-US" dirty="0"/>
              <a:t>'value' means the name of a variable loop  value of an item from the  array :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person</a:t>
            </a:r>
          </a:p>
          <a:p>
            <a:pPr lvl="1"/>
            <a:r>
              <a:rPr lang="en-US" dirty="0"/>
              <a:t>select' means the value returns when submitted  :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/>
              <a:t>, or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person.id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 could either be the FK (id) or the full object</a:t>
            </a:r>
          </a:p>
          <a:p>
            <a:pPr lvl="1"/>
            <a:r>
              <a:rPr lang="en-US" dirty="0"/>
              <a:t>Even if the full sentence is strange, </a:t>
            </a:r>
            <a:br>
              <a:rPr lang="en-US" dirty="0"/>
            </a:br>
            <a:r>
              <a:rPr lang="en-US" dirty="0"/>
              <a:t>we just have to replace 'label' 'value' and 'select' by code.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short the words "select' 'value' and 'select' should NOT appear in the options parameter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9738" y="1066800"/>
            <a:ext cx="5915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à coins arrondis 11"/>
          <p:cNvSpPr/>
          <p:nvPr/>
        </p:nvSpPr>
        <p:spPr>
          <a:xfrm>
            <a:off x="1924050" y="1485900"/>
            <a:ext cx="3705225" cy="2190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2679699"/>
          </a:xfrm>
        </p:spPr>
        <p:txBody>
          <a:bodyPr>
            <a:normAutofit/>
          </a:bodyPr>
          <a:lstStyle/>
          <a:p>
            <a:r>
              <a:rPr lang="en-US" dirty="0"/>
              <a:t>You choose your theme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18" y="1908628"/>
            <a:ext cx="2114550" cy="762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9" y="3504802"/>
            <a:ext cx="730567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5360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32283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you keep the form '</a:t>
            </a:r>
            <a:r>
              <a:rPr lang="en-US" dirty="0" err="1"/>
              <a:t>filmFilterForm</a:t>
            </a:r>
            <a:r>
              <a:rPr lang="en-US" dirty="0"/>
              <a:t>' here) value somewhere, </a:t>
            </a:r>
          </a:p>
          <a:p>
            <a:pPr lvl="1"/>
            <a:r>
              <a:rPr lang="en-US" dirty="0"/>
              <a:t>leave the page and </a:t>
            </a:r>
          </a:p>
          <a:p>
            <a:pPr lvl="1"/>
            <a:r>
              <a:rPr lang="en-US" dirty="0"/>
              <a:t>come back to the page </a:t>
            </a:r>
          </a:p>
          <a:p>
            <a:pPr lvl="1"/>
            <a:r>
              <a:rPr lang="en-US" dirty="0"/>
              <a:t>You combo does  not come back with anything selected ? strange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reason is that Angular compares the objects with '===' and the  objects are NOT strictly equal.</a:t>
            </a:r>
          </a:p>
          <a:p>
            <a:pPr lvl="1"/>
            <a:r>
              <a:rPr lang="en-US" dirty="0"/>
              <a:t>The second possible reason is that angular cannot track item by anything else than object</a:t>
            </a:r>
          </a:p>
          <a:p>
            <a:pPr lvl="1"/>
            <a:r>
              <a:rPr lang="en-US" dirty="0">
                <a:hlinkClick r:id="rId3"/>
              </a:rPr>
              <a:t>http://stackoverflow.com/questions/31163114/angular-ng-options-track-by-issue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28" y="2563971"/>
            <a:ext cx="2114550" cy="762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39" y="4892468"/>
            <a:ext cx="730567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601" y="2573134"/>
            <a:ext cx="2143125" cy="84772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27833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2679699"/>
          </a:xfrm>
        </p:spPr>
        <p:txBody>
          <a:bodyPr>
            <a:normAutofit/>
          </a:bodyPr>
          <a:lstStyle/>
          <a:p>
            <a:r>
              <a:rPr lang="en-US" dirty="0"/>
              <a:t>Solutions : sometimes it works !</a:t>
            </a:r>
          </a:p>
          <a:p>
            <a:r>
              <a:rPr lang="en-US" dirty="0"/>
              <a:t>Solution 1 :  develop your own ng-repeat 'by-hand' explicitly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" y="2301392"/>
            <a:ext cx="9067061" cy="28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64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2679699"/>
          </a:xfrm>
        </p:spPr>
        <p:txBody>
          <a:bodyPr>
            <a:normAutofit/>
          </a:bodyPr>
          <a:lstStyle/>
          <a:p>
            <a:r>
              <a:rPr lang="en-US" dirty="0"/>
              <a:t>Solutions : sometimes it works !</a:t>
            </a:r>
          </a:p>
          <a:p>
            <a:r>
              <a:rPr lang="en-US" dirty="0"/>
              <a:t>Solution 2 :  more complicated but educational 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8" y="2445588"/>
            <a:ext cx="8979391" cy="25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9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4276725"/>
            <a:ext cx="8088511" cy="1889124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ng-model</a:t>
            </a:r>
            <a:r>
              <a:rPr lang="en-US" dirty="0"/>
              <a:t> is the 2 way data binding Angular is so famous about ! </a:t>
            </a:r>
          </a:p>
          <a:p>
            <a:r>
              <a:rPr lang="en-US" dirty="0" err="1">
                <a:solidFill>
                  <a:srgbClr val="FF0000"/>
                </a:solidFill>
              </a:rPr>
              <a:t>novalidate</a:t>
            </a:r>
            <a:r>
              <a:rPr lang="en-US" dirty="0"/>
              <a:t> (attributes defined in HTML 5) =&gt;  disables the browser automatic validation</a:t>
            </a:r>
          </a:p>
          <a:p>
            <a:r>
              <a:rPr lang="en-US" dirty="0"/>
              <a:t>Check the HTML5 types : text, email, number …</a:t>
            </a:r>
          </a:p>
          <a:p>
            <a:r>
              <a:rPr lang="en-US" dirty="0">
                <a:solidFill>
                  <a:srgbClr val="00B050"/>
                </a:solidFill>
              </a:rPr>
              <a:t>type="mail"  prevents an invalid value to be synced with the binding data defined in ng-model </a:t>
            </a:r>
            <a:r>
              <a:rPr lang="en-US" dirty="0" err="1">
                <a:solidFill>
                  <a:srgbClr val="00B050"/>
                </a:solidFill>
              </a:rPr>
              <a:t>user.mail</a:t>
            </a:r>
            <a:r>
              <a:rPr lang="en-US" dirty="0">
                <a:solidFill>
                  <a:srgbClr val="00B050"/>
                </a:solidFill>
              </a:rPr>
              <a:t> if not valid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FORM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6474" y="593194"/>
            <a:ext cx="7494392" cy="304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à coins arrondis 3"/>
          <p:cNvSpPr/>
          <p:nvPr/>
        </p:nvSpPr>
        <p:spPr>
          <a:xfrm>
            <a:off x="3152746" y="1161508"/>
            <a:ext cx="1065686" cy="240571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329530" y="1445905"/>
            <a:ext cx="1065686" cy="240571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087" y="1337635"/>
            <a:ext cx="6696726" cy="352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59" y="5296751"/>
            <a:ext cx="4035006" cy="272301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70242" y="1089928"/>
            <a:ext cx="7983742" cy="4915547"/>
          </a:xfrm>
        </p:spPr>
        <p:txBody>
          <a:bodyPr/>
          <a:lstStyle/>
          <a:p>
            <a:r>
              <a:rPr lang="en-US" dirty="0"/>
              <a:t> On user  inputs, Angular adds and removes classes from HTML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&lt;form&gt; element you have one more property :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536282" y="2092081"/>
            <a:ext cx="1291238" cy="273167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In our example,  'form' is an instance of </a:t>
            </a:r>
            <a:r>
              <a:rPr lang="en-US" sz="1600" dirty="0" err="1">
                <a:solidFill>
                  <a:schemeClr val="accent3"/>
                </a:solidFill>
              </a:rPr>
              <a:t>FormController</a:t>
            </a:r>
            <a:r>
              <a:rPr lang="en-US" sz="1600" dirty="0"/>
              <a:t> a </a:t>
            </a:r>
            <a:r>
              <a:rPr lang="en-US" sz="1600" dirty="0" err="1"/>
              <a:t>specifc</a:t>
            </a:r>
            <a:r>
              <a:rPr lang="en-US" sz="1600" dirty="0"/>
              <a:t> Angular </a:t>
            </a:r>
            <a:r>
              <a:rPr lang="en-US" sz="1600" dirty="0" err="1"/>
              <a:t>js</a:t>
            </a:r>
            <a:r>
              <a:rPr lang="en-US" sz="1600" dirty="0"/>
              <a:t> object,</a:t>
            </a:r>
            <a:br>
              <a:rPr lang="en-US" sz="1600" dirty="0"/>
            </a:br>
            <a:r>
              <a:rPr lang="en-US" sz="1600" dirty="0"/>
              <a:t> which has been made accessible by giving it a name on the current $scope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An </a:t>
            </a:r>
            <a:r>
              <a:rPr lang="en-US" sz="1600" dirty="0" err="1">
                <a:solidFill>
                  <a:schemeClr val="accent3"/>
                </a:solidFill>
              </a:rPr>
              <a:t>ngModel</a:t>
            </a:r>
            <a:r>
              <a:rPr lang="en-US" sz="1600" dirty="0"/>
              <a:t> directive holds an instance of </a:t>
            </a:r>
            <a:r>
              <a:rPr lang="en-US" sz="1600" dirty="0" err="1"/>
              <a:t>NgModelController</a:t>
            </a:r>
            <a:r>
              <a:rPr lang="en-US" sz="1600" dirty="0"/>
              <a:t>, and could also be named.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Beware in HTML5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 required = ""  </a:t>
            </a:r>
            <a:r>
              <a:rPr lang="en-US" sz="1600" dirty="0"/>
              <a:t>is a good syntax 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/>
              <a:t>As well as  required alone is enough,   but  required="false"  is an </a:t>
            </a:r>
            <a:r>
              <a:rPr lang="en-US" sz="1400" dirty="0" err="1"/>
              <a:t>antipattern</a:t>
            </a:r>
            <a:endParaRPr lang="en-US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493" y="3032124"/>
            <a:ext cx="2019300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8627" y="3179498"/>
            <a:ext cx="6870872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5209" y="5287507"/>
            <a:ext cx="26193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Those attributes could be set in JS code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Accessing form/input properties by JS code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63" y="1665217"/>
            <a:ext cx="2650553" cy="391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1275" y="1841462"/>
            <a:ext cx="5504543" cy="19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912" y="5578534"/>
            <a:ext cx="6112444" cy="116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Angular applies CSS styles automatically according to state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Form/Input state impact on CSS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25" y="3114675"/>
            <a:ext cx="3733800" cy="740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150" y="2009775"/>
            <a:ext cx="2990850" cy="325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562475" y="2047875"/>
            <a:ext cx="3036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get impact on the page, </a:t>
            </a:r>
            <a:br>
              <a:rPr lang="en-US" sz="1600" dirty="0"/>
            </a:br>
            <a:r>
              <a:rPr lang="en-US" sz="1600" dirty="0"/>
              <a:t>we just have to define the content</a:t>
            </a:r>
            <a:br>
              <a:rPr lang="en-US" sz="1600" dirty="0"/>
            </a:br>
            <a:r>
              <a:rPr lang="en-US" sz="1600" dirty="0"/>
              <a:t>of those CSS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How to show a message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Factorize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'form.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uEmail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.$error'</a:t>
            </a:r>
            <a:r>
              <a:rPr lang="en-US" dirty="0"/>
              <a:t> definition with ng-message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075" y="1971675"/>
            <a:ext cx="8775703" cy="127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336" y="4156969"/>
            <a:ext cx="8646442" cy="109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Showing message : </a:t>
            </a:r>
            <a:r>
              <a:rPr lang="en-US" dirty="0" err="1"/>
              <a:t>ng</a:t>
            </a:r>
            <a:r>
              <a:rPr lang="en-US" dirty="0"/>
              <a:t>-show ok but 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CSS is better !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1971675"/>
            <a:ext cx="7233934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1100" y="4291013"/>
            <a:ext cx="6924770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lèche droite 10"/>
          <p:cNvSpPr/>
          <p:nvPr/>
        </p:nvSpPr>
        <p:spPr>
          <a:xfrm>
            <a:off x="2524125" y="5705475"/>
            <a:ext cx="666750" cy="200025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3476625" y="5610225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!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3812</TotalTime>
  <Words>925</Words>
  <Application>Microsoft Office PowerPoint</Application>
  <PresentationFormat>Affichage à l'écran (4:3)</PresentationFormat>
  <Paragraphs>326</Paragraphs>
  <Slides>27</Slides>
  <Notes>24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Tahoma</vt:lpstr>
      <vt:lpstr>Wingdings</vt:lpstr>
      <vt:lpstr>FR_Template_SopraSteria_Consulting_SopraHR</vt:lpstr>
      <vt:lpstr>Angular 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ngMessages</vt:lpstr>
      <vt:lpstr>Example</vt:lpstr>
      <vt:lpstr>AngularJS</vt:lpstr>
      <vt:lpstr>AngularJS</vt:lpstr>
      <vt:lpstr>AngularJS</vt:lpstr>
      <vt:lpstr>AngularJS</vt:lpstr>
      <vt:lpstr> Bootstrap styles </vt:lpstr>
      <vt:lpstr>Bootstrap </vt:lpstr>
      <vt:lpstr>AngularJS</vt:lpstr>
      <vt:lpstr>AngularJS</vt:lpstr>
      <vt:lpstr>AngularJS</vt:lpstr>
      <vt:lpstr> Combo</vt:lpstr>
      <vt:lpstr>AngularJS</vt:lpstr>
      <vt:lpstr>AngularJS</vt:lpstr>
      <vt:lpstr>AngularJS</vt:lpstr>
      <vt:lpstr>AngularJS</vt:lpstr>
      <vt:lpstr>AngularJS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468</cp:revision>
  <cp:lastPrinted>2016-02-05T09:23:57Z</cp:lastPrinted>
  <dcterms:created xsi:type="dcterms:W3CDTF">2015-02-11T13:34:01Z</dcterms:created>
  <dcterms:modified xsi:type="dcterms:W3CDTF">2016-11-16T06:22:14Z</dcterms:modified>
</cp:coreProperties>
</file>