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39" r:id="rId2"/>
    <p:sldId id="447" r:id="rId3"/>
    <p:sldId id="448" r:id="rId4"/>
    <p:sldId id="449" r:id="rId5"/>
    <p:sldId id="453" r:id="rId6"/>
    <p:sldId id="455" r:id="rId7"/>
    <p:sldId id="435" r:id="rId8"/>
    <p:sldId id="450" r:id="rId9"/>
    <p:sldId id="466" r:id="rId10"/>
    <p:sldId id="434" r:id="rId11"/>
    <p:sldId id="452" r:id="rId12"/>
    <p:sldId id="471" r:id="rId13"/>
    <p:sldId id="433" r:id="rId14"/>
    <p:sldId id="458" r:id="rId15"/>
    <p:sldId id="454" r:id="rId16"/>
    <p:sldId id="436" r:id="rId17"/>
    <p:sldId id="463" r:id="rId18"/>
    <p:sldId id="464" r:id="rId19"/>
    <p:sldId id="465" r:id="rId20"/>
    <p:sldId id="474" r:id="rId21"/>
    <p:sldId id="476" r:id="rId22"/>
    <p:sldId id="475" r:id="rId23"/>
    <p:sldId id="477" r:id="rId24"/>
    <p:sldId id="478" r:id="rId25"/>
  </p:sldIdLst>
  <p:sldSz cx="9144000" cy="6858000" type="screen4x3"/>
  <p:notesSz cx="6797675" cy="9926638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91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  <p15:guide id="9" pos="344">
          <p15:clr>
            <a:srgbClr val="A4A3A4"/>
          </p15:clr>
        </p15:guide>
        <p15:guide id="10" pos="20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C"/>
    <a:srgbClr val="2DAA64"/>
    <a:srgbClr val="FEA8B8"/>
    <a:srgbClr val="000000"/>
    <a:srgbClr val="F2F2F2"/>
    <a:srgbClr val="FAAA0A"/>
    <a:srgbClr val="A6A6A6"/>
    <a:srgbClr val="4D0B39"/>
    <a:srgbClr val="D99782"/>
    <a:srgbClr val="88A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4" autoAdjust="0"/>
    <p:restoredTop sz="88279" autoAdjust="0"/>
  </p:normalViewPr>
  <p:slideViewPr>
    <p:cSldViewPr snapToGrid="0" showGuides="1">
      <p:cViewPr varScale="1">
        <p:scale>
          <a:sx n="100" d="100"/>
          <a:sy n="100" d="100"/>
        </p:scale>
        <p:origin x="1560" y="90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2880"/>
        <p:guide pos="5420"/>
        <p:guide pos="344"/>
        <p:guide pos="20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4474"/>
    </p:cViewPr>
  </p:sorterViewPr>
  <p:notesViewPr>
    <p:cSldViewPr snapToGrid="0" showGuides="1">
      <p:cViewPr varScale="1">
        <p:scale>
          <a:sx n="78" d="100"/>
          <a:sy n="78" d="100"/>
        </p:scale>
        <p:origin x="-3366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9858376"/>
            <a:ext cx="6797675" cy="682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45659" cy="2730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87731427-D242-475D-9180-8940013A50B8}" type="datetimeFigureOut">
              <a:rPr lang="en-GB" smtClean="0"/>
              <a:pPr algn="l"/>
              <a:t>16/11/2016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43853" y="9485352"/>
            <a:ext cx="5663296" cy="277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485352"/>
            <a:ext cx="543854" cy="277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26791" y="9584396"/>
            <a:ext cx="0" cy="107206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373390" y="9524515"/>
            <a:ext cx="298235" cy="21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1" y="0"/>
            <a:ext cx="3256087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BA521D56-F1F4-41A0-82EB-989F4F6F400D}" type="datetimeFigureOut">
              <a:rPr lang="fr-FR" smtClean="0"/>
              <a:pPr/>
              <a:t>16/11/2016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878557" y="4715153"/>
            <a:ext cx="504056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9858376"/>
            <a:ext cx="6797675" cy="682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43853" y="9485352"/>
            <a:ext cx="4853473" cy="277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485352"/>
            <a:ext cx="543854" cy="277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26791" y="9584396"/>
            <a:ext cx="0" cy="107206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373390" y="9524515"/>
            <a:ext cx="298235" cy="21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941F78B-87F4-4E28-BF8A-7F3C166219D4}" type="datetime1">
              <a:rPr lang="fr-FR" smtClean="0"/>
              <a:t>16/11/2016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497609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11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12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554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13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14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15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16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18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19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20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287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&lt;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fr-FR" dirty="0"/>
              <a:t>&gt;</a:t>
            </a:r>
            <a:r>
              <a:rPr lang="fr-FR" dirty="0" err="1"/>
              <a:t>themeId</a:t>
            </a:r>
            <a:r>
              <a:rPr lang="fr-FR" dirty="0"/>
              <a:t> : {{</a:t>
            </a:r>
            <a:r>
              <a:rPr lang="fr-FR" dirty="0" err="1"/>
              <a:t>vm.filmFilterForm.themeId</a:t>
            </a:r>
            <a:r>
              <a:rPr lang="fr-FR" dirty="0"/>
              <a:t>}}&lt;/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&lt;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 </a:t>
            </a:r>
            <a:r>
              <a:rPr lang="fr-FR" dirty="0"/>
              <a:t>class=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-group"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    &lt;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fr-FR" dirty="0" err="1"/>
              <a:t>name</a:t>
            </a:r>
            <a:r>
              <a:rPr lang="fr-FR" dirty="0"/>
              <a:t>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fr-FR" dirty="0" err="1"/>
              <a:t>ng</a:t>
            </a:r>
            <a:r>
              <a:rPr lang="fr-FR" dirty="0"/>
              <a:t>-model=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vm.filmFilterForm.themeId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fr-FR" dirty="0"/>
              <a:t>class=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-control"</a:t>
            </a:r>
            <a:b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fr-FR" dirty="0" err="1"/>
              <a:t>ng</a:t>
            </a:r>
            <a:r>
              <a:rPr lang="fr-FR" dirty="0"/>
              <a:t>-options=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"t.id as 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t.shortLabel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t in 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vm.themes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track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t.id"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        &lt;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</a:t>
            </a:r>
            <a:r>
              <a:rPr lang="fr-FR" dirty="0"/>
              <a:t>value=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""</a:t>
            </a:r>
            <a:r>
              <a:rPr lang="fr-FR" dirty="0"/>
              <a:t>&gt;&lt;/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    &lt;/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&lt;/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fr-FR" dirty="0"/>
              <a:t>&gt;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REASON :</a:t>
            </a:r>
          </a:p>
          <a:p>
            <a:pPr marL="0" indent="0">
              <a:buNone/>
            </a:pPr>
            <a:r>
              <a:rPr lang="fr-FR" dirty="0"/>
              <a:t>http://gurustop.net/blog/2014/01/28/common-problems-and-solutions-when-using-select-elements-with-angular-js-ng-options-initial-selection/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en-US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track by syntax expects an object, with the property you use to track. It does</a:t>
            </a:r>
          </a:p>
          <a:p>
            <a:r>
              <a:rPr lang="en-US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honor the key part used in the key as text syntax (which in our example is</a:t>
            </a:r>
          </a:p>
          <a:p>
            <a:r>
              <a:rPr lang="en-US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g.id as </a:t>
            </a:r>
            <a:r>
              <a:rPr lang="en-US" sz="8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g.text</a:t>
            </a:r>
            <a:r>
              <a:rPr lang="en-US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), so, it wants the ng‐model to point to an object with the tracked</a:t>
            </a:r>
          </a:p>
          <a:p>
            <a:r>
              <a:rPr lang="fr-FR" sz="8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</a:t>
            </a:r>
            <a:r>
              <a:rPr lang="fr-FR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Cause</a:t>
            </a:r>
          </a:p>
          <a:p>
            <a:r>
              <a:rPr lang="fr-FR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</a:t>
            </a:r>
          </a:p>
          <a:p>
            <a:r>
              <a:rPr lang="en-US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 Properties Scenario </a:t>
            </a:r>
            <a:r>
              <a:rPr lang="en-US" sz="8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</a:t>
            </a:r>
            <a:r>
              <a:rPr lang="en-US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Combined With Server-Side</a:t>
            </a:r>
          </a:p>
          <a:p>
            <a:r>
              <a:rPr lang="fr-FR" sz="8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Submit</a:t>
            </a:r>
            <a:endParaRPr lang="fr-FR" sz="8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8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</a:t>
            </a:r>
            <a:r>
              <a:rPr lang="fr-FR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Cause</a:t>
            </a:r>
          </a:p>
          <a:p>
            <a:r>
              <a:rPr lang="fr-FR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12345</a:t>
            </a:r>
          </a:p>
          <a:p>
            <a:r>
              <a:rPr lang="fr-FR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&lt;select</a:t>
            </a:r>
          </a:p>
          <a:p>
            <a:r>
              <a:rPr lang="fr-FR" sz="8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ngmodel</a:t>
            </a:r>
            <a:r>
              <a:rPr lang="fr-FR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</a:p>
          <a:p>
            <a:r>
              <a:rPr lang="fr-FR" sz="8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person.genderId</a:t>
            </a:r>
            <a:r>
              <a:rPr lang="fr-FR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fr-FR" sz="8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ngoptions</a:t>
            </a:r>
            <a:r>
              <a:rPr lang="fr-FR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</a:p>
          <a:p>
            <a:r>
              <a:rPr lang="fr-FR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gender.id as </a:t>
            </a:r>
            <a:r>
              <a:rPr lang="fr-FR" sz="8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gender.text</a:t>
            </a:r>
            <a:r>
              <a:rPr lang="fr-FR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</a:t>
            </a:r>
            <a:r>
              <a:rPr lang="fr-FR" sz="8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gender</a:t>
            </a:r>
            <a:r>
              <a:rPr lang="fr-FR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fr-FR" sz="8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genders</a:t>
            </a:r>
            <a:r>
              <a:rPr lang="fr-FR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fr-FR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&lt;/select&gt;</a:t>
            </a:r>
          </a:p>
          <a:p>
            <a:r>
              <a:rPr lang="en-US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7/9/2015 How to set the initial selected value of a select element using Angular.JS </a:t>
            </a:r>
            <a:r>
              <a:rPr lang="en-US" sz="8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ngoptions</a:t>
            </a:r>
            <a:endParaRPr lang="en-US" sz="8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 track by / (AngularJS &amp; ASP.NET MVC) Gurustop.NET By @...</a:t>
            </a:r>
          </a:p>
          <a:p>
            <a:r>
              <a:rPr lang="fr-FR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http://gurustop.net/blog/2014/01/28/commonproblemsandsolutionswhenusingselectelementswithangularjsngoptionsinitialselection/</a:t>
            </a:r>
          </a:p>
          <a:p>
            <a:r>
              <a:rPr lang="fr-FR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4/18</a:t>
            </a:r>
          </a:p>
          <a:p>
            <a:r>
              <a:rPr lang="en-US" sz="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property, it cannot be the key itself directly.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21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349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the </a:t>
            </a:r>
            <a:r>
              <a:rPr lang="fr-FR" dirty="0" err="1"/>
              <a:t>plunk</a:t>
            </a:r>
            <a:r>
              <a:rPr lang="fr-FR" baseline="0" dirty="0"/>
              <a:t> </a:t>
            </a:r>
          </a:p>
          <a:p>
            <a:r>
              <a:rPr lang="fr-FR" baseline="0" dirty="0" err="1"/>
              <a:t>We</a:t>
            </a:r>
            <a:r>
              <a:rPr lang="fr-FR" baseline="0" dirty="0"/>
              <a:t> </a:t>
            </a:r>
            <a:r>
              <a:rPr lang="fr-FR" baseline="0" dirty="0" err="1"/>
              <a:t>see</a:t>
            </a:r>
            <a:r>
              <a:rPr lang="fr-FR" baseline="0" dirty="0"/>
              <a:t> how to use the </a:t>
            </a:r>
            <a:r>
              <a:rPr lang="fr-FR" sz="8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fr-FR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fr-FR" sz="8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</a:t>
            </a:r>
            <a:r>
              <a:rPr lang="fr-FR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fr-FR" sz="8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fr-FR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fr-FR" sz="8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invalid</a:t>
            </a:r>
            <a:r>
              <a:rPr lang="fr-FR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fr-FR" sz="8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fr-FR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fr-FR" sz="8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touched</a:t>
            </a:r>
            <a:r>
              <a:rPr lang="fr-FR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8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fr-FR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</a:t>
            </a:r>
            <a:r>
              <a:rPr lang="fr-FR" sz="8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fr-FR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NG sets on the </a:t>
            </a:r>
            <a:r>
              <a:rPr lang="fr-FR" sz="8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fields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&lt;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fr-FR" dirty="0"/>
              <a:t>&gt;PIPO : {{</a:t>
            </a:r>
            <a:r>
              <a:rPr lang="fr-FR" dirty="0" err="1"/>
              <a:t>vm.filmFilterForm.themeId</a:t>
            </a:r>
            <a:r>
              <a:rPr lang="fr-FR" dirty="0"/>
              <a:t>}}&lt;/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&lt;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 </a:t>
            </a:r>
            <a:r>
              <a:rPr lang="fr-FR" dirty="0"/>
              <a:t>class=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-group"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    &lt;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fr-FR" dirty="0" err="1"/>
              <a:t>name</a:t>
            </a:r>
            <a:r>
              <a:rPr lang="fr-FR" dirty="0"/>
              <a:t>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 </a:t>
            </a:r>
            <a:r>
              <a:rPr lang="fr-FR" dirty="0"/>
              <a:t>class=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-control"</a:t>
            </a:r>
            <a:b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fr-FR" dirty="0" err="1"/>
              <a:t>ng</a:t>
            </a:r>
            <a:r>
              <a:rPr lang="fr-FR" dirty="0"/>
              <a:t>-model=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vm.filmFilterForm.themeId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        &lt;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</a:t>
            </a:r>
            <a:r>
              <a:rPr lang="fr-FR" dirty="0"/>
              <a:t>value=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""</a:t>
            </a:r>
            <a:r>
              <a:rPr lang="fr-FR" dirty="0"/>
              <a:t>&gt;&lt;/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        &lt;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</a:t>
            </a:r>
            <a:r>
              <a:rPr lang="fr-FR" dirty="0" err="1"/>
              <a:t>ng-repeat</a:t>
            </a:r>
            <a:r>
              <a:rPr lang="fr-FR" dirty="0"/>
              <a:t>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 in 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vm.themes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fr-FR" dirty="0"/>
              <a:t>value=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"{{t.id}}"</a:t>
            </a:r>
            <a:b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fr-FR" dirty="0" err="1"/>
              <a:t>ng-selected</a:t>
            </a:r>
            <a:r>
              <a:rPr lang="fr-FR" dirty="0"/>
              <a:t>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"{{ t.id == 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vm.filmFilterForm.themeId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}}"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            {{</a:t>
            </a:r>
            <a:r>
              <a:rPr lang="fr-FR" dirty="0" err="1"/>
              <a:t>t.shortLabel</a:t>
            </a:r>
            <a:r>
              <a:rPr lang="fr-FR" dirty="0"/>
              <a:t>}}</a:t>
            </a:r>
            <a:br>
              <a:rPr lang="fr-FR" dirty="0"/>
            </a:br>
            <a:r>
              <a:rPr lang="fr-FR" dirty="0"/>
              <a:t>        &lt;/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    &lt;/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&lt;/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fr-FR" dirty="0"/>
              <a:t>&gt;</a:t>
            </a: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22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895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&lt;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fr-FR" dirty="0"/>
              <a:t>&gt;</a:t>
            </a:r>
            <a:r>
              <a:rPr lang="fr-FR" dirty="0" err="1"/>
              <a:t>themeId</a:t>
            </a:r>
            <a:r>
              <a:rPr lang="fr-FR" dirty="0"/>
              <a:t> : {{</a:t>
            </a:r>
            <a:r>
              <a:rPr lang="fr-FR" dirty="0" err="1"/>
              <a:t>vm.filmFilterForm.themeId</a:t>
            </a:r>
            <a:r>
              <a:rPr lang="fr-FR" dirty="0"/>
              <a:t>}}&lt;/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&lt;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 </a:t>
            </a:r>
            <a:r>
              <a:rPr lang="fr-FR" dirty="0"/>
              <a:t>class=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-group"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    &lt;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fr-FR" dirty="0" err="1"/>
              <a:t>name</a:t>
            </a:r>
            <a:r>
              <a:rPr lang="fr-FR" dirty="0"/>
              <a:t>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fr-FR" dirty="0"/>
              <a:t>class=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-control"</a:t>
            </a:r>
            <a:b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fr-FR" dirty="0" err="1"/>
              <a:t>ng</a:t>
            </a:r>
            <a:r>
              <a:rPr lang="fr-FR" dirty="0"/>
              <a:t>-model=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"vm.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filterFacade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._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fr-FR" dirty="0" err="1"/>
              <a:t>ng-init</a:t>
            </a:r>
            <a:r>
              <a:rPr lang="fr-FR" dirty="0"/>
              <a:t>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"vm.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filterFacade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._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{id: 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vm.filmFilterForm.themeId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}"</a:t>
            </a:r>
            <a:b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fr-FR" dirty="0" err="1"/>
              <a:t>ng</a:t>
            </a:r>
            <a:r>
              <a:rPr lang="fr-FR" dirty="0"/>
              <a:t>-change=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vm.filmFilterForm.themeId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vm.filterFacade._theme.id"</a:t>
            </a:r>
            <a:b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fr-FR" dirty="0" err="1"/>
              <a:t>ng</a:t>
            </a:r>
            <a:r>
              <a:rPr lang="fr-FR" dirty="0"/>
              <a:t>-options=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t.shortLabel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t in 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vm.themes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track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t.id"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        &lt;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</a:t>
            </a:r>
            <a:r>
              <a:rPr lang="fr-FR" dirty="0"/>
              <a:t>value=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""</a:t>
            </a:r>
            <a:r>
              <a:rPr lang="fr-FR" dirty="0"/>
              <a:t>&gt;&lt;/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    &lt;/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&lt;/</a:t>
            </a:r>
            <a:r>
              <a:rPr lang="fr-FR" sz="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fr-FR" dirty="0"/>
              <a:t>&gt;</a:t>
            </a: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23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4743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24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899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4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5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6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7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8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10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16/11/2016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Java Config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fr-FR" dirty="0"/>
              <a:t>Java Config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9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-art-of-web.com/html/html5-form-validation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hyperlink" Target="https://developer.mozilla.org/en-US/docs/Web/JavaScript/Reference/Global_Objects/RegEx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1163114/angular-ng-options-track-by-issu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authors/joe-eame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pp.pluralsight.com/library/authors/jim-coop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ocs.angularjs.org/api/ngMessages/directive/ngMessage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err="1"/>
              <a:t>js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546100" y="4654553"/>
            <a:ext cx="6457215" cy="1651654"/>
          </a:xfrm>
        </p:spPr>
        <p:txBody>
          <a:bodyPr/>
          <a:lstStyle/>
          <a:p>
            <a:r>
              <a:rPr lang="fr-FR" dirty="0" err="1"/>
              <a:t>Forms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1400" dirty="0" err="1"/>
              <a:t>Author</a:t>
            </a:r>
            <a:r>
              <a:rPr lang="fr-FR" sz="1400" dirty="0"/>
              <a:t> : Gauthier PEEL</a:t>
            </a:r>
          </a:p>
        </p:txBody>
      </p:sp>
      <p:pic>
        <p:nvPicPr>
          <p:cNvPr id="9" name="Espace réservé pour une image  8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576" y="-2539"/>
            <a:ext cx="9155154" cy="3431539"/>
          </a:xfrm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JS 1: </a:t>
            </a:r>
            <a:r>
              <a:rPr lang="fr-FR" dirty="0" err="1" smtClean="0"/>
              <a:t>Forms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6273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BETTER factorisation : </a:t>
            </a:r>
            <a:r>
              <a:rPr lang="en-GB" cap="none" dirty="0" err="1"/>
              <a:t>ng</a:t>
            </a:r>
            <a:r>
              <a:rPr lang="en-GB" cap="none" dirty="0"/>
              <a:t>-messages  extracting messages in a file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2748" y="5510845"/>
            <a:ext cx="54578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1532748" y="5177540"/>
            <a:ext cx="3227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file templates/message.html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866" y="1203865"/>
            <a:ext cx="6861658" cy="35968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 the message template file could even be defined inline :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err="1"/>
              <a:t>ng</a:t>
            </a:r>
            <a:r>
              <a:rPr lang="en-GB" cap="none" dirty="0"/>
              <a:t>-messages  extracting messages in a file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3863" y="2028825"/>
            <a:ext cx="8136732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JS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HTML 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Preventing submit when the form is NOT valid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205" y="1484313"/>
            <a:ext cx="3004253" cy="191421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774" y="4164386"/>
            <a:ext cx="3376956" cy="31659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0205" y="4907455"/>
            <a:ext cx="7321050" cy="57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75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HTML5 validation attributes are :</a:t>
            </a:r>
          </a:p>
          <a:p>
            <a:pPr lvl="1"/>
            <a:r>
              <a:rPr lang="en-US" dirty="0"/>
              <a:t>Technical : required, min, max, </a:t>
            </a:r>
            <a:r>
              <a:rPr lang="en-US" dirty="0" err="1"/>
              <a:t>maxlength</a:t>
            </a:r>
            <a:r>
              <a:rPr lang="en-US" dirty="0"/>
              <a:t>, pattern (</a:t>
            </a:r>
            <a:r>
              <a:rPr lang="en-US" dirty="0" err="1"/>
              <a:t>regexp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Functional : email, </a:t>
            </a:r>
            <a:r>
              <a:rPr lang="en-US" dirty="0" err="1"/>
              <a:t>url</a:t>
            </a:r>
            <a:r>
              <a:rPr lang="en-US" dirty="0"/>
              <a:t>, number, </a:t>
            </a:r>
            <a:r>
              <a:rPr lang="en-US" dirty="0" err="1"/>
              <a:t>tel</a:t>
            </a:r>
            <a:r>
              <a:rPr lang="en-US" dirty="0"/>
              <a:t>, date, range</a:t>
            </a:r>
          </a:p>
          <a:p>
            <a:r>
              <a:rPr lang="en-US" dirty="0"/>
              <a:t>Adding  </a:t>
            </a:r>
            <a:r>
              <a:rPr lang="en-US" dirty="0" err="1">
                <a:solidFill>
                  <a:srgbClr val="FF0000"/>
                </a:solidFill>
              </a:rPr>
              <a:t>novalidate</a:t>
            </a:r>
            <a:r>
              <a:rPr lang="en-US" dirty="0"/>
              <a:t>  to the form to prevent the browser from showing its own error messages 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http://www.the-art-of-web.com/html/html5-form-validation/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https://developer.mozilla.org/en-US/docs/Web/JavaScript/Reference/Global_Objects/RegExp</a:t>
            </a:r>
            <a:r>
              <a:rPr lang="en-US" dirty="0"/>
              <a:t>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Adding Validation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90875" y="3024188"/>
            <a:ext cx="2876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487363" y="1150937"/>
            <a:ext cx="8088511" cy="4681537"/>
          </a:xfrm>
        </p:spPr>
        <p:txBody>
          <a:bodyPr/>
          <a:lstStyle/>
          <a:p>
            <a:r>
              <a:rPr lang="en-US" dirty="0"/>
              <a:t>Add bootstrap.css to your page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Adding </a:t>
            </a:r>
            <a:r>
              <a:rPr lang="en-GB" cap="none" dirty="0" smtClean="0"/>
              <a:t>Bootstrap styles </a:t>
            </a:r>
            <a:r>
              <a:rPr lang="en-GB" cap="none" dirty="0"/>
              <a:t>to your FORMS !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1276350" y="16637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class="form-group"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&lt;div &gt;</a:t>
                      </a:r>
                      <a:r>
                        <a:rPr lang="en-GB" sz="1400" baseline="0" dirty="0"/>
                        <a:t> around an input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class="form-control"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&lt;input</a:t>
                      </a:r>
                      <a:r>
                        <a:rPr lang="en-GB" sz="1400" baseline="0" dirty="0"/>
                        <a:t> &gt; except radio and checkbox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class="control-label"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&lt;label&gt;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class="help-block"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&lt;div  </a:t>
                      </a:r>
                      <a:r>
                        <a:rPr lang="en-GB" sz="1400" dirty="0" err="1"/>
                        <a:t>ng</a:t>
                      </a:r>
                      <a:r>
                        <a:rPr lang="en-GB" sz="1400" dirty="0"/>
                        <a:t>-messages=""</a:t>
                      </a:r>
                      <a:r>
                        <a:rPr lang="en-GB" sz="1400" baseline="0" dirty="0"/>
                        <a:t> ..&gt;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363" y="3810000"/>
            <a:ext cx="8643439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FORM Update events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" y="1085850"/>
            <a:ext cx="90297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1925" y="4424363"/>
            <a:ext cx="88677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1563" y="5619750"/>
            <a:ext cx="61436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à coins arrondis 10"/>
          <p:cNvSpPr/>
          <p:nvPr/>
        </p:nvSpPr>
        <p:spPr>
          <a:xfrm>
            <a:off x="5281126" y="5626942"/>
            <a:ext cx="550507" cy="233265"/>
          </a:xfrm>
          <a:prstGeom prst="roundRect">
            <a:avLst/>
          </a:prstGeom>
          <a:solidFill>
            <a:srgbClr val="00B05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270244" y="1632814"/>
            <a:ext cx="532190" cy="205317"/>
          </a:xfrm>
          <a:prstGeom prst="round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 err="1"/>
              <a:t>ng</a:t>
            </a:r>
            <a:r>
              <a:rPr lang="en-US" dirty="0"/>
              <a:t>-if will remove elements from DOM. </a:t>
            </a:r>
          </a:p>
          <a:p>
            <a:r>
              <a:rPr lang="en-US" dirty="0" err="1"/>
              <a:t>ng</a:t>
            </a:r>
            <a:r>
              <a:rPr lang="en-US" dirty="0"/>
              <a:t>-show/</a:t>
            </a:r>
            <a:r>
              <a:rPr lang="en-US" dirty="0" err="1"/>
              <a:t>ng</a:t>
            </a:r>
            <a:r>
              <a:rPr lang="en-US" dirty="0"/>
              <a:t>-hide does not remove the elements from DOM. It uses CSS styles to hide/show elements</a:t>
            </a:r>
          </a:p>
          <a:p>
            <a:r>
              <a:rPr lang="en-US" dirty="0" err="1"/>
              <a:t>ng</a:t>
            </a:r>
            <a:r>
              <a:rPr lang="en-US" dirty="0"/>
              <a:t>-if creates a child scope while </a:t>
            </a:r>
            <a:r>
              <a:rPr lang="en-US" dirty="0" err="1"/>
              <a:t>ng</a:t>
            </a:r>
            <a:r>
              <a:rPr lang="en-US" dirty="0"/>
              <a:t>-show/</a:t>
            </a:r>
            <a:r>
              <a:rPr lang="en-US" dirty="0" err="1"/>
              <a:t>ng</a:t>
            </a:r>
            <a:r>
              <a:rPr lang="en-US" dirty="0"/>
              <a:t>-hide does not</a:t>
            </a:r>
          </a:p>
          <a:p>
            <a:r>
              <a:rPr lang="en-US" dirty="0"/>
              <a:t>For performance : </a:t>
            </a:r>
            <a:r>
              <a:rPr lang="en-US" dirty="0" err="1"/>
              <a:t>ng</a:t>
            </a:r>
            <a:r>
              <a:rPr lang="en-US" dirty="0"/>
              <a:t>-if should be preferred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err="1"/>
              <a:t>ng</a:t>
            </a:r>
            <a:r>
              <a:rPr lang="en-GB" cap="none" dirty="0"/>
              <a:t>-show  </a:t>
            </a:r>
            <a:r>
              <a:rPr lang="en-GB" cap="none" dirty="0" err="1"/>
              <a:t>vs</a:t>
            </a:r>
            <a:r>
              <a:rPr lang="en-GB" cap="none" dirty="0"/>
              <a:t>  </a:t>
            </a:r>
            <a:r>
              <a:rPr lang="en-GB" cap="none" dirty="0" err="1"/>
              <a:t>ng</a:t>
            </a:r>
            <a:r>
              <a:rPr lang="en-GB" cap="none" dirty="0"/>
              <a:t>-if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 Combo</a:t>
            </a: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546100" y="4654553"/>
            <a:ext cx="6457215" cy="307777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pic>
        <p:nvPicPr>
          <p:cNvPr id="13" name="Espace réservé pour une image  12" descr="ScreenShot010.jpg"/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14630" b="146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06273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9738" y="1066800"/>
            <a:ext cx="59150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33813" y="3267075"/>
            <a:ext cx="471487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4813" y="3643313"/>
            <a:ext cx="23526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ZoneTexte 10"/>
          <p:cNvSpPr txBox="1"/>
          <p:nvPr/>
        </p:nvSpPr>
        <p:spPr>
          <a:xfrm>
            <a:off x="714375" y="3581400"/>
            <a:ext cx="1185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themes array 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1924050" y="1485900"/>
            <a:ext cx="3705225" cy="21907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515938" y="3486150"/>
            <a:ext cx="8088511" cy="26796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Should be understood :</a:t>
            </a:r>
          </a:p>
          <a:p>
            <a:pPr lvl="1"/>
            <a:r>
              <a:rPr lang="en-US" dirty="0"/>
              <a:t>'label' means the text shown to the user in the combo, and the code should give a value instead of the placeholder 'label' in the spec :</a:t>
            </a:r>
          </a:p>
          <a:p>
            <a:pPr lvl="2"/>
            <a:r>
              <a:rPr lang="en-US" sz="1300" dirty="0">
                <a:latin typeface="Courier New" pitchFamily="49" charset="0"/>
                <a:cs typeface="Courier New" pitchFamily="49" charset="0"/>
              </a:rPr>
              <a:t>person.name </a:t>
            </a:r>
            <a:r>
              <a:rPr lang="en-US" dirty="0"/>
              <a:t>for person in </a:t>
            </a:r>
            <a:r>
              <a:rPr lang="en-US" dirty="0" err="1"/>
              <a:t>vm.personArray</a:t>
            </a:r>
            <a:endParaRPr lang="en-US" dirty="0"/>
          </a:p>
          <a:p>
            <a:pPr lvl="1"/>
            <a:r>
              <a:rPr lang="en-US" dirty="0"/>
              <a:t>'value' means the name of a variable loop  value of an item from the  array : 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person</a:t>
            </a:r>
          </a:p>
          <a:p>
            <a:pPr lvl="1"/>
            <a:r>
              <a:rPr lang="en-US" dirty="0"/>
              <a:t>select' means the value returns when submitted  : 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person</a:t>
            </a:r>
            <a:r>
              <a:rPr lang="en-US" dirty="0"/>
              <a:t>, or 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person.id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value could either be the FK (id) or the full object</a:t>
            </a:r>
          </a:p>
          <a:p>
            <a:pPr lvl="1"/>
            <a:r>
              <a:rPr lang="en-US" dirty="0"/>
              <a:t>Even if the full sentence is strange, </a:t>
            </a:r>
            <a:br>
              <a:rPr lang="en-US" dirty="0"/>
            </a:br>
            <a:r>
              <a:rPr lang="en-US" dirty="0"/>
              <a:t>we just have to replace 'label' 'value' and 'select' by code.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 short the words "select' 'value' and 'select' should NOT appear in the options parameter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9738" y="1066800"/>
            <a:ext cx="59150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à coins arrondis 11"/>
          <p:cNvSpPr/>
          <p:nvPr/>
        </p:nvSpPr>
        <p:spPr>
          <a:xfrm>
            <a:off x="1924050" y="1485900"/>
            <a:ext cx="3705225" cy="21907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515938" y="4276725"/>
            <a:ext cx="8088511" cy="1889124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Utilisation</a:t>
            </a:r>
            <a:r>
              <a:rPr lang="en-US" dirty="0" smtClean="0"/>
              <a:t> de </a:t>
            </a:r>
            <a:r>
              <a:rPr lang="en-US" dirty="0" smtClean="0">
                <a:solidFill>
                  <a:srgbClr val="FF0000"/>
                </a:solidFill>
              </a:rPr>
              <a:t>ng-model</a:t>
            </a:r>
            <a:r>
              <a:rPr lang="en-US" dirty="0" smtClean="0"/>
              <a:t> pour le double </a:t>
            </a:r>
            <a:r>
              <a:rPr lang="en-US" dirty="0" err="1" smtClean="0"/>
              <a:t>bindning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novalidate</a:t>
            </a:r>
            <a:r>
              <a:rPr lang="en-US" dirty="0"/>
              <a:t> (attributes defined in HTML 5) =&gt;  disables the browser automatic validation</a:t>
            </a:r>
          </a:p>
          <a:p>
            <a:r>
              <a:rPr lang="en-US" dirty="0" smtClean="0"/>
              <a:t>Check the HTML5 types : text, email, number …</a:t>
            </a:r>
          </a:p>
          <a:p>
            <a:r>
              <a:rPr lang="en-US" dirty="0" smtClean="0"/>
              <a:t>type="mail"  prevents an invalid value to be synced with the binding data defined in ng-model </a:t>
            </a:r>
            <a:r>
              <a:rPr lang="en-US" dirty="0" err="1" smtClean="0"/>
              <a:t>user.mail</a:t>
            </a:r>
            <a:r>
              <a:rPr lang="en-US" dirty="0" smtClean="0"/>
              <a:t> if not valid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Un </a:t>
            </a:r>
            <a:r>
              <a:rPr lang="en-GB" cap="none" dirty="0" err="1" smtClean="0"/>
              <a:t>formulaire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6949" y="989929"/>
            <a:ext cx="7494392" cy="304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à coins arrondis 3"/>
          <p:cNvSpPr/>
          <p:nvPr/>
        </p:nvSpPr>
        <p:spPr>
          <a:xfrm>
            <a:off x="3162271" y="1572565"/>
            <a:ext cx="1065686" cy="240571"/>
          </a:xfrm>
          <a:prstGeom prst="roundRect">
            <a:avLst/>
          </a:prstGeom>
          <a:solidFill>
            <a:srgbClr val="CF022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3339054" y="1856962"/>
            <a:ext cx="1175795" cy="240571"/>
          </a:xfrm>
          <a:prstGeom prst="roundRect">
            <a:avLst/>
          </a:prstGeom>
          <a:solidFill>
            <a:srgbClr val="CF022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544439" y="1330779"/>
            <a:ext cx="8088511" cy="2679699"/>
          </a:xfrm>
        </p:spPr>
        <p:txBody>
          <a:bodyPr>
            <a:normAutofit/>
          </a:bodyPr>
          <a:lstStyle/>
          <a:p>
            <a:r>
              <a:rPr lang="en-US" dirty="0"/>
              <a:t>You choose your theme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Combo usual problem : selected item when going back with different data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818" y="1908628"/>
            <a:ext cx="2114550" cy="7620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39" y="3504802"/>
            <a:ext cx="7305675" cy="1419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5360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544439" y="1330779"/>
            <a:ext cx="8088511" cy="322838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Suppose you keep the form '</a:t>
            </a:r>
            <a:r>
              <a:rPr lang="en-US" dirty="0" err="1"/>
              <a:t>filmFilterForm</a:t>
            </a:r>
            <a:r>
              <a:rPr lang="en-US" dirty="0"/>
              <a:t>' here) value somewhere, </a:t>
            </a:r>
          </a:p>
          <a:p>
            <a:pPr lvl="1"/>
            <a:r>
              <a:rPr lang="en-US" dirty="0"/>
              <a:t>leave the page and </a:t>
            </a:r>
          </a:p>
          <a:p>
            <a:pPr lvl="1"/>
            <a:r>
              <a:rPr lang="en-US" dirty="0"/>
              <a:t>come back to the page </a:t>
            </a:r>
          </a:p>
          <a:p>
            <a:pPr lvl="1"/>
            <a:r>
              <a:rPr lang="en-US" dirty="0"/>
              <a:t>You combo does  not come back with anything selected ? strange 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reason is that Angular compares the objects with '===' and the  objects are NOT strictly equal.</a:t>
            </a:r>
          </a:p>
          <a:p>
            <a:pPr lvl="1"/>
            <a:r>
              <a:rPr lang="en-US" dirty="0"/>
              <a:t>The second possible reason is that angular cannot track item by anything else than object</a:t>
            </a:r>
          </a:p>
          <a:p>
            <a:pPr lvl="1"/>
            <a:r>
              <a:rPr lang="en-US" dirty="0">
                <a:hlinkClick r:id="rId3"/>
              </a:rPr>
              <a:t>http://stackoverflow.com/questions/31163114/angular-ng-options-track-by-issue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Combo usual problem : selected item when going back with different data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828" y="2563971"/>
            <a:ext cx="2114550" cy="7620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939" y="4892468"/>
            <a:ext cx="7305675" cy="1419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2601" y="2573134"/>
            <a:ext cx="2143125" cy="847725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327833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544439" y="1330779"/>
            <a:ext cx="8088511" cy="2679699"/>
          </a:xfrm>
        </p:spPr>
        <p:txBody>
          <a:bodyPr>
            <a:normAutofit/>
          </a:bodyPr>
          <a:lstStyle/>
          <a:p>
            <a:r>
              <a:rPr lang="en-US" dirty="0"/>
              <a:t>Solutions : sometimes it works !</a:t>
            </a:r>
          </a:p>
          <a:p>
            <a:r>
              <a:rPr lang="en-US" dirty="0"/>
              <a:t>Solution 1 :  develop your own ng-repeat 'by-hand' explicitly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Combo usual problem : selected item when going back with different data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3" y="2301392"/>
            <a:ext cx="9067061" cy="282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64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544439" y="1330779"/>
            <a:ext cx="8088511" cy="2679699"/>
          </a:xfrm>
        </p:spPr>
        <p:txBody>
          <a:bodyPr>
            <a:normAutofit/>
          </a:bodyPr>
          <a:lstStyle/>
          <a:p>
            <a:r>
              <a:rPr lang="en-US" dirty="0"/>
              <a:t>Solutions : sometimes it works !</a:t>
            </a:r>
          </a:p>
          <a:p>
            <a:r>
              <a:rPr lang="en-US" dirty="0"/>
              <a:t>Solution 2 :  more complicated but educational 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Combo usual problem : selected item when going back with different data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18" y="2445588"/>
            <a:ext cx="8979391" cy="25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95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 err="1"/>
              <a:t>PluralSight</a:t>
            </a:r>
            <a:r>
              <a:rPr lang="en-US" dirty="0"/>
              <a:t> AngularJS </a:t>
            </a:r>
            <a:r>
              <a:rPr lang="en-US" dirty="0" err="1"/>
              <a:t>PlayBook</a:t>
            </a:r>
            <a:r>
              <a:rPr lang="en-US" dirty="0"/>
              <a:t> : </a:t>
            </a:r>
          </a:p>
          <a:p>
            <a:pPr lvl="1"/>
            <a:r>
              <a:rPr lang="en-US" dirty="0"/>
              <a:t>by Scott Allen</a:t>
            </a:r>
          </a:p>
          <a:p>
            <a:pPr lvl="1"/>
            <a:r>
              <a:rPr lang="en-US" dirty="0"/>
              <a:t>chapter 5 : FORMS   </a:t>
            </a:r>
          </a:p>
          <a:p>
            <a:pPr lvl="2"/>
            <a:r>
              <a:rPr lang="en-US" dirty="0"/>
              <a:t>=&gt; ng-messages , custom error messages directive, custom validation directive, custom </a:t>
            </a:r>
            <a:r>
              <a:rPr lang="en-US" dirty="0" err="1"/>
              <a:t>async</a:t>
            </a:r>
            <a:r>
              <a:rPr lang="en-US" dirty="0"/>
              <a:t> validation directive</a:t>
            </a:r>
          </a:p>
          <a:p>
            <a:r>
              <a:rPr lang="en-US" dirty="0"/>
              <a:t> </a:t>
            </a:r>
            <a:r>
              <a:rPr lang="en-US" dirty="0" err="1"/>
              <a:t>PLuralSight</a:t>
            </a:r>
            <a:r>
              <a:rPr lang="en-US" dirty="0"/>
              <a:t> : Angular Fundamentals</a:t>
            </a:r>
          </a:p>
          <a:p>
            <a:pPr lvl="1"/>
            <a:r>
              <a:rPr lang="en-US" dirty="0"/>
              <a:t>by </a:t>
            </a:r>
            <a:r>
              <a:rPr lang="en-US" dirty="0">
                <a:hlinkClick r:id="rId3"/>
              </a:rPr>
              <a:t>Joe Eames</a:t>
            </a:r>
            <a:r>
              <a:rPr lang="en-US" dirty="0"/>
              <a:t> and </a:t>
            </a:r>
            <a:r>
              <a:rPr lang="en-US" dirty="0">
                <a:hlinkClick r:id="rId4"/>
              </a:rPr>
              <a:t>Jim Cooper</a:t>
            </a:r>
            <a:endParaRPr lang="en-US" dirty="0"/>
          </a:p>
          <a:p>
            <a:pPr lvl="1"/>
            <a:r>
              <a:rPr lang="en-US" dirty="0"/>
              <a:t>ch2-last-video</a:t>
            </a:r>
          </a:p>
          <a:p>
            <a:pPr lvl="2"/>
            <a:r>
              <a:rPr lang="en-US" dirty="0"/>
              <a:t>simple validation : </a:t>
            </a:r>
            <a:r>
              <a:rPr lang="en-US" dirty="0" err="1"/>
              <a:t>ngPattern</a:t>
            </a:r>
            <a:r>
              <a:rPr lang="en-US" dirty="0"/>
              <a:t>, required, </a:t>
            </a:r>
            <a:r>
              <a:rPr lang="en-US" dirty="0" err="1"/>
              <a:t>ngDisabled</a:t>
            </a:r>
            <a:r>
              <a:rPr lang="en-US" dirty="0"/>
              <a:t>, $valid, </a:t>
            </a:r>
            <a:r>
              <a:rPr lang="en-US"/>
              <a:t>$untouched</a:t>
            </a:r>
            <a:endParaRPr lang="en-US" dirty="0"/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651173"/>
            <a:ext cx="8045374" cy="332546"/>
          </a:xfrm>
        </p:spPr>
        <p:txBody>
          <a:bodyPr/>
          <a:lstStyle/>
          <a:p>
            <a:r>
              <a:rPr lang="fr-FR" cap="none" dirty="0" err="1" smtClean="0"/>
              <a:t>Angular</a:t>
            </a:r>
            <a:r>
              <a:rPr lang="fr-FR" cap="none" dirty="0" smtClean="0"/>
              <a:t> </a:t>
            </a:r>
            <a:r>
              <a:rPr lang="fr-FR" cap="none" dirty="0" err="1" smtClean="0"/>
              <a:t>Forms</a:t>
            </a:r>
            <a:r>
              <a:rPr lang="fr-FR" cap="none" dirty="0" smtClean="0"/>
              <a:t> on MOOC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035555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Les </a:t>
            </a:r>
            <a:r>
              <a:rPr lang="en-GB" cap="none" dirty="0" smtClean="0"/>
              <a:t>classes CSS </a:t>
            </a:r>
            <a:r>
              <a:rPr lang="en-GB" cap="none" dirty="0" err="1" smtClean="0"/>
              <a:t>associées</a:t>
            </a:r>
            <a:r>
              <a:rPr lang="en-GB" cap="none" dirty="0" smtClean="0"/>
              <a:t> à un </a:t>
            </a:r>
            <a:r>
              <a:rPr lang="en-GB" cap="none" dirty="0" err="1" smtClean="0"/>
              <a:t>formulaire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3087" y="1337635"/>
            <a:ext cx="6696726" cy="3522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559" y="5296751"/>
            <a:ext cx="4035006" cy="272301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270242" y="1089928"/>
            <a:ext cx="7983742" cy="4915547"/>
          </a:xfrm>
        </p:spPr>
        <p:txBody>
          <a:bodyPr/>
          <a:lstStyle/>
          <a:p>
            <a:r>
              <a:rPr lang="en-US" dirty="0"/>
              <a:t> On user  inputs, Angular adds and removes classes from HTML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the &lt;form&gt; element you have one more property :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5536282" y="2092081"/>
            <a:ext cx="1291238" cy="273167"/>
          </a:xfrm>
          <a:prstGeom prst="roundRect">
            <a:avLst/>
          </a:prstGeom>
          <a:solidFill>
            <a:srgbClr val="CF022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373063" y="1331912"/>
            <a:ext cx="8389937" cy="4681537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sz="1600" dirty="0"/>
              <a:t> In our example,  'form' is an instance of </a:t>
            </a:r>
            <a:r>
              <a:rPr lang="en-US" sz="1600" dirty="0" err="1">
                <a:solidFill>
                  <a:schemeClr val="accent3"/>
                </a:solidFill>
              </a:rPr>
              <a:t>FormController</a:t>
            </a:r>
            <a:r>
              <a:rPr lang="en-US" sz="1600" dirty="0"/>
              <a:t> a </a:t>
            </a:r>
            <a:r>
              <a:rPr lang="en-US" sz="1600" dirty="0" err="1"/>
              <a:t>specifc</a:t>
            </a:r>
            <a:r>
              <a:rPr lang="en-US" sz="1600" dirty="0"/>
              <a:t> Angular </a:t>
            </a:r>
            <a:r>
              <a:rPr lang="en-US" sz="1600" dirty="0" err="1"/>
              <a:t>js</a:t>
            </a:r>
            <a:r>
              <a:rPr lang="en-US" sz="1600" dirty="0"/>
              <a:t> object,</a:t>
            </a:r>
            <a:br>
              <a:rPr lang="en-US" sz="1600" dirty="0"/>
            </a:br>
            <a:r>
              <a:rPr lang="en-US" sz="1600" dirty="0"/>
              <a:t> which has been made accessible by giving it a name on the current $scope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An </a:t>
            </a:r>
            <a:r>
              <a:rPr lang="en-US" sz="1600" dirty="0" err="1">
                <a:solidFill>
                  <a:schemeClr val="accent3"/>
                </a:solidFill>
              </a:rPr>
              <a:t>ngModel</a:t>
            </a:r>
            <a:r>
              <a:rPr lang="en-US" sz="1600" dirty="0"/>
              <a:t> directive holds an instance of </a:t>
            </a:r>
            <a:r>
              <a:rPr lang="en-US" sz="1600" dirty="0" err="1"/>
              <a:t>NgModelController</a:t>
            </a:r>
            <a:r>
              <a:rPr lang="en-US" sz="1600" dirty="0"/>
              <a:t>, and could also be named.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Beware in HTML5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 required = ""  </a:t>
            </a:r>
            <a:r>
              <a:rPr lang="en-US" sz="1600" dirty="0"/>
              <a:t>is a good syntax </a:t>
            </a:r>
          </a:p>
          <a:p>
            <a:pPr lvl="2">
              <a:buFont typeface="Arial" pitchFamily="34" charset="0"/>
              <a:buChar char="•"/>
            </a:pPr>
            <a:r>
              <a:rPr lang="en-US" sz="1400" dirty="0"/>
              <a:t>As well as  required alone is enough,   but  required="false"  is an </a:t>
            </a:r>
            <a:r>
              <a:rPr lang="en-US" sz="1400" dirty="0" err="1"/>
              <a:t>antipattern</a:t>
            </a:r>
            <a:endParaRPr lang="en-US" sz="14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La </a:t>
            </a:r>
            <a:r>
              <a:rPr lang="en-GB" cap="none" dirty="0" err="1" smtClean="0"/>
              <a:t>méca</a:t>
            </a:r>
            <a:r>
              <a:rPr lang="en-GB" cap="none" dirty="0" err="1" smtClean="0"/>
              <a:t>nique</a:t>
            </a:r>
            <a:r>
              <a:rPr lang="en-GB" cap="none" dirty="0" smtClean="0"/>
              <a:t> interne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493" y="3032124"/>
            <a:ext cx="2019300" cy="298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18627" y="3179498"/>
            <a:ext cx="6870872" cy="161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15209" y="5287507"/>
            <a:ext cx="2619375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373063" y="1331912"/>
            <a:ext cx="8389937" cy="4681537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sz="1600" dirty="0"/>
              <a:t> Those attributes could be set in JS code :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Accessing form/input properties by JS code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063" y="1665217"/>
            <a:ext cx="2650553" cy="391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1275" y="1841462"/>
            <a:ext cx="5504543" cy="193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912" y="5578534"/>
            <a:ext cx="6112444" cy="1160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373063" y="1331912"/>
            <a:ext cx="8389937" cy="4681537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sz="1600" dirty="0"/>
              <a:t> Angular applies CSS styles automatically according to state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Form/Input state impact on CSS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19625" y="3114675"/>
            <a:ext cx="3733800" cy="7400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9150" y="2009775"/>
            <a:ext cx="2990850" cy="3257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9" name="ZoneTexte 8"/>
          <p:cNvSpPr txBox="1"/>
          <p:nvPr/>
        </p:nvSpPr>
        <p:spPr>
          <a:xfrm>
            <a:off x="4562475" y="2047875"/>
            <a:ext cx="30362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 get impact on the page, </a:t>
            </a:r>
            <a:br>
              <a:rPr lang="en-US" sz="1600" dirty="0"/>
            </a:br>
            <a:r>
              <a:rPr lang="en-US" sz="1600" dirty="0"/>
              <a:t>we just have to define the content</a:t>
            </a:r>
            <a:br>
              <a:rPr lang="en-US" sz="1600" dirty="0"/>
            </a:br>
            <a:r>
              <a:rPr lang="en-US" sz="1600" dirty="0"/>
              <a:t>of those CSS</a:t>
            </a:r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 smtClean="0"/>
              <a:t>Comment </a:t>
            </a:r>
            <a:r>
              <a:rPr lang="en-US" dirty="0" err="1" smtClean="0"/>
              <a:t>afficher</a:t>
            </a:r>
            <a:r>
              <a:rPr lang="en-US" dirty="0" smtClean="0"/>
              <a:t> un message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Et </a:t>
            </a:r>
            <a:r>
              <a:rPr lang="en-US" dirty="0" err="1" smtClean="0"/>
              <a:t>en</a:t>
            </a:r>
            <a:r>
              <a:rPr lang="en-US" dirty="0" smtClean="0"/>
              <a:t> version simple avec ng-message </a:t>
            </a:r>
            <a:r>
              <a:rPr lang="en-US" dirty="0"/>
              <a:t>: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err="1" smtClean="0"/>
              <a:t>Affichage</a:t>
            </a:r>
            <a:r>
              <a:rPr lang="en-GB" cap="none" dirty="0" smtClean="0"/>
              <a:t> de message </a:t>
            </a:r>
            <a:r>
              <a:rPr lang="en-GB" cap="none" dirty="0" err="1" smtClean="0"/>
              <a:t>d’erreur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6075" y="1971675"/>
            <a:ext cx="8775703" cy="127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336" y="4156969"/>
            <a:ext cx="8646442" cy="1094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401638" y="1179512"/>
            <a:ext cx="8237537" cy="4681537"/>
          </a:xfrm>
        </p:spPr>
        <p:txBody>
          <a:bodyPr/>
          <a:lstStyle/>
          <a:p>
            <a:r>
              <a:rPr lang="en-US" sz="1800" dirty="0"/>
              <a:t>Setup : </a:t>
            </a:r>
            <a:r>
              <a:rPr lang="en-US" sz="1800" dirty="0" err="1"/>
              <a:t>ngMessages</a:t>
            </a:r>
            <a:r>
              <a:rPr lang="en-US" sz="1800" dirty="0"/>
              <a:t> should be added to modules deps :</a:t>
            </a:r>
            <a:br>
              <a:rPr lang="en-US" sz="1800" dirty="0"/>
            </a:br>
            <a:r>
              <a:rPr lang="en-US" sz="1800" dirty="0"/>
              <a:t>And also as an added script : </a:t>
            </a:r>
          </a:p>
          <a:p>
            <a:pPr lvl="1"/>
            <a:r>
              <a:rPr lang="en-US" sz="1600" dirty="0"/>
              <a:t> </a:t>
            </a:r>
          </a:p>
          <a:p>
            <a:r>
              <a:rPr lang="en-US" sz="1800" dirty="0"/>
              <a:t>Showing error message : ng-message </a:t>
            </a:r>
          </a:p>
          <a:p>
            <a:pPr lvl="1"/>
            <a:r>
              <a:rPr lang="en-US" sz="1600" dirty="0"/>
              <a:t>By default, ng-message  shows only one message at a time and this depending on the priority of the messages within the template. </a:t>
            </a:r>
            <a:br>
              <a:rPr lang="en-US" sz="1600" dirty="0"/>
            </a:br>
            <a:r>
              <a:rPr lang="en-US" sz="1600" dirty="0"/>
              <a:t>Change this behavior by </a:t>
            </a:r>
            <a:r>
              <a:rPr lang="en-US" sz="1600" dirty="0">
                <a:solidFill>
                  <a:srgbClr val="00B050"/>
                </a:solidFill>
              </a:rPr>
              <a:t>adding</a:t>
            </a:r>
            <a:r>
              <a:rPr lang="en-US" sz="1600" dirty="0"/>
              <a:t> the </a:t>
            </a:r>
            <a:r>
              <a:rPr lang="en-US" sz="1600" dirty="0">
                <a:solidFill>
                  <a:srgbClr val="FF0000"/>
                </a:solidFill>
              </a:rPr>
              <a:t>ng-messages-multiple</a:t>
            </a:r>
            <a:r>
              <a:rPr lang="en-US" sz="1600" dirty="0"/>
              <a:t> or </a:t>
            </a:r>
            <a:r>
              <a:rPr lang="en-US" sz="1600" dirty="0">
                <a:solidFill>
                  <a:srgbClr val="FF0000"/>
                </a:solidFill>
              </a:rPr>
              <a:t>multiple</a:t>
            </a:r>
            <a:r>
              <a:rPr lang="en-US" sz="1600" dirty="0"/>
              <a:t> </a:t>
            </a:r>
            <a:r>
              <a:rPr lang="en-US" sz="1600" dirty="0">
                <a:solidFill>
                  <a:srgbClr val="00B050"/>
                </a:solidFill>
              </a:rPr>
              <a:t>attribute</a:t>
            </a:r>
            <a:r>
              <a:rPr lang="en-US" sz="1600" dirty="0"/>
              <a:t> on the directive container.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For a specific field  : ng-messages="&lt;</a:t>
            </a:r>
            <a:r>
              <a:rPr lang="en-US" sz="1600" dirty="0" err="1"/>
              <a:t>formName</a:t>
            </a:r>
            <a:r>
              <a:rPr lang="en-US" sz="1600" dirty="0"/>
              <a:t>&gt;.&lt;fieldname&gt;.$error</a:t>
            </a:r>
          </a:p>
          <a:p>
            <a:pPr lvl="1"/>
            <a:r>
              <a:rPr lang="en-US" sz="1600" dirty="0"/>
              <a:t>For the entire form errors : ng-messages="&lt;</a:t>
            </a:r>
            <a:r>
              <a:rPr lang="en-US" sz="1600" dirty="0" err="1"/>
              <a:t>formName</a:t>
            </a:r>
            <a:r>
              <a:rPr lang="en-US" sz="1600" dirty="0"/>
              <a:t>&gt;.$error</a:t>
            </a:r>
          </a:p>
          <a:p>
            <a:pPr lvl="1"/>
            <a:endParaRPr lang="en-US" sz="16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err="1"/>
              <a:t>ngMessages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13664" y="1257419"/>
            <a:ext cx="30670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1484" y="3664404"/>
            <a:ext cx="66960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049" y="1767537"/>
            <a:ext cx="72675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18356" y="1120858"/>
            <a:ext cx="8088511" cy="4681537"/>
          </a:xfrm>
        </p:spPr>
        <p:txBody>
          <a:bodyPr/>
          <a:lstStyle/>
          <a:p>
            <a:r>
              <a:rPr lang="fr-FR" dirty="0"/>
              <a:t>(</a:t>
            </a:r>
            <a:r>
              <a:rPr lang="fr-FR" dirty="0" err="1"/>
              <a:t>modified</a:t>
            </a:r>
            <a:r>
              <a:rPr lang="fr-FR" dirty="0"/>
              <a:t>) </a:t>
            </a:r>
            <a:r>
              <a:rPr lang="fr-FR" dirty="0" err="1"/>
              <a:t>angular</a:t>
            </a:r>
            <a:r>
              <a:rPr lang="fr-FR" dirty="0"/>
              <a:t> doc </a:t>
            </a:r>
            <a:r>
              <a:rPr lang="fr-FR" dirty="0" err="1"/>
              <a:t>plunk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:</a:t>
            </a:r>
          </a:p>
          <a:p>
            <a:pPr lvl="1"/>
            <a:r>
              <a:rPr lang="fr-FR" dirty="0">
                <a:hlinkClick r:id="rId2"/>
              </a:rPr>
              <a:t>https://docs.angularjs.org/api/ngMessages/directive/ngMessages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1: </a:t>
            </a:r>
            <a:r>
              <a:rPr lang="fr-FR" dirty="0" err="1"/>
              <a:t>Forms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Exemple </a:t>
            </a:r>
            <a:r>
              <a:rPr lang="fr-FR" dirty="0" err="1" smtClean="0"/>
              <a:t>MultiPLE</a:t>
            </a:r>
            <a:r>
              <a:rPr lang="fr-FR" dirty="0" smtClean="0"/>
              <a:t> message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02" y="2395798"/>
            <a:ext cx="7664688" cy="37344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401" y="2192938"/>
            <a:ext cx="2762250" cy="1685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3947474"/>
      </p:ext>
    </p:extLst>
  </p:cSld>
  <p:clrMapOvr>
    <a:masterClrMapping/>
  </p:clrMapOvr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3854</TotalTime>
  <Words>897</Words>
  <Application>Microsoft Office PowerPoint</Application>
  <PresentationFormat>Affichage à l'écran (4:3)</PresentationFormat>
  <Paragraphs>291</Paragraphs>
  <Slides>24</Slides>
  <Notes>22</Notes>
  <HiddenSlides>1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Tahoma</vt:lpstr>
      <vt:lpstr>Wingdings</vt:lpstr>
      <vt:lpstr>FR_Template_SopraSteria_Consulting_SopraHR</vt:lpstr>
      <vt:lpstr>Angular js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ngMessages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Combo</vt:lpstr>
      <vt:lpstr>Présentation PowerPoint</vt:lpstr>
      <vt:lpstr>AngularJS</vt:lpstr>
      <vt:lpstr>AngularJS</vt:lpstr>
      <vt:lpstr>AngularJS</vt:lpstr>
      <vt:lpstr>AngularJS</vt:lpstr>
      <vt:lpstr>AngularJS</vt:lpstr>
      <vt:lpstr>Angular Forms on MOOC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Gauthier</dc:creator>
  <cp:lastModifiedBy>Chassande Barrioz Sebastien</cp:lastModifiedBy>
  <cp:revision>471</cp:revision>
  <cp:lastPrinted>2016-02-05T09:23:57Z</cp:lastPrinted>
  <dcterms:created xsi:type="dcterms:W3CDTF">2015-02-11T13:34:01Z</dcterms:created>
  <dcterms:modified xsi:type="dcterms:W3CDTF">2016-11-16T08:55:37Z</dcterms:modified>
</cp:coreProperties>
</file>