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71" r:id="rId7"/>
  </p:sldIdLst>
  <p:sldSz cx="12192000" cy="6858000"/>
  <p:notesSz cx="6858000" cy="9144000"/>
  <p:embeddedFontLst>
    <p:embeddedFont>
      <p:font typeface="Tahoma" pitchFamily="34" charset="0"/>
      <p:regular r:id="rId9"/>
      <p:bold r:id="rId10"/>
    </p:embeddedFont>
    <p:embeddedFont>
      <p:font typeface="Open Sans" charset="0"/>
      <p:regular r:id="rId11"/>
      <p:bold r:id="rId12"/>
      <p:italic r:id="rId13"/>
      <p:boldItalic r:id="rId14"/>
    </p:embeddedFont>
    <p:embeddedFont>
      <p:font typeface="Showcard Gothic" pitchFamily="8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2fLzW2NWhC2ejww7VA5lENbgL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0"/>
  </p:normalViewPr>
  <p:slideViewPr>
    <p:cSldViewPr snapToGrid="0">
      <p:cViewPr>
        <p:scale>
          <a:sx n="94" d="100"/>
          <a:sy n="94" d="100"/>
        </p:scale>
        <p:origin x="-38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62487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72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72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d8a19e0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d8a19e0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6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70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7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2d8a19e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2d8a19e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53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1078287" y="591625"/>
            <a:ext cx="9119010" cy="365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ubTitle" idx="1"/>
          </p:nvPr>
        </p:nvSpPr>
        <p:spPr>
          <a:xfrm>
            <a:off x="1078286" y="4363657"/>
            <a:ext cx="9119010" cy="96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481" y="625033"/>
            <a:ext cx="9502813" cy="4706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2296" y="591625"/>
            <a:ext cx="3991418" cy="9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73628" y="311727"/>
            <a:ext cx="4702029" cy="174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273628" y="142875"/>
            <a:ext cx="11644744" cy="119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3187" y="1419225"/>
            <a:ext cx="6735185" cy="444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/>
          </p:nvPr>
        </p:nvSpPr>
        <p:spPr>
          <a:xfrm>
            <a:off x="273628" y="1419225"/>
            <a:ext cx="4784147" cy="444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22118" y="238508"/>
            <a:ext cx="4449907" cy="18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артнёры">
  <p:cSld name="Партнёры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835605" y="81023"/>
            <a:ext cx="452078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НАШИ ПАРТНЁРЫ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287" y="665667"/>
            <a:ext cx="11405629" cy="58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">
  <p:cSld name="Закрывающий слайд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85191" y="188495"/>
            <a:ext cx="3808070" cy="27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20"/>
          <p:cNvCxnSpPr/>
          <p:nvPr/>
        </p:nvCxnSpPr>
        <p:spPr>
          <a:xfrm rot="10800000">
            <a:off x="3032568" y="3138047"/>
            <a:ext cx="6389224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20"/>
          <p:cNvCxnSpPr/>
          <p:nvPr/>
        </p:nvCxnSpPr>
        <p:spPr>
          <a:xfrm rot="10800000">
            <a:off x="3032567" y="3138047"/>
            <a:ext cx="0" cy="293866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0"/>
          <p:cNvCxnSpPr/>
          <p:nvPr/>
        </p:nvCxnSpPr>
        <p:spPr>
          <a:xfrm rot="10800000">
            <a:off x="3032567" y="6076709"/>
            <a:ext cx="191372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0"/>
          <p:cNvSpPr txBox="1"/>
          <p:nvPr/>
        </p:nvSpPr>
        <p:spPr>
          <a:xfrm>
            <a:off x="3551558" y="3280403"/>
            <a:ext cx="5675336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edu.bmstu.ru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+7 (495) 120-30-75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E-mail: edu@bmstu.ru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Москва, ул. 2-я Бауманская,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дом 5, стр. 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3532127" y="-2046225"/>
            <a:ext cx="5095509" cy="1135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>
  <p:cSld name="Заголовок, подзаголовок и объект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404447" y="1"/>
            <a:ext cx="11350868" cy="958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404447" y="1543050"/>
            <a:ext cx="11350868" cy="463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04812" y="958364"/>
            <a:ext cx="11272837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преподавателе">
  <p:cSld name="О преподавателе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94852" y="1354016"/>
            <a:ext cx="11618331" cy="49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94854" y="12469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2"/>
          </p:nvPr>
        </p:nvSpPr>
        <p:spPr>
          <a:xfrm>
            <a:off x="394854" y="731361"/>
            <a:ext cx="8098515" cy="622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3200" b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>
            <a:spLocks noGrp="1"/>
          </p:cNvSpPr>
          <p:nvPr>
            <p:ph type="pic" idx="3"/>
          </p:nvPr>
        </p:nvSpPr>
        <p:spPr>
          <a:xfrm>
            <a:off x="8616950" y="360362"/>
            <a:ext cx="3179763" cy="420284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15432"/>
            <a:ext cx="13466241" cy="6858000"/>
          </a:xfrm>
          <a:prstGeom prst="rect">
            <a:avLst/>
          </a:prstGeom>
          <a:blipFill rotWithShape="1">
            <a:blip r:embed="rId2">
              <a:alphaModFix amt="29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900520" y="3347013"/>
            <a:ext cx="10428460" cy="227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Open Sans"/>
              <a:buNone/>
              <a:defRPr sz="48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00520" y="6057420"/>
            <a:ext cx="10428460" cy="59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643467" y="3113590"/>
            <a:ext cx="10685513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10"/>
          <p:cNvCxnSpPr/>
          <p:nvPr/>
        </p:nvCxnSpPr>
        <p:spPr>
          <a:xfrm>
            <a:off x="643466" y="5858719"/>
            <a:ext cx="5084332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0"/>
          <p:cNvCxnSpPr/>
          <p:nvPr/>
        </p:nvCxnSpPr>
        <p:spPr>
          <a:xfrm>
            <a:off x="640420" y="3113590"/>
            <a:ext cx="0" cy="274512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20" y="354959"/>
            <a:ext cx="3751620" cy="864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04447" y="1101436"/>
            <a:ext cx="5615353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6172202" y="1101436"/>
            <a:ext cx="5583112" cy="507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98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74073" y="1023131"/>
            <a:ext cx="5623503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374074" y="2060205"/>
            <a:ext cx="5623503" cy="409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94428" y="986766"/>
            <a:ext cx="5703161" cy="103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94427" y="2060206"/>
            <a:ext cx="5703162" cy="409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57" name="Google Shape;57;p12"/>
          <p:cNvCxnSpPr/>
          <p:nvPr/>
        </p:nvCxnSpPr>
        <p:spPr>
          <a:xfrm>
            <a:off x="374073" y="1023131"/>
            <a:ext cx="0" cy="103707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2"/>
          <p:cNvCxnSpPr/>
          <p:nvPr/>
        </p:nvCxnSpPr>
        <p:spPr>
          <a:xfrm rot="10800000" flipH="1">
            <a:off x="358831" y="2060205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2"/>
          <p:cNvCxnSpPr/>
          <p:nvPr/>
        </p:nvCxnSpPr>
        <p:spPr>
          <a:xfrm>
            <a:off x="6194426" y="1013313"/>
            <a:ext cx="0" cy="104689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2"/>
          <p:cNvCxnSpPr/>
          <p:nvPr/>
        </p:nvCxnSpPr>
        <p:spPr>
          <a:xfrm rot="10800000" flipH="1">
            <a:off x="6179821" y="2048713"/>
            <a:ext cx="1297710" cy="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2"/>
          <p:cNvCxnSpPr/>
          <p:nvPr/>
        </p:nvCxnSpPr>
        <p:spPr>
          <a:xfrm>
            <a:off x="358831" y="1027049"/>
            <a:ext cx="3876792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2"/>
          <p:cNvCxnSpPr/>
          <p:nvPr/>
        </p:nvCxnSpPr>
        <p:spPr>
          <a:xfrm>
            <a:off x="6179821" y="997494"/>
            <a:ext cx="3920489" cy="432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374073" y="0"/>
            <a:ext cx="11523517" cy="66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374073" y="668337"/>
            <a:ext cx="1152351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374073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6194426" y="1283856"/>
            <a:ext cx="5703162" cy="4905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68" cy="82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3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68" cy="509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" name="Google Shape;9;p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582399" y="6278717"/>
            <a:ext cx="1941314" cy="447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078275" y="1282502"/>
            <a:ext cx="91191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ru-RU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Выпускная квалификационная работа </a:t>
            </a: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курсу</a:t>
            </a:r>
            <a: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howcard Gothic" pitchFamily="82" charset="0"/>
                <a:ea typeface="Tahoma" panose="020B0604030504040204" pitchFamily="34" charset="0"/>
                <a:cs typeface="Tahoma" panose="020B0604030504040204" pitchFamily="34" charset="0"/>
              </a:rPr>
              <a:t>Data Science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ru-R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теме:</a:t>
            </a:r>
            <a:endParaRPr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1078324" y="4363657"/>
            <a:ext cx="9119100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Прогнозирование конечных свойств новых материалов</a:t>
            </a:r>
          </a:p>
          <a:p>
            <a:pPr algn="ctr"/>
            <a:r>
              <a:rPr lang="ru-RU" sz="2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(композиционных материалов)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50440" y="5687387"/>
            <a:ext cx="4410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Слушатель</a:t>
            </a:r>
            <a:r>
              <a:rPr 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Демешина Мария</a:t>
            </a:r>
            <a:endParaRPr lang="ru-RU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404447" y="1081454"/>
            <a:ext cx="11350800" cy="5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Удаление 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выбросов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признаков и визуализация с целью выявления зависимостей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Предобработка данных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и обучение 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регрессионных моделей для 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прогнозирования «Модуль упругости при растяжении, ГПА» и</a:t>
            </a:r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«Прочность при растяжении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Нейронная сеть для рекомендации «Соотношение матрица-наполнитель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ru-RU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приложения </a:t>
            </a:r>
            <a:r>
              <a:rPr lang="en-US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dirty="0" smtClean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8C9578E3-843B-4888-B798-49DFB19D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spc="3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</a:t>
            </a:r>
            <a:r>
              <a:rPr lang="ru-RU" sz="4400" spc="3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4400" spc="3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</a:t>
            </a:r>
            <a:endParaRPr lang="ru-RU" sz="4400" spc="300" dirty="0">
              <a:solidFill>
                <a:schemeClr val="bg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d8a19e0b_0_5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pc="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Разведочный анализ данных</a:t>
            </a:r>
            <a:endParaRPr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Google Shape;120;g122d8a19e0b_0_5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40" y="1032510"/>
            <a:ext cx="10121900" cy="5347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22d8a19e0b_0_5"/>
          <p:cNvSpPr txBox="1">
            <a:spLocks noGrp="1"/>
          </p:cNvSpPr>
          <p:nvPr>
            <p:ph type="body" idx="1"/>
          </p:nvPr>
        </p:nvSpPr>
        <p:spPr>
          <a:xfrm>
            <a:off x="7691120" y="1940560"/>
            <a:ext cx="3474720" cy="46123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ru-RU" sz="1000" dirty="0"/>
              <a:t>Прежде чем передать данные в работу моделей машинного обучения, необходимо обработать и очистить их. Необработанные данные могут содержать искажения и пропущенные значения и способны привести к неверным результатам по итогам моделирования. Но безосновательно удалять что-либо тоже неправильно. Именно поэтому сначала набор данных надо изучить</a:t>
            </a:r>
            <a:r>
              <a:rPr lang="ru-RU" sz="1000" dirty="0" smtClean="0"/>
              <a:t>.</a:t>
            </a:r>
          </a:p>
          <a:p>
            <a:pPr marL="0" indent="0">
              <a:buNone/>
            </a:pPr>
            <a:r>
              <a:rPr lang="ru-RU" sz="1000" dirty="0"/>
              <a:t>Для визуализации данных были использованы гистограммы распределения для каждого признака. Гистограммы позволяют оценить форму распределения, а также обнаружить выбросы и аномалии в данных.</a:t>
            </a:r>
          </a:p>
          <a:p>
            <a:pPr marL="0" indent="0">
              <a:buNone/>
            </a:pPr>
            <a:r>
              <a:rPr lang="ru-RU" sz="1000" dirty="0"/>
              <a:t>Для начала мы загрузили два </a:t>
            </a:r>
            <a:r>
              <a:rPr lang="ru-RU" sz="1000" dirty="0" err="1" smtClean="0"/>
              <a:t>датасета</a:t>
            </a:r>
            <a:r>
              <a:rPr lang="ru-RU" sz="1000" dirty="0" smtClean="0"/>
              <a:t>: </a:t>
            </a:r>
            <a:r>
              <a:rPr lang="ru-RU" sz="1000" dirty="0" err="1" smtClean="0"/>
              <a:t>базальтопластик</a:t>
            </a:r>
            <a:r>
              <a:rPr lang="ru-RU" sz="1000" dirty="0" smtClean="0"/>
              <a:t> </a:t>
            </a:r>
            <a:r>
              <a:rPr lang="ru-RU" sz="1000" dirty="0"/>
              <a:t>и углепластик, с помощью библиотеки </a:t>
            </a:r>
            <a:r>
              <a:rPr lang="ru-RU" sz="1000" dirty="0" err="1"/>
              <a:t>pandas</a:t>
            </a:r>
            <a:r>
              <a:rPr lang="ru-RU" sz="1000" dirty="0"/>
              <a:t>. Затем мы объединили эти </a:t>
            </a:r>
            <a:r>
              <a:rPr lang="ru-RU" sz="1000" dirty="0" err="1"/>
              <a:t>датасеты</a:t>
            </a:r>
            <a:r>
              <a:rPr lang="ru-RU" sz="1000" dirty="0"/>
              <a:t> в один методом INNER, используя метод </a:t>
            </a:r>
            <a:r>
              <a:rPr lang="ru-RU" sz="1000" dirty="0" err="1"/>
              <a:t>merge</a:t>
            </a:r>
            <a:r>
              <a:rPr lang="ru-RU" sz="1000" dirty="0"/>
              <a:t>. Далее, мы произвели разведочный анализ полученного </a:t>
            </a:r>
            <a:r>
              <a:rPr lang="ru-RU" sz="1000" dirty="0" err="1"/>
              <a:t>датасета</a:t>
            </a:r>
            <a:r>
              <a:rPr lang="ru-RU" sz="1000" dirty="0"/>
              <a:t>, вызвав методы </a:t>
            </a:r>
            <a:r>
              <a:rPr lang="ru-RU" sz="1000" dirty="0" err="1"/>
              <a:t>info</a:t>
            </a:r>
            <a:r>
              <a:rPr lang="ru-RU" sz="1000" dirty="0"/>
              <a:t>(), </a:t>
            </a:r>
            <a:r>
              <a:rPr lang="ru-RU" sz="1000" dirty="0" err="1"/>
              <a:t>nunique</a:t>
            </a:r>
            <a:r>
              <a:rPr lang="ru-RU" sz="1000" dirty="0"/>
              <a:t>() и </a:t>
            </a:r>
            <a:r>
              <a:rPr lang="ru-RU" sz="1000" dirty="0" err="1"/>
              <a:t>describe</a:t>
            </a:r>
            <a:r>
              <a:rPr lang="ru-RU" sz="1000" dirty="0"/>
              <a:t>().</a:t>
            </a:r>
          </a:p>
          <a:p>
            <a:pPr marL="171450" indent="-171450"/>
            <a:endParaRPr lang="ru-RU" sz="1000" dirty="0" smtClean="0"/>
          </a:p>
          <a:p>
            <a:pPr marL="76200" indent="0">
              <a:buNone/>
            </a:pPr>
            <a:r>
              <a:rPr lang="ru-RU" sz="1000" dirty="0"/>
              <a:t>Далее была произведена нормализация данных при помощи метода </a:t>
            </a:r>
            <a:r>
              <a:rPr lang="ru-RU" sz="1000" dirty="0" err="1"/>
              <a:t>MinMaxScaler</a:t>
            </a:r>
            <a:r>
              <a:rPr lang="ru-RU" sz="1000" dirty="0"/>
              <a:t>(). Нормализация необходима для того, чтобы привести все переменные к одному масштабу и избежать возможных искажений в анализе данных.</a:t>
            </a:r>
          </a:p>
          <a:p>
            <a:pPr marL="76200" indent="0">
              <a:buNone/>
            </a:pPr>
            <a:r>
              <a:rPr lang="ru-RU" sz="1000" dirty="0"/>
              <a:t>После нормализации была произведена визуализация данных при помощи гистограмм и попарных графиков рассеяния точек. Гистограммы показывают распределение каждой переменной, а попарные графики рассеяния точек позволяют выявить зависимости между переменными.</a:t>
            </a:r>
          </a:p>
          <a:p>
            <a:pPr marL="76200" indent="0">
              <a:buNone/>
            </a:pPr>
            <a:r>
              <a:rPr lang="ru-RU" sz="1000" dirty="0"/>
              <a:t>В результате анализа было установлено, что между переменными не наблюдается сильной корреляции.</a:t>
            </a:r>
          </a:p>
          <a:p>
            <a:pPr marL="171450" indent="-171450"/>
            <a:endParaRPr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/>
            <a:r>
              <a:rPr lang="ru-RU" b="1" dirty="0"/>
              <a:t>Разработка и обучение модели</a:t>
            </a:r>
            <a:endParaRPr dirty="0"/>
          </a:p>
        </p:txBody>
      </p:sp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434927" y="982850"/>
            <a:ext cx="5092113" cy="50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76200" indent="0">
              <a:buNone/>
            </a:pPr>
            <a:r>
              <a:rPr lang="ru-RU" sz="1800" dirty="0"/>
              <a:t>Для решения задачи классификации категорий машинного обучения, используется машинное обучение с учителем, и более конкретно, задача регрессии. Цель такого алгоритма - определить функцию потерь и минимизировать её. В данной задаче были исследованы и применены следующие методы:</a:t>
            </a:r>
          </a:p>
          <a:p>
            <a:pPr lvl="0"/>
            <a:r>
              <a:rPr lang="ru-RU" sz="1800" dirty="0"/>
              <a:t>Линейная регрессия (</a:t>
            </a:r>
            <a:r>
              <a:rPr lang="ru-RU" sz="1800" dirty="0" err="1"/>
              <a:t>Linear</a:t>
            </a:r>
            <a:r>
              <a:rPr lang="ru-RU" sz="1800" dirty="0"/>
              <a:t> </a:t>
            </a:r>
            <a:r>
              <a:rPr lang="ru-RU" sz="1800" dirty="0" err="1"/>
              <a:t>regression</a:t>
            </a:r>
            <a:r>
              <a:rPr lang="ru-RU" sz="1800" dirty="0"/>
              <a:t>)</a:t>
            </a:r>
          </a:p>
          <a:p>
            <a:pPr lvl="0"/>
            <a:r>
              <a:rPr lang="ru-RU" sz="1800" dirty="0"/>
              <a:t>Лассо регрессия (</a:t>
            </a:r>
            <a:r>
              <a:rPr lang="ru-RU" sz="1800" dirty="0" err="1"/>
              <a:t>Lasso</a:t>
            </a:r>
            <a:r>
              <a:rPr lang="ru-RU" sz="1800" dirty="0"/>
              <a:t>)</a:t>
            </a:r>
          </a:p>
          <a:p>
            <a:pPr lvl="0"/>
            <a:r>
              <a:rPr lang="ru-RU" sz="1800" dirty="0"/>
              <a:t>K-ближайших соседей (</a:t>
            </a:r>
            <a:r>
              <a:rPr lang="ru-RU" sz="1800" dirty="0" err="1"/>
              <a:t>KNeighborsRegressor</a:t>
            </a:r>
            <a:r>
              <a:rPr lang="ru-RU" sz="1800" dirty="0"/>
              <a:t>)</a:t>
            </a:r>
          </a:p>
          <a:p>
            <a:pPr lvl="0"/>
            <a:r>
              <a:rPr lang="ru-RU" sz="1800" dirty="0"/>
              <a:t>Решающее дерево (</a:t>
            </a:r>
            <a:r>
              <a:rPr lang="ru-RU" sz="1800" dirty="0" err="1"/>
              <a:t>DecisionTreeRegressor</a:t>
            </a:r>
            <a:r>
              <a:rPr lang="ru-RU" sz="1800" dirty="0"/>
              <a:t>)</a:t>
            </a:r>
          </a:p>
          <a:p>
            <a:pPr lvl="0"/>
            <a:r>
              <a:rPr lang="ru-RU" sz="1800" dirty="0"/>
              <a:t>Стохастический градиентный спуск (</a:t>
            </a:r>
            <a:r>
              <a:rPr lang="ru-RU" sz="1800" dirty="0" err="1"/>
              <a:t>SGDRegressor</a:t>
            </a:r>
            <a:r>
              <a:rPr lang="ru-RU" sz="1800" dirty="0"/>
              <a:t>)</a:t>
            </a:r>
          </a:p>
          <a:p>
            <a:pPr lvl="0"/>
            <a:r>
              <a:rPr lang="ru-RU" sz="1800" dirty="0"/>
              <a:t>Метод опорных векторов</a:t>
            </a:r>
            <a:r>
              <a:rPr lang="en-US" sz="1800" dirty="0"/>
              <a:t> (Support Vector Regression)</a:t>
            </a:r>
            <a:endParaRPr lang="ru-RU" sz="1800" dirty="0"/>
          </a:p>
          <a:p>
            <a:pPr lvl="0"/>
            <a:r>
              <a:rPr lang="ru-RU" sz="1800" dirty="0"/>
              <a:t>Случайный лес (</a:t>
            </a:r>
            <a:r>
              <a:rPr lang="ru-RU" sz="1800" dirty="0" err="1"/>
              <a:t>RandomForest</a:t>
            </a:r>
            <a:r>
              <a:rPr lang="ru-RU" sz="1800" dirty="0"/>
              <a:t>)</a:t>
            </a:r>
          </a:p>
          <a:p>
            <a:pPr lvl="0"/>
            <a:r>
              <a:rPr lang="ru-RU" sz="1800" dirty="0"/>
              <a:t>Многослойный </a:t>
            </a:r>
            <a:r>
              <a:rPr lang="ru-RU" sz="1800" dirty="0" err="1"/>
              <a:t>перцептрон</a:t>
            </a:r>
            <a:endParaRPr lang="ru-RU" sz="1800" dirty="0"/>
          </a:p>
          <a:p>
            <a:pPr marL="76200" indent="0">
              <a:lnSpc>
                <a:spcPct val="120000"/>
              </a:lnSpc>
              <a:buNone/>
            </a:pPr>
            <a:r>
              <a:rPr lang="ru-RU" sz="1800" dirty="0"/>
              <a:t>На основании таблицы и графика результатов "Результаты прочности при растяжении" (рис.6) можно сделать следующие выводы:</a:t>
            </a:r>
          </a:p>
          <a:p>
            <a:pPr marL="76200" lvl="0" indent="0">
              <a:lnSpc>
                <a:spcPct val="120000"/>
              </a:lnSpc>
              <a:buNone/>
            </a:pPr>
            <a:r>
              <a:rPr lang="ru-RU" sz="1800" dirty="0"/>
              <a:t>Значения коэффициента детерминации (R^2) для всех моделей находятся в диапазоне от -0.28 до 0.01, что говорит о том, что модели не смогли дать хороший прогноз для сжимаемости материалов.</a:t>
            </a:r>
          </a:p>
          <a:p>
            <a:pPr marL="76200" lvl="0" indent="0">
              <a:lnSpc>
                <a:spcPct val="120000"/>
              </a:lnSpc>
              <a:buNone/>
            </a:pPr>
            <a:r>
              <a:rPr lang="ru-RU" sz="1800" dirty="0"/>
              <a:t>Значения среднеквадратичной ошибки (MSE) также достаточно высоки, что указывает на невысокое качество прогнозов моделей.</a:t>
            </a:r>
          </a:p>
          <a:p>
            <a:pPr marL="76200" lvl="0" indent="0">
              <a:lnSpc>
                <a:spcPct val="120000"/>
              </a:lnSpc>
              <a:buNone/>
            </a:pPr>
            <a:r>
              <a:rPr lang="ru-RU" sz="1800" dirty="0"/>
              <a:t>Самые худшие результаты у</a:t>
            </a:r>
            <a:r>
              <a:rPr lang="en-US" sz="1800" dirty="0"/>
              <a:t> Decision Tree Regression, Linear Regression </a:t>
            </a:r>
            <a:r>
              <a:rPr lang="ru-RU" sz="1800" dirty="0"/>
              <a:t>и</a:t>
            </a:r>
            <a:r>
              <a:rPr lang="en-US" sz="1800" dirty="0"/>
              <a:t> </a:t>
            </a:r>
            <a:r>
              <a:rPr lang="en-US" sz="1800" dirty="0" err="1"/>
              <a:t>SGDRegressor</a:t>
            </a:r>
            <a:r>
              <a:rPr lang="en-US" sz="1800" dirty="0"/>
              <a:t>. </a:t>
            </a:r>
            <a:r>
              <a:rPr lang="ru-RU" sz="1800" dirty="0"/>
              <a:t>Самый высокий коэффициент детерминации у </a:t>
            </a:r>
            <a:r>
              <a:rPr lang="ru-RU" sz="1800" dirty="0" err="1"/>
              <a:t>KNeighborsRegressor</a:t>
            </a:r>
            <a:r>
              <a:rPr lang="ru-RU" sz="1800" dirty="0"/>
              <a:t>, но он все равно находится близко к нулю.</a:t>
            </a:r>
          </a:p>
          <a:p>
            <a:pPr marL="76200" lvl="0" indent="0">
              <a:lnSpc>
                <a:spcPct val="120000"/>
              </a:lnSpc>
              <a:buNone/>
            </a:pPr>
            <a:r>
              <a:rPr lang="ru-RU" sz="1800" dirty="0"/>
              <a:t>Необходимо более детально проанализировать данные и выбрать более подходящие признаки для построения моделей.</a:t>
            </a: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1225550"/>
            <a:ext cx="63246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ctr"/>
            <a:r>
              <a:rPr lang="ru-RU" b="1" dirty="0"/>
              <a:t>Нейронная сеть для рекомендации 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«Соотношение матрица-наполнитель».</a:t>
            </a:r>
            <a:endParaRPr lang="ru-RU" dirty="0"/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985520"/>
            <a:ext cx="10220960" cy="505968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22d8a19e0b_0_11"/>
          <p:cNvSpPr txBox="1">
            <a:spLocks noGrp="1"/>
          </p:cNvSpPr>
          <p:nvPr>
            <p:ph type="body" idx="1"/>
          </p:nvPr>
        </p:nvSpPr>
        <p:spPr>
          <a:xfrm>
            <a:off x="6360160" y="1358607"/>
            <a:ext cx="4419600" cy="45545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Этот процесс включает несколько шагов:</a:t>
            </a:r>
          </a:p>
          <a:p>
            <a:pPr marL="0" lvl="0" indent="0" algn="just">
              <a:buNone/>
            </a:pP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1. Загрузка данных из файла 'VKR.csv' с помощью функции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read_csv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() библиотеки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2. Разделение данных на признаки и целевую переменную, запись признаков в переменную X, а целевой переменной - в переменную y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3. Разбиение данных на обучающую и тестовую выборки в соотношении 70/30 с помощью функции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train_test_split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() из библиотеки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scikit-learn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4.Масштабирование 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целевой переменной с использованием объекта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MinMaxScaler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().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5. Создание модели нейронной сети с помощью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() из библиотеки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. Добавление слоев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Dense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Dropout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() и функций активации. Последний слой имеет один выходной нейрон и функцию активации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6. Компиляция модели с помощью метода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compile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(). Оптимизатор '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adam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' и функция потерь '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mse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' выбираются в качестве аргументов для метода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compile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().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7. Обучение модели на обучающей выборке в течение 100 эпох, с разбиением на обучение и проверку в соотношении 80/20. Использование объекта </a:t>
            </a:r>
            <a:r>
              <a:rPr lang="ru-RU" sz="1000" b="1" dirty="0" err="1">
                <a:latin typeface="Times New Roman" pitchFamily="18" charset="0"/>
                <a:cs typeface="Times New Roman" pitchFamily="18" charset="0"/>
              </a:rPr>
              <a:t>EarlyStopping</a:t>
            </a: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() для остановки обучения, если значение функции потерь не улучшается на проверочных данных в течение 10 эпох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8. Оценка качества модели на тестовых данных с помощью среднеквадратической ошибки (MSE), которая составляет 0.0311</a:t>
            </a:r>
            <a:r>
              <a:rPr lang="ru-RU" sz="1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0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ru-RU" sz="1000" b="1" dirty="0">
                <a:latin typeface="Times New Roman" pitchFamily="18" charset="0"/>
                <a:cs typeface="Times New Roman" pitchFamily="18" charset="0"/>
              </a:rPr>
              <a:t>9. Сохранение модели для дальнейшего использования.</a:t>
            </a:r>
            <a:endParaRPr sz="1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5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8a19e0b_0_11"/>
          <p:cNvSpPr txBox="1">
            <a:spLocks noGrp="1"/>
          </p:cNvSpPr>
          <p:nvPr>
            <p:ph type="title"/>
          </p:nvPr>
        </p:nvSpPr>
        <p:spPr>
          <a:xfrm>
            <a:off x="404447" y="132069"/>
            <a:ext cx="11350800" cy="82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 algn="ctr"/>
            <a:r>
              <a:rPr lang="ru-RU" spc="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приложения </a:t>
            </a:r>
            <a:r>
              <a:rPr lang="en-US" spc="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r>
              <a:rPr lang="ru-RU" spc="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загрузка в </a:t>
            </a:r>
            <a:r>
              <a:rPr lang="ru-RU" spc="3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репозиторий</a:t>
            </a:r>
            <a:endParaRPr lang="en-US" spc="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Google Shape;134;g122d8a19e0b_0_11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20" y="1533207"/>
            <a:ext cx="6098540" cy="383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77" y="2061527"/>
            <a:ext cx="6334125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470550"/>
      </p:ext>
    </p:extLst>
  </p:cSld>
  <p:clrMapOvr>
    <a:masterClrMapping/>
  </p:clrMapOvr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692</Words>
  <Application>Microsoft Office PowerPoint</Application>
  <PresentationFormat>Произвольный</PresentationFormat>
  <Paragraphs>53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Tahoma</vt:lpstr>
      <vt:lpstr>Times New Roman</vt:lpstr>
      <vt:lpstr>Wingdings</vt:lpstr>
      <vt:lpstr>Open Sans</vt:lpstr>
      <vt:lpstr>Noto Sans Symbols</vt:lpstr>
      <vt:lpstr>Showcard Gothic</vt:lpstr>
      <vt:lpstr>If,kjyVUNE_28012021</vt:lpstr>
      <vt:lpstr>Выпускная квалификационная работа   по курсу  «Data Science»  по теме:</vt:lpstr>
      <vt:lpstr>Этапы работы</vt:lpstr>
      <vt:lpstr>Разведочный анализ данных</vt:lpstr>
      <vt:lpstr>Разработка и обучение модели</vt:lpstr>
      <vt:lpstr>Нейронная сеть для рекомендации  «Соотношение матрица-наполнитель».</vt:lpstr>
      <vt:lpstr>Разработка приложения Flask и загрузка в репозиторий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ASUS</cp:lastModifiedBy>
  <cp:revision>65</cp:revision>
  <dcterms:created xsi:type="dcterms:W3CDTF">2021-02-24T09:03:25Z</dcterms:created>
  <dcterms:modified xsi:type="dcterms:W3CDTF">2023-04-23T14:30:14Z</dcterms:modified>
</cp:coreProperties>
</file>