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3B8CD-937E-744A-BF0B-AC3438580886}" v="15" dt="2025-02-26T13:06:41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690"/>
  </p:normalViewPr>
  <p:slideViewPr>
    <p:cSldViewPr snapToGrid="0">
      <p:cViewPr varScale="1">
        <p:scale>
          <a:sx n="131" d="100"/>
          <a:sy n="131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wati Chatterjee" userId="b8ab7cd8-29ff-408e-8bf2-1578f699e9ba" providerId="ADAL" clId="{67A3B8CD-937E-744A-BF0B-AC3438580886}"/>
    <pc:docChg chg="undo custSel modSld">
      <pc:chgData name="Saswati Chatterjee" userId="b8ab7cd8-29ff-408e-8bf2-1578f699e9ba" providerId="ADAL" clId="{67A3B8CD-937E-744A-BF0B-AC3438580886}" dt="2025-03-12T12:19:00.112" v="950" actId="255"/>
      <pc:docMkLst>
        <pc:docMk/>
      </pc:docMkLst>
      <pc:sldChg chg="addSp delSp modSp mod">
        <pc:chgData name="Saswati Chatterjee" userId="b8ab7cd8-29ff-408e-8bf2-1578f699e9ba" providerId="ADAL" clId="{67A3B8CD-937E-744A-BF0B-AC3438580886}" dt="2025-03-12T12:19:00.112" v="950" actId="255"/>
        <pc:sldMkLst>
          <pc:docMk/>
          <pc:sldMk cId="130664911" sldId="570"/>
        </pc:sldMkLst>
        <pc:spChg chg="add mod">
          <ac:chgData name="Saswati Chatterjee" userId="b8ab7cd8-29ff-408e-8bf2-1578f699e9ba" providerId="ADAL" clId="{67A3B8CD-937E-744A-BF0B-AC3438580886}" dt="2025-02-26T13:07:19.079" v="832" actId="207"/>
          <ac:spMkLst>
            <pc:docMk/>
            <pc:sldMk cId="130664911" sldId="570"/>
            <ac:spMk id="2" creationId="{BC8EE146-DA1B-D6A1-D911-B4AB6873B242}"/>
          </ac:spMkLst>
        </pc:spChg>
        <pc:spChg chg="mod">
          <ac:chgData name="Saswati Chatterjee" userId="b8ab7cd8-29ff-408e-8bf2-1578f699e9ba" providerId="ADAL" clId="{67A3B8CD-937E-744A-BF0B-AC3438580886}" dt="2025-02-26T13:14:05.341" v="948" actId="12"/>
          <ac:spMkLst>
            <pc:docMk/>
            <pc:sldMk cId="130664911" sldId="570"/>
            <ac:spMk id="3" creationId="{7696AB67-7D5A-64FC-4AA3-AFC61B4EE48B}"/>
          </ac:spMkLst>
        </pc:spChg>
        <pc:spChg chg="mod">
          <ac:chgData name="Saswati Chatterjee" userId="b8ab7cd8-29ff-408e-8bf2-1578f699e9ba" providerId="ADAL" clId="{67A3B8CD-937E-744A-BF0B-AC3438580886}" dt="2025-02-25T13:00:41.823" v="418"/>
          <ac:spMkLst>
            <pc:docMk/>
            <pc:sldMk cId="130664911" sldId="570"/>
            <ac:spMk id="4" creationId="{9885DA08-DA3B-B536-1792-CEC7C39A1F19}"/>
          </ac:spMkLst>
        </pc:spChg>
        <pc:spChg chg="add mod">
          <ac:chgData name="Saswati Chatterjee" userId="b8ab7cd8-29ff-408e-8bf2-1578f699e9ba" providerId="ADAL" clId="{67A3B8CD-937E-744A-BF0B-AC3438580886}" dt="2025-03-12T12:19:00.112" v="950" actId="255"/>
          <ac:spMkLst>
            <pc:docMk/>
            <pc:sldMk cId="130664911" sldId="570"/>
            <ac:spMk id="9" creationId="{346CB152-6B8A-3DB8-FCAA-7A0CDC58067D}"/>
          </ac:spMkLst>
        </pc:spChg>
      </pc:sldChg>
    </pc:docChg>
  </pc:docChgLst>
  <pc:docChgLst>
    <pc:chgData name="Saswati Chatterjee" userId="b8ab7cd8-29ff-408e-8bf2-1578f699e9ba" providerId="ADAL" clId="{B7D172FA-332B-48DC-9367-F3CE423938C9}"/>
    <pc:docChg chg="undo custSel addSld delSld modSld">
      <pc:chgData name="Saswati Chatterjee" userId="b8ab7cd8-29ff-408e-8bf2-1578f699e9ba" providerId="ADAL" clId="{B7D172FA-332B-48DC-9367-F3CE423938C9}" dt="2024-11-11T13:12:35.864" v="1603" actId="20577"/>
      <pc:docMkLst>
        <pc:docMk/>
      </pc:docMkLst>
      <pc:sldChg chg="modSp mod">
        <pc:chgData name="Saswati Chatterjee" userId="b8ab7cd8-29ff-408e-8bf2-1578f699e9ba" providerId="ADAL" clId="{B7D172FA-332B-48DC-9367-F3CE423938C9}" dt="2024-11-11T12:48:01.534" v="427" actId="14734"/>
        <pc:sldMkLst>
          <pc:docMk/>
          <pc:sldMk cId="656296106" sldId="572"/>
        </pc:sldMkLst>
      </pc:sldChg>
      <pc:sldChg chg="modSp mod">
        <pc:chgData name="Saswati Chatterjee" userId="b8ab7cd8-29ff-408e-8bf2-1578f699e9ba" providerId="ADAL" clId="{B7D172FA-332B-48DC-9367-F3CE423938C9}" dt="2024-11-11T13:12:35.864" v="1603" actId="20577"/>
        <pc:sldMkLst>
          <pc:docMk/>
          <pc:sldMk cId="548374453" sldId="574"/>
        </pc:sldMkLst>
      </pc:sldChg>
      <pc:sldChg chg="add del">
        <pc:chgData name="Saswati Chatterjee" userId="b8ab7cd8-29ff-408e-8bf2-1578f699e9ba" providerId="ADAL" clId="{B7D172FA-332B-48DC-9367-F3CE423938C9}" dt="2024-11-11T12:55:18.496" v="458" actId="2696"/>
        <pc:sldMkLst>
          <pc:docMk/>
          <pc:sldMk cId="1510670541" sldId="575"/>
        </pc:sldMkLst>
      </pc:sldChg>
      <pc:sldChg chg="add del">
        <pc:chgData name="Saswati Chatterjee" userId="b8ab7cd8-29ff-408e-8bf2-1578f699e9ba" providerId="ADAL" clId="{B7D172FA-332B-48DC-9367-F3CE423938C9}" dt="2024-11-11T12:55:46.104" v="462" actId="2890"/>
        <pc:sldMkLst>
          <pc:docMk/>
          <pc:sldMk cId="3291617923" sldId="575"/>
        </pc:sldMkLst>
      </pc:sldChg>
    </pc:docChg>
  </pc:docChgLst>
  <pc:docChgLst>
    <pc:chgData name="Saswati Chatterjee" userId="S::saswati.chatterjee@riskcare.com::b8ab7cd8-29ff-408e-8bf2-1578f699e9ba" providerId="AD" clId="Web-{B3304E0F-B0F8-DE69-0883-5DC56D82587A}"/>
    <pc:docChg chg="modSld">
      <pc:chgData name="Saswati Chatterjee" userId="S::saswati.chatterjee@riskcare.com::b8ab7cd8-29ff-408e-8bf2-1578f699e9ba" providerId="AD" clId="Web-{B3304E0F-B0F8-DE69-0883-5DC56D82587A}" dt="2025-02-05T11:24:55.856" v="1"/>
      <pc:docMkLst>
        <pc:docMk/>
      </pc:docMkLst>
      <pc:sldChg chg="modSp">
        <pc:chgData name="Saswati Chatterjee" userId="S::saswati.chatterjee@riskcare.com::b8ab7cd8-29ff-408e-8bf2-1578f699e9ba" providerId="AD" clId="Web-{B3304E0F-B0F8-DE69-0883-5DC56D82587A}" dt="2025-02-05T11:24:55.856" v="1"/>
        <pc:sldMkLst>
          <pc:docMk/>
          <pc:sldMk cId="548374453" sldId="574"/>
        </pc:sldMkLst>
      </pc:sldChg>
    </pc:docChg>
  </pc:docChgLst>
  <pc:docChgLst>
    <pc:chgData name="Saswati Chatterjee" userId="b8ab7cd8-29ff-408e-8bf2-1578f699e9ba" providerId="ADAL" clId="{FD9F041F-5FAD-154F-A14B-B6643BEBC548}"/>
    <pc:docChg chg="delSld modSld">
      <pc:chgData name="Saswati Chatterjee" userId="b8ab7cd8-29ff-408e-8bf2-1578f699e9ba" providerId="ADAL" clId="{FD9F041F-5FAD-154F-A14B-B6643BEBC548}" dt="2025-02-19T17:41:23.879" v="18" actId="20577"/>
      <pc:docMkLst>
        <pc:docMk/>
      </pc:docMkLst>
      <pc:sldChg chg="modSp mod">
        <pc:chgData name="Saswati Chatterjee" userId="b8ab7cd8-29ff-408e-8bf2-1578f699e9ba" providerId="ADAL" clId="{FD9F041F-5FAD-154F-A14B-B6643BEBC548}" dt="2025-02-19T17:41:23.879" v="18" actId="20577"/>
        <pc:sldMkLst>
          <pc:docMk/>
          <pc:sldMk cId="130664911" sldId="570"/>
        </pc:sldMkLst>
        <pc:spChg chg="mod">
          <ac:chgData name="Saswati Chatterjee" userId="b8ab7cd8-29ff-408e-8bf2-1578f699e9ba" providerId="ADAL" clId="{FD9F041F-5FAD-154F-A14B-B6643BEBC548}" dt="2025-02-19T17:41:23.879" v="18" actId="20577"/>
          <ac:spMkLst>
            <pc:docMk/>
            <pc:sldMk cId="130664911" sldId="570"/>
            <ac:spMk id="4" creationId="{9885DA08-DA3B-B536-1792-CEC7C39A1F19}"/>
          </ac:spMkLst>
        </pc:spChg>
        <pc:spChg chg="mod">
          <ac:chgData name="Saswati Chatterjee" userId="b8ab7cd8-29ff-408e-8bf2-1578f699e9ba" providerId="ADAL" clId="{FD9F041F-5FAD-154F-A14B-B6643BEBC548}" dt="2025-02-19T17:40:53.177" v="14" actId="6549"/>
          <ac:spMkLst>
            <pc:docMk/>
            <pc:sldMk cId="130664911" sldId="570"/>
            <ac:spMk id="6" creationId="{E9D44834-72B6-60E6-5CE3-2A480CED2D12}"/>
          </ac:spMkLst>
        </pc:spChg>
      </pc:sldChg>
      <pc:sldChg chg="del">
        <pc:chgData name="Saswati Chatterjee" userId="b8ab7cd8-29ff-408e-8bf2-1578f699e9ba" providerId="ADAL" clId="{FD9F041F-5FAD-154F-A14B-B6643BEBC548}" dt="2025-02-19T17:13:33.212" v="2" actId="2696"/>
        <pc:sldMkLst>
          <pc:docMk/>
          <pc:sldMk cId="656296106" sldId="572"/>
        </pc:sldMkLst>
      </pc:sldChg>
      <pc:sldChg chg="del">
        <pc:chgData name="Saswati Chatterjee" userId="b8ab7cd8-29ff-408e-8bf2-1578f699e9ba" providerId="ADAL" clId="{FD9F041F-5FAD-154F-A14B-B6643BEBC548}" dt="2025-02-19T17:13:32.782" v="1" actId="2696"/>
        <pc:sldMkLst>
          <pc:docMk/>
          <pc:sldMk cId="2266097282" sldId="573"/>
        </pc:sldMkLst>
      </pc:sldChg>
      <pc:sldChg chg="del">
        <pc:chgData name="Saswati Chatterjee" userId="b8ab7cd8-29ff-408e-8bf2-1578f699e9ba" providerId="ADAL" clId="{FD9F041F-5FAD-154F-A14B-B6643BEBC548}" dt="2025-02-19T17:13:31.856" v="0" actId="2696"/>
        <pc:sldMkLst>
          <pc:docMk/>
          <pc:sldMk cId="548374453" sldId="574"/>
        </pc:sldMkLst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1CD0E-BAC2-466F-B392-E89D1B90BD0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83051-88F7-41A9-8BF0-511CFCF30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8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D759D-4BB0-4049-B7E5-8FF89CEE6A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91144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EEEE-D388-2ED1-68D7-5915442C3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EAA2C-140A-4996-C093-752F2E1C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B411-BA99-F3B0-436B-DBDD96A1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59A3-C8CC-1C05-8C18-87CF556C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D2A8-8969-0A3A-F3AD-DF1E4387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12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B21D-CD20-3199-3E77-9F66DCDA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0CCD9-DF7E-BABF-49F7-48CBCC208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4E68C-2E5C-310E-9D17-44E7CF44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5CFA7-798D-5063-69EB-C6076668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1240-7E51-D204-DAE6-761E253B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04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B0034-DF87-0A9F-EEEE-323928675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3674F-979C-9958-B772-0F5E6B579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2A2BF-CC7C-4CF2-A44E-57A4C0BC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DA4E-4CF6-8515-C6CC-2A5DF858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443D7-437B-CA90-5CF1-C545464F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6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bar, heade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CEC0E1-355A-BEC1-DEB6-C7E1122CE13E}"/>
              </a:ext>
            </a:extLst>
          </p:cNvPr>
          <p:cNvSpPr/>
          <p:nvPr userDrawn="1"/>
        </p:nvSpPr>
        <p:spPr>
          <a:xfrm>
            <a:off x="0" y="0"/>
            <a:ext cx="3420000" cy="6858000"/>
          </a:xfrm>
          <a:prstGeom prst="rect">
            <a:avLst/>
          </a:prstGeom>
          <a:solidFill>
            <a:srgbClr val="20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logo.png">
            <a:extLst>
              <a:ext uri="{FF2B5EF4-FFF2-40B4-BE49-F238E27FC236}">
                <a16:creationId xmlns:a16="http://schemas.microsoft.com/office/drawing/2014/main" id="{0C0D11FA-ECA6-3FB1-49DD-927A3BDE17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200" y="6300000"/>
            <a:ext cx="1801140" cy="31860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2FF9E78-04C7-950C-2044-44330F1637FB}"/>
              </a:ext>
            </a:extLst>
          </p:cNvPr>
          <p:cNvSpPr txBox="1">
            <a:spLocks/>
          </p:cNvSpPr>
          <p:nvPr userDrawn="1"/>
        </p:nvSpPr>
        <p:spPr>
          <a:xfrm>
            <a:off x="11448000" y="6356350"/>
            <a:ext cx="360900" cy="36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B74717-4FCC-4B2C-83AB-2DCED054D891}" type="slidenum">
              <a:rPr lang="en-GB" sz="1000" kern="1200" smtClean="0">
                <a:solidFill>
                  <a:srgbClr val="201C3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en-GB" sz="1000" kern="1200">
              <a:solidFill>
                <a:srgbClr val="201C3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56C594-F8E2-22E7-A405-A4DB6D702A19}"/>
              </a:ext>
            </a:extLst>
          </p:cNvPr>
          <p:cNvCxnSpPr>
            <a:cxnSpLocks/>
          </p:cNvCxnSpPr>
          <p:nvPr userDrawn="1"/>
        </p:nvCxnSpPr>
        <p:spPr>
          <a:xfrm>
            <a:off x="3887999" y="792000"/>
            <a:ext cx="7920000" cy="0"/>
          </a:xfrm>
          <a:prstGeom prst="line">
            <a:avLst/>
          </a:prstGeom>
          <a:ln>
            <a:solidFill>
              <a:srgbClr val="201C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449F99-F41B-F3FD-D4FA-A3997FC28878}"/>
              </a:ext>
            </a:extLst>
          </p:cNvPr>
          <p:cNvCxnSpPr/>
          <p:nvPr userDrawn="1"/>
        </p:nvCxnSpPr>
        <p:spPr>
          <a:xfrm>
            <a:off x="313088" y="792000"/>
            <a:ext cx="2915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75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F7C3-276E-1AC6-2D55-FEE3DAAB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D19EB-BBA7-3C50-DAD1-4C7C0DE1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52C6B-CDB7-3328-28B2-4B54E07F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760B9-D40C-22CF-E95A-0B52A355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36CA-CFA2-0D64-8C3B-3B73CEF5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1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802E-C26F-FDD4-FA39-D6E85B96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C31B9-892B-9773-12C2-266591214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8203F-E3ED-B818-F75E-D762DADA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1F24-73F6-C087-B278-5245ED13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178E-E8D5-CA7E-DEBE-374503AB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27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0BCF-3661-7581-6D6D-8238BFBF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9EEE-14F0-9B6E-64F7-24435BD41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DB420-0BD1-1BC5-702E-5F6D569E6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D4C61-77FB-7547-76E1-1807CDE5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D66C2-A3A7-D6E4-879A-93CFABC6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6B3ED-DBA1-266F-A912-C852DFF2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0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1F82-F691-1C16-33C4-C909B96F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66C3-8BED-EF6B-B468-7E27AC59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7C061-CC1B-42FF-5FA8-94AC9112B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D90A7-E6B5-A3F7-F2E5-352EBE8F1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BC4E1-7371-A41D-34C6-990BEC694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2DE05-0E39-0E07-AE74-C2C9C9DC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57469-C549-394D-1C7E-E658E11C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7C5BA-B6A7-DCC3-C48F-39A8B048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D68A-DDE6-4CF5-B985-66A45080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950A0-3D14-416D-D668-4CDE7A34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F6B1-6F2D-FA07-9471-337F603A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381C1-CF31-1666-5B1F-96823E1B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2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933E9-A558-D186-8217-7494FF8B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631B6-5B13-0554-859A-7F3E9DA9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5467B-E133-9FF7-0336-A4D7B64A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76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CCD6-10E7-7DD2-FE57-599598EC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937F-B2D1-EBC9-EABE-E5A34C9C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15435-E9B2-BCAB-8097-0B795B7B9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F32A9-EB6A-215F-4BAC-ACBAA02A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E12C-052C-6BA6-3F16-9CD42B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2F20B-94A4-20C5-4A39-37677429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2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6957-4ED4-E1C9-81FA-BD532498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09C05-31BE-D9C9-C324-C42904D88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E6D05-7C4F-3F3A-6AA3-92E0EDC4D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9D2E4-9784-B230-97C1-64DCB684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B696-71D9-05EC-3AFA-0861CAB8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274E6-693D-9BC5-81C1-313C8E91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4809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25BBA-ABA4-044E-10FA-3ED88AC7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77C26-FB53-6221-3F31-F211BCAED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842F8-D87C-7630-80D6-34560F3D3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D94FD-4B23-4438-AE9E-327A9A8AF4B8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83035-18EB-00D0-B62C-095F09A28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A4BBE-B7A0-A04C-B8D9-296E497B7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ECB395-5E66-4C74-BC52-5B5750390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0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F0639-B89A-8C12-E98D-4064948E8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3731397-913C-5BA3-5777-8BE153BC889D}"/>
              </a:ext>
            </a:extLst>
          </p:cNvPr>
          <p:cNvSpPr txBox="1"/>
          <p:nvPr/>
        </p:nvSpPr>
        <p:spPr>
          <a:xfrm>
            <a:off x="313088" y="320715"/>
            <a:ext cx="2952000" cy="406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EMEA Linear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5DA08-DA3B-B536-1792-CEC7C39A1F19}"/>
              </a:ext>
            </a:extLst>
          </p:cNvPr>
          <p:cNvSpPr txBox="1"/>
          <p:nvPr/>
        </p:nvSpPr>
        <p:spPr>
          <a:xfrm>
            <a:off x="3889248" y="320400"/>
            <a:ext cx="7918752" cy="4068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r>
              <a:rPr sz="2400" b="1" i="1" u="sng">
                <a:latin typeface="+mj-lt"/>
              </a:rPr>
              <a:t>Saswati Chatterjee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44834-72B6-60E6-5CE3-2A480CED2D12}"/>
              </a:ext>
            </a:extLst>
          </p:cNvPr>
          <p:cNvSpPr txBox="1"/>
          <p:nvPr/>
        </p:nvSpPr>
        <p:spPr>
          <a:xfrm>
            <a:off x="188068" y="1053348"/>
            <a:ext cx="3077020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GB" sz="8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6AB67-7D5A-64FC-4AA3-AFC61B4EE48B}"/>
              </a:ext>
            </a:extLst>
          </p:cNvPr>
          <p:cNvSpPr txBox="1"/>
          <p:nvPr/>
        </p:nvSpPr>
        <p:spPr>
          <a:xfrm>
            <a:off x="3888000" y="5364000"/>
            <a:ext cx="79655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sz="1000">
                <a:solidFill>
                  <a:srgbClr val="7030A0"/>
                </a:solidFill>
              </a:rPr>
              <a:t>SPECIFIC SKILLS :</a:t>
            </a:r>
          </a:p>
          <a:p>
            <a:r>
              <a:rPr sz="1000">
                <a:solidFill>
                  <a:srgbClr val="7030A0"/>
                </a:solidFill>
              </a:rPr>
              <a:t>Programming Language: Core Java, Scala, C++, C</a:t>
            </a:r>
          </a:p>
          <a:p>
            <a:r>
              <a:rPr sz="1000">
                <a:solidFill>
                  <a:srgbClr val="7030A0"/>
                </a:solidFill>
              </a:rPr>
              <a:t>Database: Oracle, PostgreSQL, MS SQL Server</a:t>
            </a:r>
          </a:p>
          <a:p>
            <a:r>
              <a:rPr sz="1000">
                <a:solidFill>
                  <a:srgbClr val="7030A0"/>
                </a:solidFill>
              </a:rPr>
              <a:t>Methodology: Waterfall, Agile, Scrum</a:t>
            </a:r>
          </a:p>
          <a:p>
            <a:r>
              <a:rPr sz="1000">
                <a:solidFill>
                  <a:srgbClr val="7030A0"/>
                </a:solidFill>
              </a:rPr>
              <a:t>Containerization: Docker, Kubernetes, Helm</a:t>
            </a:r>
          </a:p>
          <a:p>
            <a:r>
              <a:rPr sz="1000">
                <a:solidFill>
                  <a:srgbClr val="7030A0"/>
                </a:solidFill>
              </a:rPr>
              <a:t>Other Tools: Databrick, Confluence</a:t>
            </a:r>
          </a:p>
          <a:p/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EE146-DA1B-D6A1-D911-B4AB6873B242}"/>
              </a:ext>
            </a:extLst>
          </p:cNvPr>
          <p:cNvSpPr txBox="1"/>
          <p:nvPr/>
        </p:nvSpPr>
        <p:spPr>
          <a:xfrm>
            <a:off x="3889248" y="1084126"/>
            <a:ext cx="782350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sz="1200"/>
              <a:t>Software engineer with over 17 years of experience in various sectors including retail, commercial and investment banking. Experienced in back-end application development in both on-prem and cloud-based environments. Skilled in sub-team management, delivery oversight and requirements gathering.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B152-6B8A-3DB8-FCAA-7A0CDC58067D}"/>
              </a:ext>
            </a:extLst>
          </p:cNvPr>
          <p:cNvSpPr txBox="1"/>
          <p:nvPr/>
        </p:nvSpPr>
        <p:spPr>
          <a:xfrm>
            <a:off x="3888000" y="2124000"/>
            <a:ext cx="7965552" cy="2462213"/>
          </a:xfrm>
          <a:prstGeom prst="rect">
            <a:avLst/>
          </a:prstGeom>
          <a:noFill/>
        </p:spPr>
        <p:txBody>
          <a:bodyPr wrap="square" lIns="72000" tIns="45720" rIns="91440" bIns="45720" rtlCol="0" anchor="t">
            <a:spAutoFit/>
          </a:bodyPr>
          <a:lstStyle/>
          <a:p>
            <a:r>
              <a:rPr sz="1000">
                <a:solidFill>
                  <a:srgbClr val="00B0F0"/>
                </a:solidFill>
              </a:rPr>
              <a:t>EXAMPLES OF WORK:</a:t>
            </a:r>
          </a:p>
          <a:p>
            <a:r>
              <a:rPr sz="1000">
                <a:solidFill>
                  <a:srgbClr val="00B0F0"/>
                </a:solidFill>
              </a:rPr>
              <a:t>London Stock Exchange Group  - Senior Developer   : Feb 2023 - Oct 2024 </a:t>
            </a:r>
          </a:p>
          <a:p>
            <a:r>
              <a:rPr sz="1000">
                <a:solidFill>
                  <a:srgbClr val="00B0F0"/>
                </a:solidFill>
              </a:rPr>
              <a:t>	Migration of trading features of an existing FX Buyside trading platform. Engaged with stakeholders and product owners to understand requirements.</a:t>
            </a:r>
          </a:p>
          <a:p/>
          <a:p>
            <a:r>
              <a:rPr sz="1000">
                <a:solidFill>
                  <a:srgbClr val="00B0F0"/>
                </a:solidFill>
              </a:rPr>
              <a:t>UBS  - Senior Developer   : April 2021 – Jan 2023 </a:t>
            </a:r>
          </a:p>
          <a:p>
            <a:r>
              <a:rPr sz="1000">
                <a:solidFill>
                  <a:srgbClr val="00B0F0"/>
                </a:solidFill>
              </a:rPr>
              <a:t>	Engaged with stakeholders to understand requirements, design and develop features. Scrum master of the project.</a:t>
            </a:r>
          </a:p>
          <a:p/>
          <a:p>
            <a:r>
              <a:rPr sz="1000">
                <a:solidFill>
                  <a:srgbClr val="00B0F0"/>
                </a:solidFill>
              </a:rPr>
              <a:t>Morgan Stanley  - Senior Developer   : Dec 2015 – Mar 2021 </a:t>
            </a:r>
          </a:p>
          <a:p>
            <a:r>
              <a:rPr sz="1000">
                <a:solidFill>
                  <a:srgbClr val="00B0F0"/>
                </a:solidFill>
              </a:rPr>
              <a:t>	Lead developer on project to convert various legacy valuation adjustment calculations to improved framework-based calculations.</a:t>
            </a:r>
          </a:p>
          <a:p/>
          <a:p>
            <a:r>
              <a:rPr sz="1000">
                <a:solidFill>
                  <a:srgbClr val="00B0F0"/>
                </a:solidFill>
              </a:rPr>
              <a:t>Deutsche Bank  - Developer   : Oct 2012 – Nov 2014 </a:t>
            </a:r>
          </a:p>
          <a:p>
            <a:r>
              <a:rPr sz="1000">
                <a:solidFill>
                  <a:srgbClr val="00B0F0"/>
                </a:solidFill>
              </a:rPr>
              <a:t>	System analysis of the existing Excel-based Portfolio Stress Testing application. Stakeholder engagement to gather requirements.</a:t>
            </a:r>
          </a:p>
          <a:p/>
          <a:p>
            <a:r>
              <a:rPr sz="1000">
                <a:solidFill>
                  <a:srgbClr val="00B0F0"/>
                </a:solidFill>
              </a:rPr>
              <a:t>Goldman Sachs  - Software engineer   : Dec 2007 – Sep 2012 </a:t>
            </a:r>
          </a:p>
          <a:p>
            <a:r>
              <a:rPr sz="1000">
                <a:solidFill>
                  <a:srgbClr val="00B0F0"/>
                </a:solidFill>
              </a:rPr>
              <a:t>	Development and testing of the new margin calculation and reporting application.</a:t>
            </a:r>
          </a:p>
        </p:txBody>
      </p:sp>
    </p:spTree>
    <p:extLst>
      <p:ext uri="{BB962C8B-B14F-4D97-AF65-F5344CB8AC3E}">
        <p14:creationId xmlns:p14="http://schemas.microsoft.com/office/powerpoint/2010/main" val="13066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134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Pincherle</dc:creator>
  <cp:lastModifiedBy>Saswati Chatterjee</cp:lastModifiedBy>
  <cp:revision>4</cp:revision>
  <dcterms:created xsi:type="dcterms:W3CDTF">2024-11-11T10:46:25Z</dcterms:created>
  <dcterms:modified xsi:type="dcterms:W3CDTF">2025-03-12T12:19:06Z</dcterms:modified>
</cp:coreProperties>
</file>