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C8"/>
    <a:srgbClr val="EEE4DA"/>
    <a:srgbClr val="F2B179"/>
    <a:srgbClr val="EC8D53"/>
    <a:srgbClr val="EC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08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7450-E315-43FB-90DA-6A74AD487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25EA8-375D-4703-9864-95E93916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unito Sa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7BB3-33DE-4A28-AE55-0A666735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B568-EC32-4600-A995-CB797B29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C0E6-3F87-42EB-92FD-8E31AB69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DA8-1756-417E-BE58-21CEE6C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61476-E958-4B59-BFD7-F38837A6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8A3B-9D2B-4E79-B9B4-847BEA6A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1962-B6DA-445B-8475-06870AF5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BBD6-300B-475D-B980-AAADAF03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6E9AE-5C2C-48A8-A03D-FE5D99B7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AD3B7-0C37-4C9A-817D-69203D04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DE65-ACDC-443B-809F-79AF846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AC18-BDDC-475C-B767-1E9DA896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4A14-6BCD-400B-9FA2-2441F7E3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BEEC-BE7D-4DCD-A202-3F7BA488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8BCB-BF8F-4E35-B675-37324955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7E35-E94B-490D-9889-B2D6AAE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3EF8-BF1C-4609-A0A1-2D25BF8E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C0E6-8086-478E-8CD0-A454D237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0CE-F7A9-4468-A5D3-F455E11E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4C4F-D47D-49BB-94B7-0FE98C22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Nunito Sans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A71E-83EB-4AA0-9B2D-2FDE0C0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2ED8-ED17-4AFB-98DE-D7DB6A1D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0B95-5C93-49F7-BFE2-13451B0D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5A9-537C-4210-8D05-8FFBAD4A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2774-0C0D-4BB9-84E3-39C4C3889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B98E0-7874-4A5F-ACD4-D2E1F9C0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17C9F-F176-460A-BB15-52895974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55DA-8A11-4F68-8898-7735B1CE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DECB-F6E4-4610-BBD4-070F1D1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8550-81BF-42A9-9E97-52E2122A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69DE-B084-481F-8A65-05B229CB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Nunito Sans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1EEB-649A-441D-929C-5BF340C2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FF9C-F767-4FF6-A583-2D146CEBA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Nunito Sans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C7EA7-B4D7-44E9-AD33-33BEAE87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  <a:lvl2pPr>
              <a:defRPr>
                <a:latin typeface="Nunito Sans" panose="00000500000000000000" pitchFamily="2" charset="0"/>
              </a:defRPr>
            </a:lvl2pPr>
            <a:lvl3pPr>
              <a:defRPr>
                <a:latin typeface="Nunito Sans" panose="00000500000000000000" pitchFamily="2" charset="0"/>
              </a:defRPr>
            </a:lvl3pPr>
            <a:lvl4pPr>
              <a:defRPr>
                <a:latin typeface="Nunito Sans" panose="00000500000000000000" pitchFamily="2" charset="0"/>
              </a:defRPr>
            </a:lvl4pPr>
            <a:lvl5pPr>
              <a:defRPr>
                <a:latin typeface="Nunito Sa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9EB40-07EA-4BED-A571-B44BF96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AD69-0F6D-420A-91D1-9F8D6969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C532F-F324-4483-859C-B2A86E28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2571-8FFE-4CEA-9CBF-F9757D1D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 Sa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7F1B1-1903-4EC3-BFB1-C4A6F627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8703-2268-4A2B-A25B-DBC21591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762D-5195-43F3-AEE5-87217AF4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FCBEB-84BF-4606-9CAF-5A7CB2B6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942E5-8CA5-444D-8CF5-674C5739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5C78E-E519-4B60-B853-54718081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A4B9-5746-4FF2-8A53-EA6AE193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86A1-999D-4F71-9833-3512371B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C9162-DF9E-4E04-BC9E-9DA31009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24C0B-72A3-4DC9-BE7B-6A941BE8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9259-F0F5-4CB5-8728-60D60328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F1B1-7038-4E2F-BEA0-6C1E03F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7391-A9CC-44A1-AC49-A0B67B4F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0F0CF-FAA8-4DD6-A8E4-1856A247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C999-1BE4-4514-8DF2-A5D10A30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516D-890E-4520-A69B-55553B12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DE85-C34D-4E1B-8A79-752CFFA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727AB-8632-4423-8FBA-F5759E7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1E742-E5AF-4064-B26C-7130F85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1C4B-A312-42A4-8195-74E44E44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B688-DDA4-4ACC-B3A4-0E81150D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A9C9-E29C-4BB0-BC27-8DF1720AAA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07CD-71B1-4DE1-9D5E-87AC77904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0BFA-6ABB-46EF-976A-2C193DB5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4875-926C-49F0-9A76-7FE9DFF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6B4B-2C6A-4DAF-873A-1057EC5FE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57" y="640695"/>
            <a:ext cx="4644886" cy="5576611"/>
          </a:xfrm>
        </p:spPr>
        <p:txBody>
          <a:bodyPr anchor="ctr" anchorCtr="1">
            <a:noAutofit/>
          </a:bodyPr>
          <a:lstStyle/>
          <a:p>
            <a:r>
              <a:rPr lang="en-US" dirty="0">
                <a:latin typeface="Nunito Sans" panose="00000500000000000000" pitchFamily="2" charset="0"/>
              </a:rPr>
              <a:t>What is the optimal strategy to win the game 2048?</a:t>
            </a:r>
          </a:p>
        </p:txBody>
      </p:sp>
      <p:pic>
        <p:nvPicPr>
          <p:cNvPr id="1028" name="Picture 4" descr="Image result for 2048&quot;">
            <a:extLst>
              <a:ext uri="{FF2B5EF4-FFF2-40B4-BE49-F238E27FC236}">
                <a16:creationId xmlns:a16="http://schemas.microsoft.com/office/drawing/2014/main" id="{DC508A35-A9BD-4BD3-AB62-F06C909CE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"/>
          <a:stretch/>
        </p:blipFill>
        <p:spPr bwMode="auto">
          <a:xfrm>
            <a:off x="6988217" y="0"/>
            <a:ext cx="52037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939B-E262-405C-9F02-5E92D5A4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047F-BD7D-47BA-AADE-6216A5D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bot that will search the 2048 state space to find the next “best” move based on a certain board evaluation criterion</a:t>
            </a:r>
          </a:p>
        </p:txBody>
      </p:sp>
      <p:pic>
        <p:nvPicPr>
          <p:cNvPr id="4" name="Picture 4" descr="Image result for 2048&quot;">
            <a:extLst>
              <a:ext uri="{FF2B5EF4-FFF2-40B4-BE49-F238E27FC236}">
                <a16:creationId xmlns:a16="http://schemas.microsoft.com/office/drawing/2014/main" id="{71204D00-EF06-475C-9644-1C40508F3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 bwMode="auto">
          <a:xfrm>
            <a:off x="2349244" y="2734510"/>
            <a:ext cx="3149855" cy="39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38F018-9703-4C73-B8B8-520C48F7E28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99099" y="4728076"/>
            <a:ext cx="2667001" cy="1371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71E2FA-BEA0-4C56-BBB7-7DD7CD3C028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499099" y="4423610"/>
            <a:ext cx="2667001" cy="30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45220-711E-488B-8F04-79FC18D582F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99099" y="4728076"/>
            <a:ext cx="2667001" cy="533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A9313E-B307-4BD6-B35F-BC06E30CC1A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499099" y="3471110"/>
            <a:ext cx="2667001" cy="1256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EACE72-F361-4434-8FF9-F8898F846ACD}"/>
              </a:ext>
            </a:extLst>
          </p:cNvPr>
          <p:cNvSpPr txBox="1"/>
          <p:nvPr/>
        </p:nvSpPr>
        <p:spPr>
          <a:xfrm>
            <a:off x="8125160" y="3117167"/>
            <a:ext cx="917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01F96-0AF7-493D-8A46-25829DD92344}"/>
              </a:ext>
            </a:extLst>
          </p:cNvPr>
          <p:cNvSpPr txBox="1"/>
          <p:nvPr/>
        </p:nvSpPr>
        <p:spPr>
          <a:xfrm>
            <a:off x="8166100" y="4069667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4E5B4-DB6D-459D-A3C8-4C4CA0A22E62}"/>
              </a:ext>
            </a:extLst>
          </p:cNvPr>
          <p:cNvSpPr txBox="1"/>
          <p:nvPr/>
        </p:nvSpPr>
        <p:spPr>
          <a:xfrm>
            <a:off x="8166100" y="4909385"/>
            <a:ext cx="771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960DC2-08C7-402B-B740-DEF6485BB64C}"/>
              </a:ext>
            </a:extLst>
          </p:cNvPr>
          <p:cNvSpPr txBox="1"/>
          <p:nvPr/>
        </p:nvSpPr>
        <p:spPr>
          <a:xfrm>
            <a:off x="8139229" y="5749103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4693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E0A3-6F4A-437F-ABFD-076848AD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31CB-8E85-445C-91D8-F2C391C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Choose the move that:</a:t>
            </a:r>
          </a:p>
          <a:p>
            <a:pPr lvl="1"/>
            <a:r>
              <a:rPr lang="en-US" sz="2800" dirty="0"/>
              <a:t>Gets the most points</a:t>
            </a:r>
          </a:p>
          <a:p>
            <a:pPr lvl="1"/>
            <a:r>
              <a:rPr lang="en-US" sz="2800" dirty="0"/>
              <a:t>Leaves the most open spaces</a:t>
            </a:r>
          </a:p>
          <a:p>
            <a:pPr lvl="1"/>
            <a:r>
              <a:rPr lang="en-US" sz="2800" dirty="0"/>
              <a:t>Lines up the most merges for the next move</a:t>
            </a:r>
          </a:p>
          <a:p>
            <a:pPr lvl="1"/>
            <a:r>
              <a:rPr lang="en-US" sz="2800" dirty="0"/>
              <a:t>Keeps the biggest number in the corner</a:t>
            </a:r>
          </a:p>
          <a:p>
            <a:pPr lvl="1"/>
            <a:r>
              <a:rPr lang="en-US" sz="2800" dirty="0"/>
              <a:t>Has the best chances of success (based on Monte Carlo Simulation)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893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DB42-ED60-4F72-BAAD-20859AFE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B295-332C-40E3-8A79-5301B0D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evaluation of each method used:</a:t>
            </a:r>
          </a:p>
          <a:p>
            <a:pPr lvl="1"/>
            <a:r>
              <a:rPr lang="en-US" dirty="0"/>
              <a:t>Highest tile reached</a:t>
            </a:r>
          </a:p>
          <a:p>
            <a:pPr lvl="1"/>
            <a:r>
              <a:rPr lang="en-US" dirty="0"/>
              <a:t>Average tile reached</a:t>
            </a:r>
          </a:p>
          <a:p>
            <a:pPr lvl="1"/>
            <a:r>
              <a:rPr lang="en-US" dirty="0"/>
              <a:t>% games that reached 2048</a:t>
            </a:r>
          </a:p>
          <a:p>
            <a:pPr lvl="1"/>
            <a:r>
              <a:rPr lang="en-US" dirty="0"/>
              <a:t>High score </a:t>
            </a:r>
          </a:p>
          <a:p>
            <a:pPr lvl="1"/>
            <a:r>
              <a:rPr lang="en-US" dirty="0"/>
              <a:t>Average score</a:t>
            </a:r>
          </a:p>
          <a:p>
            <a:pPr lvl="1"/>
            <a:endParaRPr lang="en-US" dirty="0"/>
          </a:p>
          <a:p>
            <a:r>
              <a:rPr lang="en-US" dirty="0"/>
              <a:t>A decision about which method appears to be the optimal strategy based on these stats</a:t>
            </a:r>
          </a:p>
        </p:txBody>
      </p:sp>
    </p:spTree>
    <p:extLst>
      <p:ext uri="{BB962C8B-B14F-4D97-AF65-F5344CB8AC3E}">
        <p14:creationId xmlns:p14="http://schemas.microsoft.com/office/powerpoint/2010/main" val="315669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Nunito Sans</vt:lpstr>
      <vt:lpstr>Office Theme</vt:lpstr>
      <vt:lpstr>What is the optimal strategy to win the game 2048?</vt:lpstr>
      <vt:lpstr>Solution: AI</vt:lpstr>
      <vt:lpstr>Heuristics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optimal strategy to win the game  2048?</dc:title>
  <dc:creator>Kara Schatz</dc:creator>
  <cp:lastModifiedBy>Kara Schatz</cp:lastModifiedBy>
  <cp:revision>10</cp:revision>
  <dcterms:created xsi:type="dcterms:W3CDTF">2020-01-29T01:14:46Z</dcterms:created>
  <dcterms:modified xsi:type="dcterms:W3CDTF">2020-01-29T19:26:38Z</dcterms:modified>
</cp:coreProperties>
</file>