
<file path=[Content_Types].xml><?xml version="1.0" encoding="utf-8"?>
<Types xmlns="http://schemas.openxmlformats.org/package/2006/content-types">
  <Override PartName="/docProps/core.xml" ContentType="application/vnd.openxmlformats-package.core-properties+xml"/>
  <Default Extension="rels" ContentType="application/vnd.openxmlformats-package.relationships+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Default Extension="png" ContentType="image/png"/>
  <Override PartName="/ppt/slideLayouts/slideLayout11.xml" ContentType="application/vnd.openxmlformats-officedocument.presentationml.slideLayout+xml"/>
  <Override PartName="/ppt/slideLayouts/slideLayout3.xml" ContentType="application/vnd.openxmlformats-officedocument.presentationml.slideLayout+xml"/>
  <Default Extension="xml" ContentType="application/xml"/>
  <Override PartName="/docProps/app.xml" ContentType="application/vnd.openxmlformats-officedocument.extended-properties+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viewProps.xml" ContentType="application/vnd.openxmlformats-officedocument.presentationml.viewProps+xml"/>
  <Override PartName="/ppt/slideLayouts/slideLayout7.xml" ContentType="application/vnd.openxmlformats-officedocument.presentationml.slideLayout+xml"/>
  <Default Extension="pdf" ContentType="application/pdf"/>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2.xml" ContentType="application/vnd.openxmlformats-officedocument.presentationml.slideLayout+xml"/>
  <Default Extension="bin" ContentType="application/vnd.openxmlformats-officedocument.presentationml.printerSettings"/>
  <Override PartName="/ppt/slides/slide1.xml" ContentType="application/vnd.openxmlformats-officedocument.presentationml.slide+xml"/>
  <Default Extension="jpeg" ContentType="image/jpeg"/>
  <Override PartName="/ppt/slideLayouts/slideLayout4.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48" r:id="rId1"/>
  </p:sldMasterIdLst>
  <p:sldIdLst>
    <p:sldId id="256" r:id="rId2"/>
  </p:sldIdLst>
  <p:sldSz cx="32918400" cy="21945600"/>
  <p:notesSz cx="6858000" cy="9144000"/>
  <p:defaultTextStyle>
    <a:defPPr>
      <a:defRPr lang="en-US"/>
    </a:defPPr>
    <a:lvl1pPr marL="0" algn="l" defTabSz="1463040" rtl="0" eaLnBrk="1" latinLnBrk="0" hangingPunct="1">
      <a:defRPr sz="5800" kern="1200">
        <a:solidFill>
          <a:schemeClr val="tx1"/>
        </a:solidFill>
        <a:latin typeface="+mn-lt"/>
        <a:ea typeface="+mn-ea"/>
        <a:cs typeface="+mn-cs"/>
      </a:defRPr>
    </a:lvl1pPr>
    <a:lvl2pPr marL="1463040" algn="l" defTabSz="1463040" rtl="0" eaLnBrk="1" latinLnBrk="0" hangingPunct="1">
      <a:defRPr sz="5800" kern="1200">
        <a:solidFill>
          <a:schemeClr val="tx1"/>
        </a:solidFill>
        <a:latin typeface="+mn-lt"/>
        <a:ea typeface="+mn-ea"/>
        <a:cs typeface="+mn-cs"/>
      </a:defRPr>
    </a:lvl2pPr>
    <a:lvl3pPr marL="2926080" algn="l" defTabSz="1463040" rtl="0" eaLnBrk="1" latinLnBrk="0" hangingPunct="1">
      <a:defRPr sz="5800" kern="1200">
        <a:solidFill>
          <a:schemeClr val="tx1"/>
        </a:solidFill>
        <a:latin typeface="+mn-lt"/>
        <a:ea typeface="+mn-ea"/>
        <a:cs typeface="+mn-cs"/>
      </a:defRPr>
    </a:lvl3pPr>
    <a:lvl4pPr marL="4389120" algn="l" defTabSz="1463040" rtl="0" eaLnBrk="1" latinLnBrk="0" hangingPunct="1">
      <a:defRPr sz="5800" kern="1200">
        <a:solidFill>
          <a:schemeClr val="tx1"/>
        </a:solidFill>
        <a:latin typeface="+mn-lt"/>
        <a:ea typeface="+mn-ea"/>
        <a:cs typeface="+mn-cs"/>
      </a:defRPr>
    </a:lvl4pPr>
    <a:lvl5pPr marL="5852160" algn="l" defTabSz="1463040" rtl="0" eaLnBrk="1" latinLnBrk="0" hangingPunct="1">
      <a:defRPr sz="5800" kern="1200">
        <a:solidFill>
          <a:schemeClr val="tx1"/>
        </a:solidFill>
        <a:latin typeface="+mn-lt"/>
        <a:ea typeface="+mn-ea"/>
        <a:cs typeface="+mn-cs"/>
      </a:defRPr>
    </a:lvl5pPr>
    <a:lvl6pPr marL="7315200" algn="l" defTabSz="1463040" rtl="0" eaLnBrk="1" latinLnBrk="0" hangingPunct="1">
      <a:defRPr sz="5800" kern="1200">
        <a:solidFill>
          <a:schemeClr val="tx1"/>
        </a:solidFill>
        <a:latin typeface="+mn-lt"/>
        <a:ea typeface="+mn-ea"/>
        <a:cs typeface="+mn-cs"/>
      </a:defRPr>
    </a:lvl6pPr>
    <a:lvl7pPr marL="8778240" algn="l" defTabSz="1463040" rtl="0" eaLnBrk="1" latinLnBrk="0" hangingPunct="1">
      <a:defRPr sz="5800" kern="1200">
        <a:solidFill>
          <a:schemeClr val="tx1"/>
        </a:solidFill>
        <a:latin typeface="+mn-lt"/>
        <a:ea typeface="+mn-ea"/>
        <a:cs typeface="+mn-cs"/>
      </a:defRPr>
    </a:lvl7pPr>
    <a:lvl8pPr marL="10241280" algn="l" defTabSz="1463040" rtl="0" eaLnBrk="1" latinLnBrk="0" hangingPunct="1">
      <a:defRPr sz="5800" kern="1200">
        <a:solidFill>
          <a:schemeClr val="tx1"/>
        </a:solidFill>
        <a:latin typeface="+mn-lt"/>
        <a:ea typeface="+mn-ea"/>
        <a:cs typeface="+mn-cs"/>
      </a:defRPr>
    </a:lvl8pPr>
    <a:lvl9pPr marL="11704320" algn="l" defTabSz="1463040" rtl="0" eaLnBrk="1" latinLnBrk="0" hangingPunct="1">
      <a:defRPr sz="5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prnPr scaleToFitPaper="1"/>
</p:presentationPr>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6017" autoAdjust="0"/>
    <p:restoredTop sz="94660"/>
  </p:normalViewPr>
  <p:slideViewPr>
    <p:cSldViewPr snapToGrid="0" snapToObjects="1">
      <p:cViewPr>
        <p:scale>
          <a:sx n="50" d="100"/>
          <a:sy n="50" d="100"/>
        </p:scale>
        <p:origin x="1096" y="-88"/>
      </p:cViewPr>
      <p:guideLst>
        <p:guide orient="horz" pos="6912"/>
        <p:guide pos="10368"/>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3"/>
            <a:ext cx="27980640" cy="4704080"/>
          </a:xfrm>
        </p:spPr>
        <p:txBody>
          <a:bodyPr/>
          <a:lstStyle/>
          <a:p>
            <a:r>
              <a:rPr lang="en-US" smtClean="0"/>
              <a:t>Click to edit Master title style</a:t>
            </a:r>
            <a:endParaRPr lang="en-US"/>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3040" indent="0" algn="ctr">
              <a:buNone/>
              <a:defRPr>
                <a:solidFill>
                  <a:schemeClr val="tx1">
                    <a:tint val="75000"/>
                  </a:schemeClr>
                </a:solidFill>
              </a:defRPr>
            </a:lvl2pPr>
            <a:lvl3pPr marL="2926080" indent="0" algn="ctr">
              <a:buNone/>
              <a:defRPr>
                <a:solidFill>
                  <a:schemeClr val="tx1">
                    <a:tint val="75000"/>
                  </a:schemeClr>
                </a:solidFill>
              </a:defRPr>
            </a:lvl3pPr>
            <a:lvl4pPr marL="4389120" indent="0" algn="ctr">
              <a:buNone/>
              <a:defRPr>
                <a:solidFill>
                  <a:schemeClr val="tx1">
                    <a:tint val="75000"/>
                  </a:schemeClr>
                </a:solidFill>
              </a:defRPr>
            </a:lvl4pPr>
            <a:lvl5pPr marL="5852160" indent="0" algn="ctr">
              <a:buNone/>
              <a:defRPr>
                <a:solidFill>
                  <a:schemeClr val="tx1">
                    <a:tint val="75000"/>
                  </a:schemeClr>
                </a:solidFill>
              </a:defRPr>
            </a:lvl5pPr>
            <a:lvl6pPr marL="7315200" indent="0" algn="ctr">
              <a:buNone/>
              <a:defRPr>
                <a:solidFill>
                  <a:schemeClr val="tx1">
                    <a:tint val="75000"/>
                  </a:schemeClr>
                </a:solidFill>
              </a:defRPr>
            </a:lvl6pPr>
            <a:lvl7pPr marL="8778240" indent="0" algn="ctr">
              <a:buNone/>
              <a:defRPr>
                <a:solidFill>
                  <a:schemeClr val="tx1">
                    <a:tint val="75000"/>
                  </a:schemeClr>
                </a:solidFill>
              </a:defRPr>
            </a:lvl7pPr>
            <a:lvl8pPr marL="10241280" indent="0" algn="ctr">
              <a:buNone/>
              <a:defRPr>
                <a:solidFill>
                  <a:schemeClr val="tx1">
                    <a:tint val="75000"/>
                  </a:schemeClr>
                </a:solidFill>
              </a:defRPr>
            </a:lvl8pPr>
            <a:lvl9pPr marL="1170432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A432FC-A7B2-DB48-A793-BBFD11D68B21}"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432FC-A7B2-DB48-A793-BBFD11D68B21}"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1" y="2341884"/>
            <a:ext cx="26660477" cy="4993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926460" y="2341884"/>
            <a:ext cx="79444213" cy="4993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432FC-A7B2-DB48-A793-BBFD11D68B21}"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A432FC-A7B2-DB48-A793-BBFD11D68B21}"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2800" b="1" cap="all"/>
            </a:lvl1pPr>
          </a:lstStyle>
          <a:p>
            <a:r>
              <a:rPr lang="en-US" smtClean="0"/>
              <a:t>Click to edit Master title style</a:t>
            </a:r>
            <a:endParaRPr lang="en-US"/>
          </a:p>
        </p:txBody>
      </p:sp>
      <p:sp>
        <p:nvSpPr>
          <p:cNvPr id="3" name="Text Placeholder 2"/>
          <p:cNvSpPr>
            <a:spLocks noGrp="1"/>
          </p:cNvSpPr>
          <p:nvPr>
            <p:ph type="body" idx="1"/>
          </p:nvPr>
        </p:nvSpPr>
        <p:spPr>
          <a:xfrm>
            <a:off x="2600327" y="9301484"/>
            <a:ext cx="27980640" cy="4800599"/>
          </a:xfrm>
        </p:spPr>
        <p:txBody>
          <a:bodyPr anchor="b"/>
          <a:lstStyle>
            <a:lvl1pPr marL="0" indent="0">
              <a:buNone/>
              <a:defRPr sz="6400">
                <a:solidFill>
                  <a:schemeClr val="tx1">
                    <a:tint val="75000"/>
                  </a:schemeClr>
                </a:solidFill>
              </a:defRPr>
            </a:lvl1pPr>
            <a:lvl2pPr marL="1463040" indent="0">
              <a:buNone/>
              <a:defRPr sz="5800">
                <a:solidFill>
                  <a:schemeClr val="tx1">
                    <a:tint val="75000"/>
                  </a:schemeClr>
                </a:solidFill>
              </a:defRPr>
            </a:lvl2pPr>
            <a:lvl3pPr marL="2926080" indent="0">
              <a:buNone/>
              <a:defRPr sz="5100">
                <a:solidFill>
                  <a:schemeClr val="tx1">
                    <a:tint val="75000"/>
                  </a:schemeClr>
                </a:solidFill>
              </a:defRPr>
            </a:lvl3pPr>
            <a:lvl4pPr marL="4389120" indent="0">
              <a:buNone/>
              <a:defRPr sz="4500">
                <a:solidFill>
                  <a:schemeClr val="tx1">
                    <a:tint val="75000"/>
                  </a:schemeClr>
                </a:solidFill>
              </a:defRPr>
            </a:lvl4pPr>
            <a:lvl5pPr marL="5852160" indent="0">
              <a:buNone/>
              <a:defRPr sz="4500">
                <a:solidFill>
                  <a:schemeClr val="tx1">
                    <a:tint val="75000"/>
                  </a:schemeClr>
                </a:solidFill>
              </a:defRPr>
            </a:lvl5pPr>
            <a:lvl6pPr marL="7315200" indent="0">
              <a:buNone/>
              <a:defRPr sz="4500">
                <a:solidFill>
                  <a:schemeClr val="tx1">
                    <a:tint val="75000"/>
                  </a:schemeClr>
                </a:solidFill>
              </a:defRPr>
            </a:lvl6pPr>
            <a:lvl7pPr marL="8778240" indent="0">
              <a:buNone/>
              <a:defRPr sz="4500">
                <a:solidFill>
                  <a:schemeClr val="tx1">
                    <a:tint val="75000"/>
                  </a:schemeClr>
                </a:solidFill>
              </a:defRPr>
            </a:lvl7pPr>
            <a:lvl8pPr marL="10241280" indent="0">
              <a:buNone/>
              <a:defRPr sz="4500">
                <a:solidFill>
                  <a:schemeClr val="tx1">
                    <a:tint val="75000"/>
                  </a:schemeClr>
                </a:solidFill>
              </a:defRPr>
            </a:lvl8pPr>
            <a:lvl9pPr marL="11704320" indent="0">
              <a:buNone/>
              <a:defRPr sz="4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A432FC-A7B2-DB48-A793-BBFD11D68B21}" type="datetimeFigureOut">
              <a:rPr lang="en-US" smtClean="0"/>
              <a:pPr/>
              <a:t>9/8/09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926458" y="13655042"/>
            <a:ext cx="53052343" cy="3862324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527443" y="13655042"/>
            <a:ext cx="53052347" cy="38623242"/>
          </a:xfrm>
        </p:spPr>
        <p:txBody>
          <a:bodyPr/>
          <a:lstStyle>
            <a:lvl1pPr>
              <a:defRPr sz="9000"/>
            </a:lvl1pPr>
            <a:lvl2pPr>
              <a:defRPr sz="7700"/>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A432FC-A7B2-DB48-A793-BBFD11D68B21}"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45921" y="4912362"/>
            <a:ext cx="14544677" cy="2047238"/>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smtClean="0"/>
              <a:t>Click to edit Master text styles</a:t>
            </a:r>
          </a:p>
        </p:txBody>
      </p:sp>
      <p:sp>
        <p:nvSpPr>
          <p:cNvPr id="4" name="Content Placeholder 3"/>
          <p:cNvSpPr>
            <a:spLocks noGrp="1"/>
          </p:cNvSpPr>
          <p:nvPr>
            <p:ph sz="half" idx="2"/>
          </p:nvPr>
        </p:nvSpPr>
        <p:spPr>
          <a:xfrm>
            <a:off x="1645921" y="6959600"/>
            <a:ext cx="14544677" cy="12644122"/>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7700" b="1"/>
            </a:lvl1pPr>
            <a:lvl2pPr marL="1463040" indent="0">
              <a:buNone/>
              <a:defRPr sz="6400" b="1"/>
            </a:lvl2pPr>
            <a:lvl3pPr marL="2926080" indent="0">
              <a:buNone/>
              <a:defRPr sz="5800" b="1"/>
            </a:lvl3pPr>
            <a:lvl4pPr marL="4389120" indent="0">
              <a:buNone/>
              <a:defRPr sz="5100" b="1"/>
            </a:lvl4pPr>
            <a:lvl5pPr marL="5852160" indent="0">
              <a:buNone/>
              <a:defRPr sz="5100" b="1"/>
            </a:lvl5pPr>
            <a:lvl6pPr marL="7315200" indent="0">
              <a:buNone/>
              <a:defRPr sz="5100" b="1"/>
            </a:lvl6pPr>
            <a:lvl7pPr marL="8778240" indent="0">
              <a:buNone/>
              <a:defRPr sz="5100" b="1"/>
            </a:lvl7pPr>
            <a:lvl8pPr marL="10241280" indent="0">
              <a:buNone/>
              <a:defRPr sz="5100" b="1"/>
            </a:lvl8pPr>
            <a:lvl9pPr marL="11704320" indent="0">
              <a:buNone/>
              <a:defRPr sz="5100" b="1"/>
            </a:lvl9pPr>
          </a:lstStyle>
          <a:p>
            <a:pPr lvl="0"/>
            <a:r>
              <a:rPr lang="en-US" smtClean="0"/>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7700"/>
            </a:lvl1pPr>
            <a:lvl2pPr>
              <a:defRPr sz="6400"/>
            </a:lvl2pPr>
            <a:lvl3pPr>
              <a:defRPr sz="5800"/>
            </a:lvl3pPr>
            <a:lvl4pPr>
              <a:defRPr sz="5100"/>
            </a:lvl4pPr>
            <a:lvl5pPr>
              <a:defRPr sz="5100"/>
            </a:lvl5pPr>
            <a:lvl6pPr>
              <a:defRPr sz="5100"/>
            </a:lvl6pPr>
            <a:lvl7pPr>
              <a:defRPr sz="5100"/>
            </a:lvl7pPr>
            <a:lvl8pPr>
              <a:defRPr sz="5100"/>
            </a:lvl8pPr>
            <a:lvl9pPr>
              <a:defRPr sz="5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A432FC-A7B2-DB48-A793-BBFD11D68B21}" type="datetimeFigureOut">
              <a:rPr lang="en-US" smtClean="0"/>
              <a:pPr/>
              <a:t>9/8/09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A432FC-A7B2-DB48-A793-BBFD11D68B21}" type="datetimeFigureOut">
              <a:rPr lang="en-US" smtClean="0"/>
              <a:pPr/>
              <a:t>9/8/09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A432FC-A7B2-DB48-A793-BBFD11D68B21}" type="datetimeFigureOut">
              <a:rPr lang="en-US" smtClean="0"/>
              <a:pPr/>
              <a:t>9/8/09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873760"/>
            <a:ext cx="10829927" cy="3718560"/>
          </a:xfrm>
        </p:spPr>
        <p:txBody>
          <a:bodyPr anchor="b"/>
          <a:lstStyle>
            <a:lvl1pPr algn="l">
              <a:defRPr sz="6400" b="1"/>
            </a:lvl1pPr>
          </a:lstStyle>
          <a:p>
            <a:r>
              <a:rPr lang="en-US" smtClean="0"/>
              <a:t>Click to edit Master title style</a:t>
            </a:r>
            <a:endParaRPr lang="en-US"/>
          </a:p>
        </p:txBody>
      </p:sp>
      <p:sp>
        <p:nvSpPr>
          <p:cNvPr id="3" name="Content Placeholder 2"/>
          <p:cNvSpPr>
            <a:spLocks noGrp="1"/>
          </p:cNvSpPr>
          <p:nvPr>
            <p:ph idx="1"/>
          </p:nvPr>
        </p:nvSpPr>
        <p:spPr>
          <a:xfrm>
            <a:off x="12870180" y="873763"/>
            <a:ext cx="18402300" cy="18729961"/>
          </a:xfrm>
        </p:spPr>
        <p:txBody>
          <a:bodyPr/>
          <a:lstStyle>
            <a:lvl1pPr>
              <a:defRPr sz="10200"/>
            </a:lvl1pPr>
            <a:lvl2pPr>
              <a:defRPr sz="9000"/>
            </a:lvl2pPr>
            <a:lvl3pPr>
              <a:defRPr sz="77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645923" y="4592323"/>
            <a:ext cx="10829927" cy="15011401"/>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432FC-A7B2-DB48-A793-BBFD11D68B21}"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1"/>
            <a:ext cx="19751040" cy="1813561"/>
          </a:xfrm>
        </p:spPr>
        <p:txBody>
          <a:bodyPr anchor="b"/>
          <a:lstStyle>
            <a:lvl1pPr algn="l">
              <a:defRPr sz="6400" b="1"/>
            </a:lvl1pPr>
          </a:lstStyle>
          <a:p>
            <a:r>
              <a:rPr lang="en-US" smtClean="0"/>
              <a:t>Click to edit Master title style</a:t>
            </a:r>
            <a:endParaRPr lang="en-US"/>
          </a:p>
        </p:txBody>
      </p:sp>
      <p:sp>
        <p:nvSpPr>
          <p:cNvPr id="3" name="Picture Placeholder 2"/>
          <p:cNvSpPr>
            <a:spLocks noGrp="1"/>
          </p:cNvSpPr>
          <p:nvPr>
            <p:ph type="pic" idx="1"/>
          </p:nvPr>
        </p:nvSpPr>
        <p:spPr>
          <a:xfrm>
            <a:off x="6452237" y="1960880"/>
            <a:ext cx="19751040" cy="13167360"/>
          </a:xfrm>
        </p:spPr>
        <p:txBody>
          <a:bodyPr/>
          <a:lstStyle>
            <a:lvl1pPr marL="0" indent="0">
              <a:buNone/>
              <a:defRPr sz="10200"/>
            </a:lvl1pPr>
            <a:lvl2pPr marL="1463040" indent="0">
              <a:buNone/>
              <a:defRPr sz="9000"/>
            </a:lvl2pPr>
            <a:lvl3pPr marL="2926080" indent="0">
              <a:buNone/>
              <a:defRPr sz="770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endParaRPr lang="en-US"/>
          </a:p>
        </p:txBody>
      </p:sp>
      <p:sp>
        <p:nvSpPr>
          <p:cNvPr id="4" name="Text Placeholder 3"/>
          <p:cNvSpPr>
            <a:spLocks noGrp="1"/>
          </p:cNvSpPr>
          <p:nvPr>
            <p:ph type="body" sz="half" idx="2"/>
          </p:nvPr>
        </p:nvSpPr>
        <p:spPr>
          <a:xfrm>
            <a:off x="6452237" y="17175482"/>
            <a:ext cx="19751040" cy="2575559"/>
          </a:xfrm>
        </p:spPr>
        <p:txBody>
          <a:bodyPr/>
          <a:lstStyle>
            <a:lvl1pPr marL="0" indent="0">
              <a:buNone/>
              <a:defRPr sz="4500"/>
            </a:lvl1pPr>
            <a:lvl2pPr marL="1463040" indent="0">
              <a:buNone/>
              <a:defRPr sz="3800"/>
            </a:lvl2pPr>
            <a:lvl3pPr marL="2926080" indent="0">
              <a:buNone/>
              <a:defRPr sz="3200"/>
            </a:lvl3pPr>
            <a:lvl4pPr marL="4389120" indent="0">
              <a:buNone/>
              <a:defRPr sz="2900"/>
            </a:lvl4pPr>
            <a:lvl5pPr marL="5852160" indent="0">
              <a:buNone/>
              <a:defRPr sz="2900"/>
            </a:lvl5pPr>
            <a:lvl6pPr marL="7315200" indent="0">
              <a:buNone/>
              <a:defRPr sz="2900"/>
            </a:lvl6pPr>
            <a:lvl7pPr marL="8778240" indent="0">
              <a:buNone/>
              <a:defRPr sz="2900"/>
            </a:lvl7pPr>
            <a:lvl8pPr marL="10241280" indent="0">
              <a:buNone/>
              <a:defRPr sz="2900"/>
            </a:lvl8pPr>
            <a:lvl9pPr marL="11704320" indent="0">
              <a:buNone/>
              <a:defRPr sz="2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A432FC-A7B2-DB48-A793-BBFD11D68B21}" type="datetimeFigureOut">
              <a:rPr lang="en-US" smtClean="0"/>
              <a:pPr/>
              <a:t>9/8/09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4EF7BF-D6B9-A146-B9F4-6588D62C599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292608" tIns="146304" rIns="292608" bIns="14630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645920" y="5120642"/>
            <a:ext cx="29626560" cy="14483082"/>
          </a:xfrm>
          <a:prstGeom prst="rect">
            <a:avLst/>
          </a:prstGeom>
        </p:spPr>
        <p:txBody>
          <a:bodyPr vert="horz" lIns="292608" tIns="146304" rIns="292608" bIns="14630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645920" y="20340322"/>
            <a:ext cx="7680960" cy="1168400"/>
          </a:xfrm>
          <a:prstGeom prst="rect">
            <a:avLst/>
          </a:prstGeom>
        </p:spPr>
        <p:txBody>
          <a:bodyPr vert="horz" lIns="292608" tIns="146304" rIns="292608" bIns="146304" rtlCol="0" anchor="ctr"/>
          <a:lstStyle>
            <a:lvl1pPr algn="l">
              <a:defRPr sz="3800">
                <a:solidFill>
                  <a:schemeClr val="tx1">
                    <a:tint val="75000"/>
                  </a:schemeClr>
                </a:solidFill>
              </a:defRPr>
            </a:lvl1pPr>
          </a:lstStyle>
          <a:p>
            <a:fld id="{FDA432FC-A7B2-DB48-A793-BBFD11D68B21}" type="datetimeFigureOut">
              <a:rPr lang="en-US" smtClean="0"/>
              <a:pPr/>
              <a:t>9/8/09</a:t>
            </a:fld>
            <a:endParaRPr lang="en-US"/>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292608" tIns="146304" rIns="292608" bIns="146304" rtlCol="0" anchor="ctr"/>
          <a:lstStyle>
            <a:lvl1pPr algn="ctr">
              <a:defRPr sz="3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292608" tIns="146304" rIns="292608" bIns="146304" rtlCol="0" anchor="ctr"/>
          <a:lstStyle>
            <a:lvl1pPr algn="r">
              <a:defRPr sz="3800">
                <a:solidFill>
                  <a:schemeClr val="tx1">
                    <a:tint val="75000"/>
                  </a:schemeClr>
                </a:solidFill>
              </a:defRPr>
            </a:lvl1pPr>
          </a:lstStyle>
          <a:p>
            <a:fld id="{B24EF7BF-D6B9-A146-B9F4-6588D62C599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63040" rtl="0" eaLnBrk="1" latinLnBrk="0" hangingPunct="1">
        <a:spcBef>
          <a:spcPct val="0"/>
        </a:spcBef>
        <a:buNone/>
        <a:defRPr sz="14100" kern="1200">
          <a:solidFill>
            <a:schemeClr val="tx1"/>
          </a:solidFill>
          <a:latin typeface="+mj-lt"/>
          <a:ea typeface="+mj-ea"/>
          <a:cs typeface="+mj-cs"/>
        </a:defRPr>
      </a:lvl1pPr>
    </p:titleStyle>
    <p:bodyStyle>
      <a:lvl1pPr marL="1097280" indent="-1097280" algn="l" defTabSz="1463040" rtl="0" eaLnBrk="1" latinLnBrk="0" hangingPunct="1">
        <a:spcBef>
          <a:spcPct val="20000"/>
        </a:spcBef>
        <a:buFont typeface="Arial"/>
        <a:buChar char="•"/>
        <a:defRPr sz="10200" kern="1200">
          <a:solidFill>
            <a:schemeClr val="tx1"/>
          </a:solidFill>
          <a:latin typeface="+mn-lt"/>
          <a:ea typeface="+mn-ea"/>
          <a:cs typeface="+mn-cs"/>
        </a:defRPr>
      </a:lvl1pPr>
      <a:lvl2pPr marL="2377440" indent="-914400" algn="l" defTabSz="1463040" rtl="0" eaLnBrk="1" latinLnBrk="0" hangingPunct="1">
        <a:spcBef>
          <a:spcPct val="20000"/>
        </a:spcBef>
        <a:buFont typeface="Arial"/>
        <a:buChar char="–"/>
        <a:defRPr sz="9000" kern="1200">
          <a:solidFill>
            <a:schemeClr val="tx1"/>
          </a:solidFill>
          <a:latin typeface="+mn-lt"/>
          <a:ea typeface="+mn-ea"/>
          <a:cs typeface="+mn-cs"/>
        </a:defRPr>
      </a:lvl2pPr>
      <a:lvl3pPr marL="3657600" indent="-731520" algn="l" defTabSz="1463040" rtl="0" eaLnBrk="1" latinLnBrk="0" hangingPunct="1">
        <a:spcBef>
          <a:spcPct val="20000"/>
        </a:spcBef>
        <a:buFont typeface="Arial"/>
        <a:buChar char="•"/>
        <a:defRPr sz="7700" kern="1200">
          <a:solidFill>
            <a:schemeClr val="tx1"/>
          </a:solidFill>
          <a:latin typeface="+mn-lt"/>
          <a:ea typeface="+mn-ea"/>
          <a:cs typeface="+mn-cs"/>
        </a:defRPr>
      </a:lvl3pPr>
      <a:lvl4pPr marL="5120640" indent="-731520" algn="l" defTabSz="1463040" rtl="0" eaLnBrk="1" latinLnBrk="0" hangingPunct="1">
        <a:spcBef>
          <a:spcPct val="20000"/>
        </a:spcBef>
        <a:buFont typeface="Arial"/>
        <a:buChar char="–"/>
        <a:defRPr sz="6400" kern="1200">
          <a:solidFill>
            <a:schemeClr val="tx1"/>
          </a:solidFill>
          <a:latin typeface="+mn-lt"/>
          <a:ea typeface="+mn-ea"/>
          <a:cs typeface="+mn-cs"/>
        </a:defRPr>
      </a:lvl4pPr>
      <a:lvl5pPr marL="6583680" indent="-731520" algn="l" defTabSz="1463040" rtl="0" eaLnBrk="1" latinLnBrk="0" hangingPunct="1">
        <a:spcBef>
          <a:spcPct val="20000"/>
        </a:spcBef>
        <a:buFont typeface="Arial"/>
        <a:buChar char="»"/>
        <a:defRPr sz="6400" kern="1200">
          <a:solidFill>
            <a:schemeClr val="tx1"/>
          </a:solidFill>
          <a:latin typeface="+mn-lt"/>
          <a:ea typeface="+mn-ea"/>
          <a:cs typeface="+mn-cs"/>
        </a:defRPr>
      </a:lvl5pPr>
      <a:lvl6pPr marL="8046720" indent="-731520" algn="l" defTabSz="1463040" rtl="0" eaLnBrk="1" latinLnBrk="0" hangingPunct="1">
        <a:spcBef>
          <a:spcPct val="20000"/>
        </a:spcBef>
        <a:buFont typeface="Arial"/>
        <a:buChar char="•"/>
        <a:defRPr sz="6400" kern="1200">
          <a:solidFill>
            <a:schemeClr val="tx1"/>
          </a:solidFill>
          <a:latin typeface="+mn-lt"/>
          <a:ea typeface="+mn-ea"/>
          <a:cs typeface="+mn-cs"/>
        </a:defRPr>
      </a:lvl6pPr>
      <a:lvl7pPr marL="9509760" indent="-731520" algn="l" defTabSz="1463040" rtl="0" eaLnBrk="1" latinLnBrk="0" hangingPunct="1">
        <a:spcBef>
          <a:spcPct val="20000"/>
        </a:spcBef>
        <a:buFont typeface="Arial"/>
        <a:buChar char="•"/>
        <a:defRPr sz="6400" kern="1200">
          <a:solidFill>
            <a:schemeClr val="tx1"/>
          </a:solidFill>
          <a:latin typeface="+mn-lt"/>
          <a:ea typeface="+mn-ea"/>
          <a:cs typeface="+mn-cs"/>
        </a:defRPr>
      </a:lvl7pPr>
      <a:lvl8pPr marL="10972800" indent="-731520" algn="l" defTabSz="1463040" rtl="0" eaLnBrk="1" latinLnBrk="0" hangingPunct="1">
        <a:spcBef>
          <a:spcPct val="20000"/>
        </a:spcBef>
        <a:buFont typeface="Arial"/>
        <a:buChar char="•"/>
        <a:defRPr sz="6400" kern="1200">
          <a:solidFill>
            <a:schemeClr val="tx1"/>
          </a:solidFill>
          <a:latin typeface="+mn-lt"/>
          <a:ea typeface="+mn-ea"/>
          <a:cs typeface="+mn-cs"/>
        </a:defRPr>
      </a:lvl8pPr>
      <a:lvl9pPr marL="12435840" indent="-731520" algn="l" defTabSz="1463040" rtl="0" eaLnBrk="1" latinLnBrk="0" hangingPunct="1">
        <a:spcBef>
          <a:spcPct val="20000"/>
        </a:spcBef>
        <a:buFont typeface="Arial"/>
        <a:buChar char="•"/>
        <a:defRPr sz="6400" kern="1200">
          <a:solidFill>
            <a:schemeClr val="tx1"/>
          </a:solidFill>
          <a:latin typeface="+mn-lt"/>
          <a:ea typeface="+mn-ea"/>
          <a:cs typeface="+mn-cs"/>
        </a:defRPr>
      </a:lvl9pPr>
    </p:bodyStyle>
    <p:otherStyle>
      <a:defPPr>
        <a:defRPr lang="en-US"/>
      </a:defPPr>
      <a:lvl1pPr marL="0" algn="l" defTabSz="1463040" rtl="0" eaLnBrk="1" latinLnBrk="0" hangingPunct="1">
        <a:defRPr sz="5800" kern="1200">
          <a:solidFill>
            <a:schemeClr val="tx1"/>
          </a:solidFill>
          <a:latin typeface="+mn-lt"/>
          <a:ea typeface="+mn-ea"/>
          <a:cs typeface="+mn-cs"/>
        </a:defRPr>
      </a:lvl1pPr>
      <a:lvl2pPr marL="1463040" algn="l" defTabSz="1463040" rtl="0" eaLnBrk="1" latinLnBrk="0" hangingPunct="1">
        <a:defRPr sz="5800" kern="1200">
          <a:solidFill>
            <a:schemeClr val="tx1"/>
          </a:solidFill>
          <a:latin typeface="+mn-lt"/>
          <a:ea typeface="+mn-ea"/>
          <a:cs typeface="+mn-cs"/>
        </a:defRPr>
      </a:lvl2pPr>
      <a:lvl3pPr marL="2926080" algn="l" defTabSz="1463040" rtl="0" eaLnBrk="1" latinLnBrk="0" hangingPunct="1">
        <a:defRPr sz="5800" kern="1200">
          <a:solidFill>
            <a:schemeClr val="tx1"/>
          </a:solidFill>
          <a:latin typeface="+mn-lt"/>
          <a:ea typeface="+mn-ea"/>
          <a:cs typeface="+mn-cs"/>
        </a:defRPr>
      </a:lvl3pPr>
      <a:lvl4pPr marL="4389120" algn="l" defTabSz="1463040" rtl="0" eaLnBrk="1" latinLnBrk="0" hangingPunct="1">
        <a:defRPr sz="5800" kern="1200">
          <a:solidFill>
            <a:schemeClr val="tx1"/>
          </a:solidFill>
          <a:latin typeface="+mn-lt"/>
          <a:ea typeface="+mn-ea"/>
          <a:cs typeface="+mn-cs"/>
        </a:defRPr>
      </a:lvl4pPr>
      <a:lvl5pPr marL="5852160" algn="l" defTabSz="1463040" rtl="0" eaLnBrk="1" latinLnBrk="0" hangingPunct="1">
        <a:defRPr sz="5800" kern="1200">
          <a:solidFill>
            <a:schemeClr val="tx1"/>
          </a:solidFill>
          <a:latin typeface="+mn-lt"/>
          <a:ea typeface="+mn-ea"/>
          <a:cs typeface="+mn-cs"/>
        </a:defRPr>
      </a:lvl5pPr>
      <a:lvl6pPr marL="7315200" algn="l" defTabSz="1463040" rtl="0" eaLnBrk="1" latinLnBrk="0" hangingPunct="1">
        <a:defRPr sz="5800" kern="1200">
          <a:solidFill>
            <a:schemeClr val="tx1"/>
          </a:solidFill>
          <a:latin typeface="+mn-lt"/>
          <a:ea typeface="+mn-ea"/>
          <a:cs typeface="+mn-cs"/>
        </a:defRPr>
      </a:lvl6pPr>
      <a:lvl7pPr marL="8778240" algn="l" defTabSz="1463040" rtl="0" eaLnBrk="1" latinLnBrk="0" hangingPunct="1">
        <a:defRPr sz="5800" kern="1200">
          <a:solidFill>
            <a:schemeClr val="tx1"/>
          </a:solidFill>
          <a:latin typeface="+mn-lt"/>
          <a:ea typeface="+mn-ea"/>
          <a:cs typeface="+mn-cs"/>
        </a:defRPr>
      </a:lvl7pPr>
      <a:lvl8pPr marL="10241280" algn="l" defTabSz="1463040" rtl="0" eaLnBrk="1" latinLnBrk="0" hangingPunct="1">
        <a:defRPr sz="5800" kern="1200">
          <a:solidFill>
            <a:schemeClr val="tx1"/>
          </a:solidFill>
          <a:latin typeface="+mn-lt"/>
          <a:ea typeface="+mn-ea"/>
          <a:cs typeface="+mn-cs"/>
        </a:defRPr>
      </a:lvl8pPr>
      <a:lvl9pPr marL="11704320" algn="l" defTabSz="146304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df"/><Relationship Id="rId7"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34326" y="289560"/>
            <a:ext cx="32766000" cy="3939540"/>
          </a:xfrm>
          <a:prstGeom prst="rect">
            <a:avLst/>
          </a:prstGeom>
          <a:noFill/>
          <a:ln w="9525">
            <a:noFill/>
            <a:miter lim="800000"/>
            <a:headEnd/>
            <a:tailEnd/>
          </a:ln>
        </p:spPr>
        <p:txBody>
          <a:bodyPr wrap="square">
            <a:prstTxWarp prst="textNoShape">
              <a:avLst/>
            </a:prstTxWarp>
            <a:spAutoFit/>
          </a:bodyPr>
          <a:lstStyle/>
          <a:p>
            <a:pPr algn="ctr"/>
            <a:r>
              <a:rPr lang="en-US" sz="5200" b="1" dirty="0">
                <a:latin typeface="Calibri"/>
                <a:cs typeface="Calibri"/>
              </a:rPr>
              <a:t>Human SNPs from short reads in hours using cloud computing</a:t>
            </a:r>
            <a:endParaRPr lang="en-US" sz="5200" dirty="0">
              <a:latin typeface="Calibri"/>
              <a:cs typeface="Calibri"/>
            </a:endParaRPr>
          </a:p>
          <a:p>
            <a:pPr algn="ctr" defTabSz="3762375"/>
            <a:endParaRPr lang="en-US" sz="600" dirty="0" smtClean="0"/>
          </a:p>
          <a:p>
            <a:pPr algn="ctr" defTabSz="3762375"/>
            <a:r>
              <a:rPr lang="en-US" sz="4000" dirty="0">
                <a:latin typeface="Calibri"/>
                <a:cs typeface="Calibri"/>
              </a:rPr>
              <a:t>Ben Langmead</a:t>
            </a:r>
            <a:r>
              <a:rPr lang="en-US" sz="4000" baseline="30000" dirty="0">
                <a:latin typeface="Calibri"/>
                <a:cs typeface="Calibri"/>
              </a:rPr>
              <a:t>1, 2</a:t>
            </a:r>
            <a:r>
              <a:rPr lang="en-US" sz="4000" dirty="0">
                <a:latin typeface="Calibri"/>
                <a:cs typeface="Calibri"/>
              </a:rPr>
              <a:t>, Michael C. Schatz</a:t>
            </a:r>
            <a:r>
              <a:rPr lang="en-US" sz="4000" baseline="30000" dirty="0">
                <a:latin typeface="Calibri"/>
                <a:cs typeface="Calibri"/>
              </a:rPr>
              <a:t>2</a:t>
            </a:r>
            <a:r>
              <a:rPr lang="en-US" sz="4000" dirty="0">
                <a:latin typeface="Calibri"/>
                <a:cs typeface="Calibri"/>
              </a:rPr>
              <a:t>, Jimmy Lin</a:t>
            </a:r>
            <a:r>
              <a:rPr lang="en-US" sz="4000" baseline="30000" dirty="0">
                <a:latin typeface="Calibri"/>
                <a:cs typeface="Calibri"/>
              </a:rPr>
              <a:t>3</a:t>
            </a:r>
            <a:r>
              <a:rPr lang="en-US" sz="4000" dirty="0">
                <a:latin typeface="Calibri"/>
                <a:cs typeface="Calibri"/>
              </a:rPr>
              <a:t>, Mihai Pop</a:t>
            </a:r>
            <a:r>
              <a:rPr lang="en-US" sz="4000" baseline="30000" dirty="0">
                <a:latin typeface="Calibri"/>
                <a:cs typeface="Calibri"/>
              </a:rPr>
              <a:t>2</a:t>
            </a:r>
            <a:r>
              <a:rPr lang="en-US" sz="4000" dirty="0">
                <a:latin typeface="Calibri"/>
                <a:cs typeface="Calibri"/>
              </a:rPr>
              <a:t>, Steven L. Salzberg</a:t>
            </a:r>
            <a:r>
              <a:rPr lang="en-US" sz="4000" baseline="30000" dirty="0">
                <a:latin typeface="Calibri"/>
                <a:cs typeface="Calibri"/>
              </a:rPr>
              <a:t>2</a:t>
            </a:r>
            <a:r>
              <a:rPr lang="en-US" sz="4000" dirty="0" smtClean="0">
                <a:latin typeface="Calibri"/>
                <a:cs typeface="Calibri"/>
              </a:rPr>
              <a:t> </a:t>
            </a:r>
          </a:p>
          <a:p>
            <a:pPr algn="ctr" defTabSz="3762375"/>
            <a:r>
              <a:rPr lang="en-US" sz="2800" baseline="30000" dirty="0" smtClean="0">
                <a:latin typeface="Calibri"/>
                <a:cs typeface="Calibri"/>
              </a:rPr>
              <a:t>1 </a:t>
            </a:r>
            <a:r>
              <a:rPr lang="en-US" sz="2800" dirty="0" smtClean="0">
                <a:latin typeface="Calibri"/>
                <a:cs typeface="Calibri"/>
              </a:rPr>
              <a:t>Department of Biostatistics, Johns Hopkins Bloomberg School of Public Health, Baltimore, Maryland, USA</a:t>
            </a:r>
          </a:p>
          <a:p>
            <a:pPr algn="ctr" defTabSz="3762375"/>
            <a:r>
              <a:rPr lang="en-US" sz="2800" baseline="30000" dirty="0" smtClean="0">
                <a:latin typeface="Calibri"/>
                <a:cs typeface="Calibri"/>
              </a:rPr>
              <a:t>2 </a:t>
            </a:r>
            <a:r>
              <a:rPr lang="en-US" sz="2800" dirty="0" smtClean="0">
                <a:latin typeface="Calibri"/>
                <a:cs typeface="Calibri"/>
              </a:rPr>
              <a:t>Center </a:t>
            </a:r>
            <a:r>
              <a:rPr lang="en-US" sz="2800" dirty="0">
                <a:latin typeface="Calibri"/>
                <a:cs typeface="Calibri"/>
              </a:rPr>
              <a:t>for Bioinformatics and Computational Biology, University of Maryland, College Park, MD, </a:t>
            </a:r>
            <a:r>
              <a:rPr lang="en-US" sz="2800" dirty="0" smtClean="0">
                <a:latin typeface="Calibri"/>
                <a:cs typeface="Calibri"/>
              </a:rPr>
              <a:t>USA</a:t>
            </a:r>
            <a:endParaRPr lang="en-US" sz="2800" b="1" dirty="0" smtClean="0"/>
          </a:p>
          <a:p>
            <a:pPr algn="ctr" defTabSz="3762375"/>
            <a:r>
              <a:rPr lang="en-US" sz="2800" baseline="30000" dirty="0">
                <a:latin typeface="Calibri"/>
                <a:cs typeface="Calibri"/>
              </a:rPr>
              <a:t>3</a:t>
            </a:r>
            <a:r>
              <a:rPr lang="en-US" sz="2800" baseline="30000" dirty="0" smtClean="0">
                <a:latin typeface="Calibri"/>
                <a:cs typeface="Calibri"/>
              </a:rPr>
              <a:t> </a:t>
            </a:r>
            <a:r>
              <a:rPr lang="en-US" sz="2800" dirty="0" smtClean="0">
                <a:latin typeface="Calibri"/>
                <a:cs typeface="Calibri"/>
              </a:rPr>
              <a:t>The </a:t>
            </a:r>
            <a:r>
              <a:rPr lang="en-US" sz="2800" dirty="0" err="1" smtClean="0">
                <a:latin typeface="Calibri"/>
                <a:cs typeface="Calibri"/>
              </a:rPr>
              <a:t>iSchool</a:t>
            </a:r>
            <a:r>
              <a:rPr lang="en-US" sz="2800" dirty="0" smtClean="0">
                <a:latin typeface="Calibri"/>
                <a:cs typeface="Calibri"/>
              </a:rPr>
              <a:t>, College of Information Studies, University of Maryland, College Park MD, </a:t>
            </a:r>
            <a:r>
              <a:rPr lang="en-US" sz="2800" dirty="0" smtClean="0">
                <a:latin typeface="Calibri"/>
                <a:cs typeface="Calibri"/>
              </a:rPr>
              <a:t>USA</a:t>
            </a:r>
          </a:p>
          <a:p>
            <a:pPr algn="ctr" defTabSz="3762375"/>
            <a:r>
              <a:rPr lang="en-US" sz="4000" b="1" dirty="0" smtClean="0">
                <a:cs typeface="Calibri"/>
              </a:rPr>
              <a:t>http://bowtie‐</a:t>
            </a:r>
            <a:r>
              <a:rPr lang="en-US" sz="4000" b="1" dirty="0" err="1" smtClean="0">
                <a:cs typeface="Calibri"/>
              </a:rPr>
              <a:t>bio.sf.net</a:t>
            </a:r>
            <a:r>
              <a:rPr lang="en-US" sz="4000" b="1" dirty="0" smtClean="0">
                <a:cs typeface="Calibri"/>
              </a:rPr>
              <a:t>/crossbow </a:t>
            </a:r>
          </a:p>
          <a:p>
            <a:pPr algn="ctr" defTabSz="3762375"/>
            <a:endParaRPr lang="en-US" sz="2800" b="1" dirty="0"/>
          </a:p>
        </p:txBody>
      </p:sp>
      <p:sp>
        <p:nvSpPr>
          <p:cNvPr id="5" name="Line 11"/>
          <p:cNvSpPr>
            <a:spLocks noChangeShapeType="1"/>
          </p:cNvSpPr>
          <p:nvPr/>
        </p:nvSpPr>
        <p:spPr bwMode="auto">
          <a:xfrm>
            <a:off x="308964" y="3990014"/>
            <a:ext cx="32338963" cy="0"/>
          </a:xfrm>
          <a:prstGeom prst="line">
            <a:avLst/>
          </a:prstGeom>
          <a:noFill/>
          <a:ln w="9525">
            <a:solidFill>
              <a:schemeClr val="tx1"/>
            </a:solidFill>
            <a:round/>
            <a:headEnd/>
            <a:tailEnd/>
          </a:ln>
        </p:spPr>
        <p:txBody>
          <a:bodyPr>
            <a:prstTxWarp prst="textNoShape">
              <a:avLst/>
            </a:prstTxWarp>
          </a:bodyPr>
          <a:lstStyle/>
          <a:p>
            <a:endParaRPr lang="en-US"/>
          </a:p>
        </p:txBody>
      </p:sp>
      <p:sp>
        <p:nvSpPr>
          <p:cNvPr id="6" name="Line 49"/>
          <p:cNvSpPr>
            <a:spLocks noChangeShapeType="1"/>
          </p:cNvSpPr>
          <p:nvPr/>
        </p:nvSpPr>
        <p:spPr bwMode="auto">
          <a:xfrm>
            <a:off x="21903726" y="4238381"/>
            <a:ext cx="75746" cy="17373600"/>
          </a:xfrm>
          <a:prstGeom prst="line">
            <a:avLst/>
          </a:prstGeom>
          <a:noFill/>
          <a:ln w="9525">
            <a:solidFill>
              <a:schemeClr val="tx1"/>
            </a:solidFill>
            <a:round/>
            <a:headEnd/>
            <a:tailEnd/>
          </a:ln>
        </p:spPr>
        <p:txBody>
          <a:bodyPr>
            <a:prstTxWarp prst="textNoShape">
              <a:avLst/>
            </a:prstTxWarp>
          </a:bodyPr>
          <a:lstStyle/>
          <a:p>
            <a:endParaRPr lang="en-US"/>
          </a:p>
        </p:txBody>
      </p:sp>
      <p:pic>
        <p:nvPicPr>
          <p:cNvPr id="7" name="Picture 10" descr="cbcb-biglogo"/>
          <p:cNvPicPr>
            <a:picLocks noChangeAspect="1" noChangeArrowheads="1"/>
          </p:cNvPicPr>
          <p:nvPr/>
        </p:nvPicPr>
        <p:blipFill>
          <a:blip r:embed="rId2"/>
          <a:srcRect/>
          <a:stretch>
            <a:fillRect/>
          </a:stretch>
        </p:blipFill>
        <p:spPr bwMode="auto">
          <a:xfrm>
            <a:off x="262927" y="1043308"/>
            <a:ext cx="4992121" cy="1867846"/>
          </a:xfrm>
          <a:prstGeom prst="rect">
            <a:avLst/>
          </a:prstGeom>
          <a:noFill/>
          <a:ln w="9525">
            <a:noFill/>
            <a:miter lim="800000"/>
            <a:headEnd/>
            <a:tailEnd/>
          </a:ln>
        </p:spPr>
      </p:pic>
      <p:pic>
        <p:nvPicPr>
          <p:cNvPr id="8" name="Picture 480" descr="UMD globe.gif"/>
          <p:cNvPicPr>
            <a:picLocks noChangeAspect="1"/>
          </p:cNvPicPr>
          <p:nvPr/>
        </p:nvPicPr>
        <p:blipFill>
          <a:blip r:embed="rId3"/>
          <a:srcRect/>
          <a:stretch>
            <a:fillRect/>
          </a:stretch>
        </p:blipFill>
        <p:spPr bwMode="auto">
          <a:xfrm>
            <a:off x="5292127" y="828040"/>
            <a:ext cx="2593159" cy="2397760"/>
          </a:xfrm>
          <a:prstGeom prst="rect">
            <a:avLst/>
          </a:prstGeom>
          <a:noFill/>
          <a:ln w="9525">
            <a:noFill/>
            <a:miter lim="800000"/>
            <a:headEnd/>
            <a:tailEnd/>
          </a:ln>
        </p:spPr>
      </p:pic>
      <p:sp>
        <p:nvSpPr>
          <p:cNvPr id="9" name="Text Box 47"/>
          <p:cNvSpPr txBox="1">
            <a:spLocks noChangeArrowheads="1"/>
          </p:cNvSpPr>
          <p:nvPr/>
        </p:nvSpPr>
        <p:spPr bwMode="auto">
          <a:xfrm>
            <a:off x="186726" y="4206240"/>
            <a:ext cx="11506200" cy="769441"/>
          </a:xfrm>
          <a:prstGeom prst="rect">
            <a:avLst/>
          </a:prstGeom>
          <a:noFill/>
          <a:ln w="9525">
            <a:noFill/>
            <a:miter lim="800000"/>
            <a:headEnd/>
            <a:tailEnd/>
          </a:ln>
        </p:spPr>
        <p:txBody>
          <a:bodyPr>
            <a:prstTxWarp prst="textNoShape">
              <a:avLst/>
            </a:prstTxWarp>
            <a:spAutoFit/>
          </a:bodyPr>
          <a:lstStyle/>
          <a:p>
            <a:pPr defTabSz="3762375"/>
            <a:r>
              <a:rPr lang="en-US" sz="3200" b="1"/>
              <a:t>Abstract</a:t>
            </a:r>
          </a:p>
          <a:p>
            <a:pPr algn="just" defTabSz="3762375"/>
            <a:endParaRPr lang="en-US" sz="1200" b="1"/>
          </a:p>
        </p:txBody>
      </p:sp>
      <p:sp>
        <p:nvSpPr>
          <p:cNvPr id="10" name="TextBox 215"/>
          <p:cNvSpPr txBox="1">
            <a:spLocks noChangeArrowheads="1"/>
          </p:cNvSpPr>
          <p:nvPr/>
        </p:nvSpPr>
        <p:spPr bwMode="auto">
          <a:xfrm>
            <a:off x="262926" y="4937760"/>
            <a:ext cx="10439400" cy="4893647"/>
          </a:xfrm>
          <a:prstGeom prst="rect">
            <a:avLst/>
          </a:prstGeom>
          <a:noFill/>
          <a:ln w="9525">
            <a:noFill/>
            <a:miter lim="800000"/>
            <a:headEnd/>
            <a:tailEnd/>
          </a:ln>
        </p:spPr>
        <p:txBody>
          <a:bodyPr wrap="square">
            <a:prstTxWarp prst="textNoShape">
              <a:avLst/>
            </a:prstTxWarp>
            <a:spAutoFit/>
          </a:bodyPr>
          <a:lstStyle/>
          <a:p>
            <a:pPr algn="just"/>
            <a:r>
              <a:rPr lang="en-US" sz="2400" i="1" dirty="0">
                <a:latin typeface="Calibri"/>
                <a:cs typeface="Calibri"/>
              </a:rPr>
              <a:t>As growth in short read sequencing throughput vastly outpaces improvements in microprocessor speed, there is a critical need</a:t>
            </a:r>
            <a:r>
              <a:rPr lang="en-US" sz="2400" i="1" dirty="0" smtClean="0">
                <a:latin typeface="Calibri"/>
                <a:cs typeface="Calibri"/>
              </a:rPr>
              <a:t> to accelerate </a:t>
            </a:r>
            <a:r>
              <a:rPr lang="en-US" sz="2400" i="1" dirty="0">
                <a:latin typeface="Calibri"/>
                <a:cs typeface="Calibri"/>
              </a:rPr>
              <a:t>common </a:t>
            </a:r>
            <a:r>
              <a:rPr lang="en-US" sz="2400" i="1" dirty="0" smtClean="0">
                <a:latin typeface="Calibri"/>
                <a:cs typeface="Calibri"/>
              </a:rPr>
              <a:t>tasks, such as short </a:t>
            </a:r>
            <a:r>
              <a:rPr lang="en-US" sz="2400" i="1" dirty="0">
                <a:latin typeface="Calibri"/>
                <a:cs typeface="Calibri"/>
              </a:rPr>
              <a:t>read alignment and SNP </a:t>
            </a:r>
            <a:r>
              <a:rPr lang="en-US" sz="2400" i="1" dirty="0" smtClean="0">
                <a:latin typeface="Calibri"/>
                <a:cs typeface="Calibri"/>
              </a:rPr>
              <a:t>calling, via large</a:t>
            </a:r>
            <a:r>
              <a:rPr lang="en-US" sz="2400" i="1" dirty="0">
                <a:latin typeface="Calibri"/>
                <a:cs typeface="Calibri"/>
              </a:rPr>
              <a:t>-scale parallelization.</a:t>
            </a:r>
            <a:r>
              <a:rPr lang="en-US" sz="2400" dirty="0" smtClean="0">
                <a:latin typeface="Calibri"/>
                <a:cs typeface="Calibri"/>
              </a:rPr>
              <a:t> </a:t>
            </a:r>
          </a:p>
          <a:p>
            <a:pPr algn="just"/>
            <a:endParaRPr lang="en-US" sz="2400" b="1" dirty="0">
              <a:solidFill>
                <a:srgbClr val="FF0000"/>
              </a:solidFill>
              <a:latin typeface="Calibri"/>
              <a:cs typeface="Calibri"/>
            </a:endParaRPr>
          </a:p>
          <a:p>
            <a:pPr algn="just"/>
            <a:r>
              <a:rPr lang="en-US" sz="2400" b="1" dirty="0" smtClean="0">
                <a:solidFill>
                  <a:srgbClr val="FF0000"/>
                </a:solidFill>
                <a:latin typeface="Calibri"/>
                <a:cs typeface="Calibri"/>
              </a:rPr>
              <a:t>Crossbow</a:t>
            </a:r>
            <a:r>
              <a:rPr lang="en-US" sz="2400" b="1" dirty="0" smtClean="0">
                <a:latin typeface="Calibri"/>
                <a:cs typeface="Calibri"/>
              </a:rPr>
              <a:t> </a:t>
            </a:r>
            <a:r>
              <a:rPr lang="en-US" sz="2400" dirty="0" smtClean="0">
                <a:latin typeface="Calibri"/>
                <a:cs typeface="Calibri"/>
              </a:rPr>
              <a:t>is </a:t>
            </a:r>
            <a:r>
              <a:rPr lang="en-US" sz="2400" dirty="0">
                <a:latin typeface="Calibri"/>
                <a:cs typeface="Calibri"/>
              </a:rPr>
              <a:t>a software tool that combines the speed of the short read aligner </a:t>
            </a:r>
            <a:r>
              <a:rPr lang="en-US" sz="2400" dirty="0" smtClean="0">
                <a:latin typeface="Calibri"/>
                <a:cs typeface="Calibri"/>
              </a:rPr>
              <a:t>Bowtie</a:t>
            </a:r>
            <a:r>
              <a:rPr lang="en-US" sz="2400" baseline="30000" dirty="0" smtClean="0">
                <a:latin typeface="Calibri"/>
                <a:cs typeface="Calibri"/>
              </a:rPr>
              <a:t>1</a:t>
            </a:r>
            <a:r>
              <a:rPr lang="en-US" sz="2400" dirty="0" smtClean="0">
                <a:latin typeface="Calibri"/>
                <a:cs typeface="Calibri"/>
              </a:rPr>
              <a:t> </a:t>
            </a:r>
            <a:r>
              <a:rPr lang="en-US" sz="2400" dirty="0">
                <a:latin typeface="Calibri"/>
                <a:cs typeface="Calibri"/>
              </a:rPr>
              <a:t>and the accuracy of the </a:t>
            </a:r>
            <a:r>
              <a:rPr lang="en-US" sz="2400" dirty="0" smtClean="0">
                <a:latin typeface="Calibri"/>
                <a:cs typeface="Calibri"/>
              </a:rPr>
              <a:t>SOAPsnp</a:t>
            </a:r>
            <a:r>
              <a:rPr lang="en-US" sz="2400" baseline="30000" dirty="0" smtClean="0">
                <a:latin typeface="Calibri"/>
                <a:cs typeface="Calibri"/>
              </a:rPr>
              <a:t>2</a:t>
            </a:r>
            <a:r>
              <a:rPr lang="en-US" sz="2400" dirty="0" smtClean="0">
                <a:latin typeface="Calibri"/>
                <a:cs typeface="Calibri"/>
              </a:rPr>
              <a:t> </a:t>
            </a:r>
            <a:r>
              <a:rPr lang="en-US" sz="2400" dirty="0">
                <a:latin typeface="Calibri"/>
                <a:cs typeface="Calibri"/>
              </a:rPr>
              <a:t>consensus and SNP caller within a cloud computing environment.</a:t>
            </a:r>
            <a:r>
              <a:rPr lang="en-US" sz="2400" dirty="0" smtClean="0">
                <a:latin typeface="Calibri"/>
                <a:cs typeface="Calibri"/>
              </a:rPr>
              <a:t> Crossbow </a:t>
            </a:r>
            <a:r>
              <a:rPr lang="en-US" sz="2400" dirty="0">
                <a:latin typeface="Calibri"/>
                <a:cs typeface="Calibri"/>
              </a:rPr>
              <a:t>aligns reads and makes highly accurate SNP calls from a dataset comprising 38-fold coverage of the human genome in under 1 day on a local 40 core cluster, and under 3 hours using a 320‐core cluster rented from Amazon’s Elastic Compute </a:t>
            </a:r>
            <a:r>
              <a:rPr lang="en-US" sz="2400" dirty="0" smtClean="0">
                <a:latin typeface="Calibri"/>
                <a:cs typeface="Calibri"/>
              </a:rPr>
              <a:t>Cloud</a:t>
            </a:r>
            <a:r>
              <a:rPr lang="en-US" sz="2400" baseline="30000" dirty="0" smtClean="0">
                <a:latin typeface="Calibri"/>
                <a:cs typeface="Calibri"/>
              </a:rPr>
              <a:t>3 </a:t>
            </a:r>
            <a:r>
              <a:rPr lang="en-US" sz="2400" dirty="0" smtClean="0">
                <a:latin typeface="Calibri"/>
                <a:cs typeface="Calibri"/>
              </a:rPr>
              <a:t>(EC2) </a:t>
            </a:r>
            <a:r>
              <a:rPr lang="en-US" sz="2400" dirty="0">
                <a:latin typeface="Calibri"/>
                <a:cs typeface="Calibri"/>
              </a:rPr>
              <a:t>service. </a:t>
            </a:r>
            <a:r>
              <a:rPr lang="en-US" sz="2400" dirty="0" smtClean="0">
                <a:latin typeface="Calibri"/>
                <a:cs typeface="Calibri"/>
              </a:rPr>
              <a:t> Crossbow’s ability to run on EC2 means that </a:t>
            </a:r>
            <a:r>
              <a:rPr lang="en-US" sz="2400" i="1" dirty="0" smtClean="0">
                <a:latin typeface="Calibri"/>
                <a:cs typeface="Calibri"/>
              </a:rPr>
              <a:t>users need not own or operate an expensive computer cluster in order to run Crossbow</a:t>
            </a:r>
            <a:r>
              <a:rPr lang="en-US" sz="2400" dirty="0" smtClean="0">
                <a:latin typeface="Calibri"/>
                <a:cs typeface="Calibri"/>
              </a:rPr>
              <a:t>.  Crossbow </a:t>
            </a:r>
            <a:r>
              <a:rPr lang="en-US" sz="2400" dirty="0">
                <a:latin typeface="Calibri"/>
                <a:cs typeface="Calibri"/>
              </a:rPr>
              <a:t>is</a:t>
            </a:r>
            <a:r>
              <a:rPr lang="en-US" sz="2400" dirty="0" smtClean="0">
                <a:latin typeface="Calibri"/>
                <a:cs typeface="Calibri"/>
              </a:rPr>
              <a:t> available at </a:t>
            </a:r>
            <a:r>
              <a:rPr lang="en-US" sz="2400" dirty="0" smtClean="0">
                <a:solidFill>
                  <a:srgbClr val="0000FF"/>
                </a:solidFill>
                <a:latin typeface="Calibri"/>
                <a:cs typeface="Calibri"/>
              </a:rPr>
              <a:t>http</a:t>
            </a:r>
            <a:r>
              <a:rPr lang="en-US" sz="2400" dirty="0">
                <a:solidFill>
                  <a:srgbClr val="0000FF"/>
                </a:solidFill>
                <a:latin typeface="Calibri"/>
                <a:cs typeface="Calibri"/>
              </a:rPr>
              <a:t>://bowtie‐</a:t>
            </a:r>
            <a:r>
              <a:rPr lang="en-US" sz="2400" dirty="0" err="1">
                <a:solidFill>
                  <a:srgbClr val="0000FF"/>
                </a:solidFill>
                <a:latin typeface="Calibri"/>
                <a:cs typeface="Calibri"/>
              </a:rPr>
              <a:t>bio.sf.net</a:t>
            </a:r>
            <a:r>
              <a:rPr lang="en-US" sz="2400" dirty="0">
                <a:solidFill>
                  <a:srgbClr val="0000FF"/>
                </a:solidFill>
                <a:latin typeface="Calibri"/>
                <a:cs typeface="Calibri"/>
              </a:rPr>
              <a:t>/crossbow </a:t>
            </a:r>
            <a:r>
              <a:rPr lang="en-US" sz="2400" dirty="0">
                <a:latin typeface="Calibri"/>
                <a:cs typeface="Calibri"/>
              </a:rPr>
              <a:t>under the Artistic </a:t>
            </a:r>
            <a:r>
              <a:rPr lang="en-US" sz="2400" dirty="0" smtClean="0">
                <a:latin typeface="Calibri"/>
                <a:cs typeface="Calibri"/>
              </a:rPr>
              <a:t>license. </a:t>
            </a:r>
            <a:endParaRPr lang="en-US" sz="2400" dirty="0">
              <a:latin typeface="Calibri"/>
              <a:ea typeface="Times New Roman" charset="0"/>
              <a:cs typeface="Calibri"/>
            </a:endParaRPr>
          </a:p>
        </p:txBody>
      </p:sp>
      <p:sp>
        <p:nvSpPr>
          <p:cNvPr id="11" name="Text Box 245"/>
          <p:cNvSpPr txBox="1">
            <a:spLocks noChangeArrowheads="1"/>
          </p:cNvSpPr>
          <p:nvPr/>
        </p:nvSpPr>
        <p:spPr bwMode="auto">
          <a:xfrm>
            <a:off x="186726" y="9972676"/>
            <a:ext cx="11582400" cy="1138773"/>
          </a:xfrm>
          <a:prstGeom prst="rect">
            <a:avLst/>
          </a:prstGeom>
          <a:noFill/>
          <a:ln w="9525">
            <a:noFill/>
            <a:miter lim="800000"/>
            <a:headEnd/>
            <a:tailEnd/>
          </a:ln>
        </p:spPr>
        <p:txBody>
          <a:bodyPr>
            <a:prstTxWarp prst="textNoShape">
              <a:avLst/>
            </a:prstTxWarp>
            <a:spAutoFit/>
          </a:bodyPr>
          <a:lstStyle/>
          <a:p>
            <a:pPr algn="just" defTabSz="3762375"/>
            <a:r>
              <a:rPr lang="en-US" sz="3200" b="1" dirty="0" smtClean="0"/>
              <a:t>Crossbow Design</a:t>
            </a:r>
          </a:p>
          <a:p>
            <a:pPr algn="just" defTabSz="3762375"/>
            <a:endParaRPr lang="en-US" sz="1200" b="1" dirty="0"/>
          </a:p>
          <a:p>
            <a:pPr algn="just" defTabSz="3762375"/>
            <a:endParaRPr lang="en-US" sz="2400" dirty="0">
              <a:latin typeface="Times New Roman" charset="0"/>
            </a:endParaRPr>
          </a:p>
        </p:txBody>
      </p:sp>
      <p:sp>
        <p:nvSpPr>
          <p:cNvPr id="12" name="Text Box 245"/>
          <p:cNvSpPr txBox="1">
            <a:spLocks noChangeArrowheads="1"/>
          </p:cNvSpPr>
          <p:nvPr/>
        </p:nvSpPr>
        <p:spPr bwMode="auto">
          <a:xfrm>
            <a:off x="11159526" y="4211956"/>
            <a:ext cx="3962400" cy="1138773"/>
          </a:xfrm>
          <a:prstGeom prst="rect">
            <a:avLst/>
          </a:prstGeom>
          <a:noFill/>
          <a:ln w="9525">
            <a:noFill/>
            <a:miter lim="800000"/>
            <a:headEnd/>
            <a:tailEnd/>
          </a:ln>
        </p:spPr>
        <p:txBody>
          <a:bodyPr>
            <a:prstTxWarp prst="textNoShape">
              <a:avLst/>
            </a:prstTxWarp>
            <a:spAutoFit/>
          </a:bodyPr>
          <a:lstStyle/>
          <a:p>
            <a:pPr algn="just" defTabSz="3762375"/>
            <a:r>
              <a:rPr lang="en-US" sz="3200" b="1" dirty="0" smtClean="0"/>
              <a:t>Crossbow Flow</a:t>
            </a:r>
          </a:p>
          <a:p>
            <a:pPr algn="just" defTabSz="3762375"/>
            <a:endParaRPr lang="en-US" sz="1200" b="1" dirty="0"/>
          </a:p>
          <a:p>
            <a:pPr algn="just" defTabSz="3762375"/>
            <a:endParaRPr lang="en-US" sz="2400" dirty="0">
              <a:latin typeface="Times New Roman" charset="0"/>
            </a:endParaRPr>
          </a:p>
        </p:txBody>
      </p:sp>
      <p:sp>
        <p:nvSpPr>
          <p:cNvPr id="13" name="Text Box 245"/>
          <p:cNvSpPr txBox="1">
            <a:spLocks noChangeArrowheads="1"/>
          </p:cNvSpPr>
          <p:nvPr/>
        </p:nvSpPr>
        <p:spPr bwMode="auto">
          <a:xfrm>
            <a:off x="21979926" y="4206243"/>
            <a:ext cx="11582400" cy="769441"/>
          </a:xfrm>
          <a:prstGeom prst="rect">
            <a:avLst/>
          </a:prstGeom>
          <a:noFill/>
          <a:ln w="9525">
            <a:noFill/>
            <a:miter lim="800000"/>
            <a:headEnd/>
            <a:tailEnd/>
          </a:ln>
        </p:spPr>
        <p:txBody>
          <a:bodyPr>
            <a:prstTxWarp prst="textNoShape">
              <a:avLst/>
            </a:prstTxWarp>
            <a:spAutoFit/>
          </a:bodyPr>
          <a:lstStyle/>
          <a:p>
            <a:pPr algn="just" defTabSz="3762375"/>
            <a:r>
              <a:rPr lang="en-US" sz="3200" b="1" dirty="0" smtClean="0"/>
              <a:t>Whole-Human Resequencing with Crossbow</a:t>
            </a:r>
          </a:p>
          <a:p>
            <a:pPr algn="just" defTabSz="3762375"/>
            <a:endParaRPr lang="en-US" sz="1200" b="1" dirty="0" smtClean="0"/>
          </a:p>
        </p:txBody>
      </p:sp>
      <p:pic>
        <p:nvPicPr>
          <p:cNvPr id="14" name="Picture 13" descr="flow_diagram_hires.png"/>
          <p:cNvPicPr>
            <a:picLocks noChangeAspect="1"/>
          </p:cNvPicPr>
          <p:nvPr/>
        </p:nvPicPr>
        <p:blipFill>
          <a:blip r:embed="rId4"/>
          <a:stretch>
            <a:fillRect/>
          </a:stretch>
        </p:blipFill>
        <p:spPr>
          <a:xfrm>
            <a:off x="10744200" y="5232400"/>
            <a:ext cx="6629400" cy="16306800"/>
          </a:xfrm>
          <a:prstGeom prst="rect">
            <a:avLst/>
          </a:prstGeom>
        </p:spPr>
      </p:pic>
      <p:sp>
        <p:nvSpPr>
          <p:cNvPr id="15" name="TextBox 14"/>
          <p:cNvSpPr txBox="1"/>
          <p:nvPr/>
        </p:nvSpPr>
        <p:spPr>
          <a:xfrm>
            <a:off x="17195800" y="11177111"/>
            <a:ext cx="4479326"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a:latin typeface="Calibri"/>
                <a:cs typeface="Calibri"/>
              </a:rPr>
              <a:t>Map </a:t>
            </a:r>
            <a:r>
              <a:rPr lang="en-US" sz="2400" dirty="0">
                <a:latin typeface="Calibri"/>
                <a:cs typeface="Calibri"/>
              </a:rPr>
              <a:t>step is short read </a:t>
            </a:r>
            <a:r>
              <a:rPr lang="en-US" sz="2400" dirty="0" smtClean="0">
                <a:latin typeface="Calibri"/>
                <a:cs typeface="Calibri"/>
              </a:rPr>
              <a:t>alignment. Many instances of </a:t>
            </a:r>
            <a:r>
              <a:rPr lang="en-US" sz="2400" b="1" dirty="0" smtClean="0">
                <a:latin typeface="Calibri"/>
                <a:cs typeface="Calibri"/>
              </a:rPr>
              <a:t>Bowtie </a:t>
            </a:r>
            <a:r>
              <a:rPr lang="en-US" sz="2400" dirty="0" smtClean="0">
                <a:latin typeface="Calibri"/>
                <a:cs typeface="Calibri"/>
              </a:rPr>
              <a:t>run in parallel across the cluster.  Input tuples are reads </a:t>
            </a:r>
            <a:r>
              <a:rPr lang="en-US" sz="2400" dirty="0">
                <a:latin typeface="Calibri"/>
                <a:cs typeface="Calibri"/>
              </a:rPr>
              <a:t>and output tuples</a:t>
            </a:r>
            <a:r>
              <a:rPr lang="en-US" sz="2400" dirty="0" smtClean="0">
                <a:latin typeface="Calibri"/>
                <a:cs typeface="Calibri"/>
              </a:rPr>
              <a:t> are alignments.</a:t>
            </a:r>
            <a:endParaRPr lang="en-US" sz="2400" dirty="0">
              <a:latin typeface="Calibri"/>
              <a:cs typeface="Calibri"/>
            </a:endParaRPr>
          </a:p>
        </p:txBody>
      </p:sp>
      <p:sp>
        <p:nvSpPr>
          <p:cNvPr id="16" name="TextBox 15"/>
          <p:cNvSpPr txBox="1"/>
          <p:nvPr/>
        </p:nvSpPr>
        <p:spPr>
          <a:xfrm>
            <a:off x="17195800" y="8531947"/>
            <a:ext cx="447932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Calibri"/>
                <a:cs typeface="Calibri"/>
              </a:rPr>
              <a:t>A cluster may consist of any number of nodes.  </a:t>
            </a:r>
            <a:r>
              <a:rPr lang="en-US" sz="2400" i="1" dirty="0" smtClean="0">
                <a:latin typeface="Calibri"/>
                <a:cs typeface="Calibri"/>
              </a:rPr>
              <a:t>Hadoop handles the details of routing data, distributing and invoking programs, providing fault tolerance, etc</a:t>
            </a:r>
            <a:r>
              <a:rPr lang="en-US" sz="2400" dirty="0" smtClean="0">
                <a:latin typeface="Calibri"/>
                <a:cs typeface="Calibri"/>
              </a:rPr>
              <a:t>.</a:t>
            </a:r>
            <a:endParaRPr lang="en-US" sz="2400" dirty="0">
              <a:latin typeface="Calibri"/>
              <a:cs typeface="Calibri"/>
            </a:endParaRPr>
          </a:p>
        </p:txBody>
      </p:sp>
      <p:sp>
        <p:nvSpPr>
          <p:cNvPr id="17" name="TextBox 16"/>
          <p:cNvSpPr txBox="1"/>
          <p:nvPr/>
        </p:nvSpPr>
        <p:spPr>
          <a:xfrm>
            <a:off x="17195800" y="5516880"/>
            <a:ext cx="447932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Calibri"/>
                <a:cs typeface="Calibri"/>
              </a:rPr>
              <a:t>The user first uploads reads to a filesystem visible to the Hadoop cluster.  If the Hadoop cluster is in EC2, the filesystem might be an S3 bucket.  If the Hadoop cluster is local, the filesystem might be an NFS share.</a:t>
            </a:r>
            <a:endParaRPr lang="en-US" sz="2400" dirty="0">
              <a:latin typeface="Calibri"/>
              <a:cs typeface="Calibri"/>
            </a:endParaRPr>
          </a:p>
        </p:txBody>
      </p:sp>
      <p:sp>
        <p:nvSpPr>
          <p:cNvPr id="18" name="TextBox 17"/>
          <p:cNvSpPr txBox="1"/>
          <p:nvPr/>
        </p:nvSpPr>
        <p:spPr>
          <a:xfrm>
            <a:off x="17195800" y="13559631"/>
            <a:ext cx="4479326"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latin typeface="Calibri"/>
                <a:cs typeface="Calibri"/>
              </a:rPr>
              <a:t>Sort </a:t>
            </a:r>
            <a:r>
              <a:rPr lang="en-US" sz="2400" dirty="0" smtClean="0">
                <a:latin typeface="Calibri"/>
                <a:cs typeface="Calibri"/>
              </a:rPr>
              <a:t>step bins alignments according to primary key (genome partition) and sorts according to a secondary key (offset into partition).  </a:t>
            </a:r>
            <a:r>
              <a:rPr lang="en-US" sz="2400" i="1" dirty="0" smtClean="0">
                <a:latin typeface="Calibri"/>
                <a:cs typeface="Calibri"/>
              </a:rPr>
              <a:t>This is handled efficiently by Hadoop</a:t>
            </a:r>
            <a:r>
              <a:rPr lang="en-US" sz="2400" dirty="0" smtClean="0">
                <a:latin typeface="Calibri"/>
                <a:cs typeface="Calibri"/>
              </a:rPr>
              <a:t>.</a:t>
            </a:r>
            <a:endParaRPr lang="en-US" sz="2400" dirty="0">
              <a:latin typeface="Calibri"/>
              <a:cs typeface="Calibri"/>
            </a:endParaRPr>
          </a:p>
        </p:txBody>
      </p:sp>
      <p:sp>
        <p:nvSpPr>
          <p:cNvPr id="19" name="TextBox 18"/>
          <p:cNvSpPr txBox="1"/>
          <p:nvPr/>
        </p:nvSpPr>
        <p:spPr>
          <a:xfrm>
            <a:off x="17195800" y="16248317"/>
            <a:ext cx="4479326"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b="1" dirty="0" smtClean="0">
                <a:latin typeface="Calibri"/>
                <a:cs typeface="Calibri"/>
              </a:rPr>
              <a:t>Reduce </a:t>
            </a:r>
            <a:r>
              <a:rPr lang="en-US" sz="2400" dirty="0" smtClean="0">
                <a:latin typeface="Calibri"/>
                <a:cs typeface="Calibri"/>
              </a:rPr>
              <a:t>step calls SNPs for each reference partition.  Many instances of </a:t>
            </a:r>
            <a:r>
              <a:rPr lang="en-US" sz="2400" b="1" dirty="0" smtClean="0">
                <a:latin typeface="Calibri"/>
                <a:cs typeface="Calibri"/>
              </a:rPr>
              <a:t>SOAPsnp </a:t>
            </a:r>
            <a:r>
              <a:rPr lang="en-US" sz="2400" dirty="0" smtClean="0">
                <a:latin typeface="Calibri"/>
                <a:cs typeface="Calibri"/>
              </a:rPr>
              <a:t>run in parallel across the cluster.  Input tuples are sorted alignments for a partition and output tuples are SNP calls.</a:t>
            </a:r>
            <a:endParaRPr lang="en-US" sz="2400" dirty="0">
              <a:latin typeface="Calibri"/>
              <a:cs typeface="Calibri"/>
            </a:endParaRPr>
          </a:p>
        </p:txBody>
      </p:sp>
      <p:sp>
        <p:nvSpPr>
          <p:cNvPr id="20" name="TextBox 19"/>
          <p:cNvSpPr txBox="1"/>
          <p:nvPr/>
        </p:nvSpPr>
        <p:spPr>
          <a:xfrm>
            <a:off x="17195800" y="19265837"/>
            <a:ext cx="4479326"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400" dirty="0" smtClean="0">
                <a:latin typeface="Calibri"/>
                <a:cs typeface="Calibri"/>
              </a:rPr>
              <a:t>Results are stored in cluster’s filesystem, then automatically archived and downloaded to the client machine.  SNP calls are provided in </a:t>
            </a:r>
            <a:r>
              <a:rPr lang="en-US" sz="2400" dirty="0" err="1" smtClean="0">
                <a:latin typeface="Calibri"/>
                <a:cs typeface="Calibri"/>
              </a:rPr>
              <a:t>SOAPsnp’s</a:t>
            </a:r>
            <a:r>
              <a:rPr lang="en-US" sz="2400" dirty="0" smtClean="0">
                <a:latin typeface="Calibri"/>
                <a:cs typeface="Calibri"/>
              </a:rPr>
              <a:t> format.</a:t>
            </a:r>
            <a:endParaRPr lang="en-US" sz="2400" dirty="0">
              <a:latin typeface="Calibri"/>
              <a:cs typeface="Calibri"/>
            </a:endParaRPr>
          </a:p>
        </p:txBody>
      </p:sp>
      <p:graphicFrame>
        <p:nvGraphicFramePr>
          <p:cNvPr id="21" name="Table 20"/>
          <p:cNvGraphicFramePr>
            <a:graphicFrameLocks noGrp="1"/>
          </p:cNvGraphicFramePr>
          <p:nvPr/>
        </p:nvGraphicFramePr>
        <p:xfrm>
          <a:off x="22174199" y="9522560"/>
          <a:ext cx="10397526" cy="4262628"/>
        </p:xfrm>
        <a:graphic>
          <a:graphicData uri="http://schemas.openxmlformats.org/drawingml/2006/table">
            <a:tbl>
              <a:tblPr firstRow="1" bandRow="1">
                <a:tableStyleId>{10A1B5D5-9B99-4C35-A422-299274C87663}</a:tableStyleId>
              </a:tblPr>
              <a:tblGrid>
                <a:gridCol w="3937001"/>
                <a:gridCol w="2064335"/>
                <a:gridCol w="2198095"/>
                <a:gridCol w="2198095"/>
              </a:tblGrid>
              <a:tr h="1170432">
                <a:tc>
                  <a:txBody>
                    <a:bodyPr/>
                    <a:lstStyle/>
                    <a:p>
                      <a:pPr algn="r"/>
                      <a:endParaRPr lang="en-US" sz="7000" dirty="0"/>
                    </a:p>
                  </a:txBody>
                  <a:tcPr marT="54864" marB="54864"/>
                </a:tc>
                <a:tc>
                  <a:txBody>
                    <a:bodyPr/>
                    <a:lstStyle/>
                    <a:p>
                      <a:pPr algn="r"/>
                      <a:r>
                        <a:rPr lang="en-US" sz="2900" dirty="0" smtClean="0"/>
                        <a:t>1 Master </a:t>
                      </a:r>
                    </a:p>
                    <a:p>
                      <a:pPr algn="r"/>
                      <a:r>
                        <a:rPr lang="en-US" sz="2900" dirty="0" smtClean="0"/>
                        <a:t>10 Workers</a:t>
                      </a:r>
                      <a:endParaRPr lang="en-US" sz="2900" dirty="0"/>
                    </a:p>
                  </a:txBody>
                  <a:tcPr marT="54864" marB="54864"/>
                </a:tc>
                <a:tc>
                  <a:txBody>
                    <a:bodyPr/>
                    <a:lstStyle/>
                    <a:p>
                      <a:pPr algn="r"/>
                      <a:r>
                        <a:rPr lang="en-US" sz="2900" dirty="0" smtClean="0"/>
                        <a:t>1 Master </a:t>
                      </a:r>
                    </a:p>
                    <a:p>
                      <a:pPr algn="r"/>
                      <a:r>
                        <a:rPr lang="en-US" sz="2900" dirty="0" smtClean="0"/>
                        <a:t>20</a:t>
                      </a:r>
                      <a:r>
                        <a:rPr lang="en-US" sz="2900" baseline="0" dirty="0" smtClean="0"/>
                        <a:t> Workers</a:t>
                      </a:r>
                      <a:endParaRPr lang="en-US" sz="2900" dirty="0"/>
                    </a:p>
                  </a:txBody>
                  <a:tcPr marT="54864" marB="54864"/>
                </a:tc>
                <a:tc>
                  <a:txBody>
                    <a:bodyPr/>
                    <a:lstStyle/>
                    <a:p>
                      <a:pPr algn="r"/>
                      <a:r>
                        <a:rPr lang="en-US" sz="2900" dirty="0" smtClean="0"/>
                        <a:t>1 Master</a:t>
                      </a:r>
                    </a:p>
                    <a:p>
                      <a:pPr algn="r"/>
                      <a:r>
                        <a:rPr lang="en-US" sz="2900" dirty="0" smtClean="0"/>
                        <a:t>40 Workers</a:t>
                      </a:r>
                      <a:endParaRPr lang="en-US" sz="2900" dirty="0"/>
                    </a:p>
                  </a:txBody>
                  <a:tcPr marT="54864" marB="54864"/>
                </a:tc>
              </a:tr>
              <a:tr h="1028700">
                <a:tc>
                  <a:txBody>
                    <a:bodyPr/>
                    <a:lstStyle/>
                    <a:p>
                      <a:r>
                        <a:rPr lang="en-US" sz="3800" dirty="0" smtClean="0"/>
                        <a:t> Worker CPU cores</a:t>
                      </a:r>
                      <a:endParaRPr lang="en-US" sz="3800" dirty="0">
                        <a:latin typeface="Calibri"/>
                        <a:cs typeface="Calibri"/>
                      </a:endParaRPr>
                    </a:p>
                  </a:txBody>
                  <a:tcPr marT="54864" marB="54864" anchor="ctr"/>
                </a:tc>
                <a:tc>
                  <a:txBody>
                    <a:bodyPr/>
                    <a:lstStyle/>
                    <a:p>
                      <a:pPr algn="r"/>
                      <a:r>
                        <a:rPr lang="en-US" sz="4300" dirty="0" smtClean="0"/>
                        <a:t>80</a:t>
                      </a:r>
                      <a:endParaRPr lang="en-US" sz="4300" dirty="0">
                        <a:latin typeface="Calibri"/>
                        <a:cs typeface="Calibri"/>
                      </a:endParaRPr>
                    </a:p>
                  </a:txBody>
                  <a:tcPr marT="54864" marB="54864" anchor="ctr"/>
                </a:tc>
                <a:tc>
                  <a:txBody>
                    <a:bodyPr/>
                    <a:lstStyle/>
                    <a:p>
                      <a:pPr algn="r"/>
                      <a:r>
                        <a:rPr lang="en-US" sz="4300" dirty="0" smtClean="0"/>
                        <a:t>160</a:t>
                      </a:r>
                      <a:endParaRPr lang="en-US" sz="4300" dirty="0">
                        <a:latin typeface="Calibri"/>
                        <a:cs typeface="Calibri"/>
                      </a:endParaRPr>
                    </a:p>
                  </a:txBody>
                  <a:tcPr marT="54864" marB="54864" anchor="ctr"/>
                </a:tc>
                <a:tc>
                  <a:txBody>
                    <a:bodyPr/>
                    <a:lstStyle/>
                    <a:p>
                      <a:pPr algn="r"/>
                      <a:r>
                        <a:rPr lang="en-US" sz="4300" dirty="0" smtClean="0"/>
                        <a:t>320</a:t>
                      </a:r>
                      <a:endParaRPr lang="en-US" sz="4300" dirty="0">
                        <a:latin typeface="Calibri"/>
                        <a:cs typeface="Calibri"/>
                      </a:endParaRPr>
                    </a:p>
                  </a:txBody>
                  <a:tcPr marT="54864" marB="54864" anchor="ctr"/>
                </a:tc>
              </a:tr>
              <a:tr h="1028700">
                <a:tc>
                  <a:txBody>
                    <a:bodyPr/>
                    <a:lstStyle/>
                    <a:p>
                      <a:r>
                        <a:rPr lang="en-US" sz="3800" dirty="0" smtClean="0"/>
                        <a:t> Wall</a:t>
                      </a:r>
                      <a:r>
                        <a:rPr lang="en-US" sz="3800" baseline="0" dirty="0" smtClean="0"/>
                        <a:t> clock time</a:t>
                      </a:r>
                      <a:endParaRPr lang="en-US" sz="3800" dirty="0">
                        <a:latin typeface="Calibri"/>
                        <a:cs typeface="Calibri"/>
                      </a:endParaRPr>
                    </a:p>
                  </a:txBody>
                  <a:tcPr marT="54864" marB="54864" anchor="ctr"/>
                </a:tc>
                <a:tc>
                  <a:txBody>
                    <a:bodyPr/>
                    <a:lstStyle/>
                    <a:p>
                      <a:pPr algn="r"/>
                      <a:r>
                        <a:rPr lang="en-US" sz="4100" dirty="0" smtClean="0"/>
                        <a:t>6h:30m</a:t>
                      </a:r>
                      <a:endParaRPr lang="en-US" sz="4100" dirty="0">
                        <a:latin typeface="Calibri"/>
                        <a:cs typeface="Calibri"/>
                      </a:endParaRPr>
                    </a:p>
                  </a:txBody>
                  <a:tcPr marT="54864" marB="54864" anchor="ctr"/>
                </a:tc>
                <a:tc>
                  <a:txBody>
                    <a:bodyPr/>
                    <a:lstStyle/>
                    <a:p>
                      <a:pPr algn="r"/>
                      <a:r>
                        <a:rPr lang="en-US" sz="4100" dirty="0" smtClean="0"/>
                        <a:t>4h:33m</a:t>
                      </a:r>
                      <a:endParaRPr lang="en-US" sz="4100" dirty="0">
                        <a:latin typeface="Calibri"/>
                        <a:cs typeface="Calibri"/>
                      </a:endParaRPr>
                    </a:p>
                  </a:txBody>
                  <a:tcPr marT="54864" marB="54864" anchor="ctr"/>
                </a:tc>
                <a:tc>
                  <a:txBody>
                    <a:bodyPr/>
                    <a:lstStyle/>
                    <a:p>
                      <a:pPr algn="r"/>
                      <a:r>
                        <a:rPr lang="en-US" sz="4100" dirty="0" smtClean="0"/>
                        <a:t>2h:53m</a:t>
                      </a:r>
                      <a:endParaRPr lang="en-US" sz="4100" dirty="0">
                        <a:latin typeface="Calibri"/>
                        <a:cs typeface="Calibri"/>
                      </a:endParaRPr>
                    </a:p>
                  </a:txBody>
                  <a:tcPr marT="54864" marB="54864" anchor="ctr"/>
                </a:tc>
              </a:tr>
              <a:tr h="1028700">
                <a:tc>
                  <a:txBody>
                    <a:bodyPr/>
                    <a:lstStyle/>
                    <a:p>
                      <a:r>
                        <a:rPr lang="en-US" sz="3800" dirty="0" smtClean="0"/>
                        <a:t> Cost</a:t>
                      </a:r>
                      <a:endParaRPr lang="en-US" sz="3800" dirty="0">
                        <a:latin typeface="Calibri"/>
                        <a:cs typeface="Calibri"/>
                      </a:endParaRPr>
                    </a:p>
                  </a:txBody>
                  <a:tcPr marT="54864" marB="54864" anchor="ctr"/>
                </a:tc>
                <a:tc>
                  <a:txBody>
                    <a:bodyPr/>
                    <a:lstStyle/>
                    <a:p>
                      <a:pPr marL="0" marR="0" algn="r">
                        <a:spcBef>
                          <a:spcPts val="0"/>
                        </a:spcBef>
                        <a:spcAft>
                          <a:spcPts val="0"/>
                        </a:spcAft>
                      </a:pPr>
                      <a:r>
                        <a:rPr lang="en-US" sz="3800" dirty="0"/>
                        <a:t>$</a:t>
                      </a:r>
                      <a:r>
                        <a:rPr lang="en-US" sz="3800" dirty="0" smtClean="0"/>
                        <a:t>61.60</a:t>
                      </a:r>
                      <a:endParaRPr lang="en-US" sz="3800" dirty="0" smtClean="0">
                        <a:latin typeface="Calibri"/>
                        <a:ea typeface="Cambria"/>
                        <a:cs typeface="Calibri"/>
                      </a:endParaRPr>
                    </a:p>
                  </a:txBody>
                  <a:tcPr marL="68580" marR="68580" marT="0" marB="0" anchor="ctr"/>
                </a:tc>
                <a:tc>
                  <a:txBody>
                    <a:bodyPr/>
                    <a:lstStyle/>
                    <a:p>
                      <a:pPr marL="0" marR="0" algn="r">
                        <a:spcBef>
                          <a:spcPts val="0"/>
                        </a:spcBef>
                        <a:spcAft>
                          <a:spcPts val="0"/>
                        </a:spcAft>
                      </a:pPr>
                      <a:r>
                        <a:rPr lang="en-US" sz="3800" dirty="0"/>
                        <a:t>$</a:t>
                      </a:r>
                      <a:r>
                        <a:rPr lang="en-US" sz="3800" dirty="0" smtClean="0"/>
                        <a:t>84.00</a:t>
                      </a:r>
                      <a:endParaRPr lang="en-US" sz="3800" dirty="0" smtClean="0">
                        <a:latin typeface="Calibri"/>
                        <a:ea typeface="Cambria"/>
                        <a:cs typeface="Calibri"/>
                      </a:endParaRPr>
                    </a:p>
                  </a:txBody>
                  <a:tcPr marL="68580" marR="68580" marT="0" marB="0" anchor="ctr"/>
                </a:tc>
                <a:tc>
                  <a:txBody>
                    <a:bodyPr/>
                    <a:lstStyle/>
                    <a:p>
                      <a:pPr marL="0" marR="0" algn="r">
                        <a:spcBef>
                          <a:spcPts val="0"/>
                        </a:spcBef>
                        <a:spcAft>
                          <a:spcPts val="0"/>
                        </a:spcAft>
                      </a:pPr>
                      <a:r>
                        <a:rPr lang="en-US" sz="3800" dirty="0"/>
                        <a:t>$</a:t>
                      </a:r>
                      <a:r>
                        <a:rPr lang="en-US" sz="3800" dirty="0" smtClean="0"/>
                        <a:t>98.40</a:t>
                      </a:r>
                      <a:endParaRPr lang="en-US" sz="3800" dirty="0" smtClean="0">
                        <a:latin typeface="Calibri"/>
                        <a:ea typeface="Cambria"/>
                        <a:cs typeface="Calibri"/>
                      </a:endParaRPr>
                    </a:p>
                  </a:txBody>
                  <a:tcPr marL="68580" marR="68580" marT="0" marB="0" anchor="ctr"/>
                </a:tc>
              </a:tr>
            </a:tbl>
          </a:graphicData>
        </a:graphic>
      </p:graphicFrame>
      <p:sp>
        <p:nvSpPr>
          <p:cNvPr id="23" name="TextBox 215"/>
          <p:cNvSpPr txBox="1">
            <a:spLocks noChangeArrowheads="1"/>
          </p:cNvSpPr>
          <p:nvPr/>
        </p:nvSpPr>
        <p:spPr bwMode="auto">
          <a:xfrm>
            <a:off x="22056126" y="5120641"/>
            <a:ext cx="10591800" cy="4154983"/>
          </a:xfrm>
          <a:prstGeom prst="rect">
            <a:avLst/>
          </a:prstGeom>
          <a:noFill/>
          <a:ln w="9525">
            <a:noFill/>
            <a:miter lim="800000"/>
            <a:headEnd/>
            <a:tailEnd/>
          </a:ln>
        </p:spPr>
        <p:txBody>
          <a:bodyPr>
            <a:prstTxWarp prst="textNoShape">
              <a:avLst/>
            </a:prstTxWarp>
            <a:spAutoFit/>
          </a:bodyPr>
          <a:lstStyle/>
          <a:p>
            <a:pPr algn="just"/>
            <a:r>
              <a:rPr lang="en-US" sz="2400" dirty="0" smtClean="0">
                <a:latin typeface="Calibri"/>
                <a:cs typeface="Calibri"/>
              </a:rPr>
              <a:t>Crossbow was used to align and call SNPs from the set of 2.7 billion reads sequenced from a Han Chinese male by Wang </a:t>
            </a:r>
            <a:r>
              <a:rPr lang="en-US" sz="2400" i="1" dirty="0" smtClean="0">
                <a:latin typeface="Calibri"/>
                <a:cs typeface="Calibri"/>
              </a:rPr>
              <a:t>et al</a:t>
            </a:r>
            <a:r>
              <a:rPr lang="en-US" sz="2400" baseline="30000" dirty="0" smtClean="0">
                <a:latin typeface="Calibri"/>
                <a:cs typeface="Calibri"/>
              </a:rPr>
              <a:t>6</a:t>
            </a:r>
            <a:r>
              <a:rPr lang="en-US" sz="2400" dirty="0" smtClean="0">
                <a:latin typeface="Calibri"/>
                <a:cs typeface="Calibri"/>
              </a:rPr>
              <a:t>.  Previous work demonstrated SNPs called from this dataset by</a:t>
            </a:r>
            <a:r>
              <a:rPr lang="en-US" sz="2400" dirty="0" smtClean="0">
                <a:latin typeface="Calibri"/>
                <a:cs typeface="Calibri"/>
              </a:rPr>
              <a:t> SOAPsnp </a:t>
            </a:r>
            <a:r>
              <a:rPr lang="en-US" sz="2400" dirty="0" smtClean="0">
                <a:latin typeface="Calibri"/>
                <a:cs typeface="Calibri"/>
              </a:rPr>
              <a:t>are highly concordant with genotypes determined via an Illumina 1M BeadChip assay of the same individual</a:t>
            </a:r>
            <a:r>
              <a:rPr lang="en-US" sz="2400" baseline="30000" dirty="0" smtClean="0">
                <a:latin typeface="Calibri"/>
                <a:cs typeface="Calibri"/>
              </a:rPr>
              <a:t>2</a:t>
            </a:r>
            <a:r>
              <a:rPr lang="en-US" sz="2400" dirty="0" smtClean="0">
                <a:latin typeface="Calibri"/>
                <a:cs typeface="Calibri"/>
              </a:rPr>
              <a:t>.  Reads </a:t>
            </a:r>
            <a:r>
              <a:rPr lang="en-US" sz="2400" dirty="0">
                <a:latin typeface="Calibri"/>
                <a:cs typeface="Calibri"/>
              </a:rPr>
              <a:t>were downloaded from</a:t>
            </a:r>
            <a:r>
              <a:rPr lang="en-US" sz="2400" dirty="0" smtClean="0">
                <a:latin typeface="Calibri"/>
                <a:cs typeface="Calibri"/>
              </a:rPr>
              <a:t> a mirror of the </a:t>
            </a:r>
            <a:r>
              <a:rPr lang="en-US" sz="2400" dirty="0" err="1" smtClean="0">
                <a:latin typeface="Calibri"/>
                <a:cs typeface="Calibri"/>
              </a:rPr>
              <a:t>YanHuang</a:t>
            </a:r>
            <a:r>
              <a:rPr lang="en-US" sz="2400" dirty="0" smtClean="0">
                <a:latin typeface="Calibri"/>
                <a:cs typeface="Calibri"/>
              </a:rPr>
              <a:t> </a:t>
            </a:r>
            <a:r>
              <a:rPr lang="en-US" sz="2400" dirty="0">
                <a:latin typeface="Calibri"/>
                <a:cs typeface="Calibri"/>
              </a:rPr>
              <a:t>site (</a:t>
            </a:r>
            <a:r>
              <a:rPr lang="en-US" sz="2400" dirty="0">
                <a:solidFill>
                  <a:srgbClr val="0000FF"/>
                </a:solidFill>
                <a:latin typeface="Calibri"/>
                <a:cs typeface="Calibri"/>
              </a:rPr>
              <a:t>http://</a:t>
            </a:r>
            <a:r>
              <a:rPr lang="en-US" sz="2400" dirty="0" err="1">
                <a:solidFill>
                  <a:srgbClr val="0000FF"/>
                </a:solidFill>
                <a:latin typeface="Calibri"/>
                <a:cs typeface="Calibri"/>
              </a:rPr>
              <a:t>yh.</a:t>
            </a:r>
            <a:r>
              <a:rPr lang="en-US" sz="2400" dirty="0" err="1" smtClean="0">
                <a:solidFill>
                  <a:srgbClr val="0000FF"/>
                </a:solidFill>
                <a:latin typeface="Calibri"/>
                <a:cs typeface="Calibri"/>
              </a:rPr>
              <a:t>genomics.</a:t>
            </a:r>
            <a:r>
              <a:rPr lang="en-US" sz="2400" dirty="0" err="1">
                <a:solidFill>
                  <a:srgbClr val="0000FF"/>
                </a:solidFill>
                <a:latin typeface="Calibri"/>
                <a:cs typeface="Calibri"/>
              </a:rPr>
              <a:t>org.cn</a:t>
            </a:r>
            <a:r>
              <a:rPr lang="en-US" sz="2400" dirty="0">
                <a:latin typeface="Calibri"/>
                <a:cs typeface="Calibri"/>
              </a:rPr>
              <a:t>). </a:t>
            </a:r>
            <a:r>
              <a:rPr lang="en-US" sz="2400" dirty="0" smtClean="0">
                <a:latin typeface="Calibri"/>
                <a:cs typeface="Calibri"/>
              </a:rPr>
              <a:t> The reads </a:t>
            </a:r>
            <a:r>
              <a:rPr lang="en-US" sz="2400" dirty="0">
                <a:latin typeface="Calibri"/>
                <a:cs typeface="Calibri"/>
              </a:rPr>
              <a:t>cover the assembled human genome sequence to 38‐fold coverage.  They consist of 2.02 billion unpaired reads with sizes ranging from 25 to 44 bps, and 658 million paired‐end reads.  The most common unpaired read lengths are 35 and 40 bps, comprising 73.0% and 17.4% of unpaired reads respectively</a:t>
            </a:r>
            <a:r>
              <a:rPr lang="en-US" sz="2400" dirty="0" smtClean="0">
                <a:latin typeface="Calibri"/>
                <a:cs typeface="Calibri"/>
              </a:rPr>
              <a:t>.  Cost timing, and</a:t>
            </a:r>
            <a:r>
              <a:rPr lang="en-US" sz="2400" dirty="0" smtClean="0">
                <a:latin typeface="Calibri"/>
                <a:cs typeface="Calibri"/>
              </a:rPr>
              <a:t> accuracy results </a:t>
            </a:r>
            <a:r>
              <a:rPr lang="en-US" sz="2400" dirty="0" smtClean="0">
                <a:latin typeface="Calibri"/>
                <a:cs typeface="Calibri"/>
              </a:rPr>
              <a:t>are</a:t>
            </a:r>
            <a:r>
              <a:rPr lang="en-US" sz="2400" dirty="0" smtClean="0">
                <a:latin typeface="Calibri"/>
                <a:cs typeface="Calibri"/>
              </a:rPr>
              <a:t> summarized below</a:t>
            </a:r>
            <a:r>
              <a:rPr lang="en-US" sz="2400" dirty="0" smtClean="0">
                <a:latin typeface="Calibri"/>
                <a:cs typeface="Calibri"/>
              </a:rPr>
              <a:t>. SNPs produced by Crossbow</a:t>
            </a:r>
            <a:r>
              <a:rPr lang="en-US" sz="2400" dirty="0" smtClean="0">
                <a:latin typeface="Calibri"/>
                <a:cs typeface="Calibri"/>
              </a:rPr>
              <a:t> exhibit similar agreement with </a:t>
            </a:r>
            <a:r>
              <a:rPr lang="en-US" sz="2400" dirty="0" smtClean="0">
                <a:latin typeface="Calibri"/>
                <a:cs typeface="Calibri"/>
              </a:rPr>
              <a:t>the BeadChip</a:t>
            </a:r>
            <a:r>
              <a:rPr lang="en-US" sz="2400" dirty="0" smtClean="0">
                <a:latin typeface="Calibri"/>
                <a:cs typeface="Calibri"/>
              </a:rPr>
              <a:t> calls </a:t>
            </a:r>
            <a:r>
              <a:rPr lang="en-US" sz="2400" dirty="0" smtClean="0">
                <a:latin typeface="Calibri"/>
                <a:cs typeface="Calibri"/>
              </a:rPr>
              <a:t>as did the SOAPsnp </a:t>
            </a:r>
            <a:r>
              <a:rPr lang="en-US" sz="2400" dirty="0" smtClean="0">
                <a:latin typeface="Calibri"/>
                <a:cs typeface="Calibri"/>
              </a:rPr>
              <a:t>study. </a:t>
            </a:r>
            <a:endParaRPr lang="en-US" sz="2400" dirty="0">
              <a:latin typeface="Calibri"/>
              <a:ea typeface="Times New Roman" charset="0"/>
              <a:cs typeface="Calibri"/>
            </a:endParaRPr>
          </a:p>
        </p:txBody>
      </p:sp>
      <p:sp>
        <p:nvSpPr>
          <p:cNvPr id="24" name="Line 49"/>
          <p:cNvSpPr>
            <a:spLocks noChangeShapeType="1"/>
          </p:cNvSpPr>
          <p:nvPr/>
        </p:nvSpPr>
        <p:spPr bwMode="auto">
          <a:xfrm flipH="1">
            <a:off x="10803926" y="4261241"/>
            <a:ext cx="76200" cy="17454967"/>
          </a:xfrm>
          <a:prstGeom prst="line">
            <a:avLst/>
          </a:prstGeom>
          <a:noFill/>
          <a:ln w="9525">
            <a:solidFill>
              <a:schemeClr val="tx1"/>
            </a:solidFill>
            <a:round/>
            <a:headEnd/>
            <a:tailEnd/>
          </a:ln>
        </p:spPr>
        <p:txBody>
          <a:bodyPr>
            <a:prstTxWarp prst="textNoShape">
              <a:avLst/>
            </a:prstTxWarp>
          </a:bodyPr>
          <a:lstStyle/>
          <a:p>
            <a:endParaRPr lang="en-US"/>
          </a:p>
        </p:txBody>
      </p:sp>
      <p:sp>
        <p:nvSpPr>
          <p:cNvPr id="25" name="Text Box 245"/>
          <p:cNvSpPr txBox="1">
            <a:spLocks noChangeArrowheads="1"/>
          </p:cNvSpPr>
          <p:nvPr/>
        </p:nvSpPr>
        <p:spPr bwMode="auto">
          <a:xfrm>
            <a:off x="186726" y="18765199"/>
            <a:ext cx="2895600" cy="1138773"/>
          </a:xfrm>
          <a:prstGeom prst="rect">
            <a:avLst/>
          </a:prstGeom>
          <a:noFill/>
          <a:ln w="9525">
            <a:noFill/>
            <a:miter lim="800000"/>
            <a:headEnd/>
            <a:tailEnd/>
          </a:ln>
        </p:spPr>
        <p:txBody>
          <a:bodyPr>
            <a:prstTxWarp prst="textNoShape">
              <a:avLst/>
            </a:prstTxWarp>
            <a:spAutoFit/>
          </a:bodyPr>
          <a:lstStyle/>
          <a:p>
            <a:pPr algn="just" defTabSz="3762375"/>
            <a:r>
              <a:rPr lang="en-US" sz="3200" b="1" dirty="0"/>
              <a:t>References</a:t>
            </a:r>
          </a:p>
          <a:p>
            <a:pPr algn="just" defTabSz="3762375"/>
            <a:endParaRPr lang="en-US" sz="1200" b="1" dirty="0"/>
          </a:p>
          <a:p>
            <a:pPr algn="just" defTabSz="3762375"/>
            <a:endParaRPr lang="en-US" sz="2400" dirty="0">
              <a:latin typeface="Times New Roman" charset="0"/>
            </a:endParaRPr>
          </a:p>
        </p:txBody>
      </p:sp>
      <p:sp>
        <p:nvSpPr>
          <p:cNvPr id="26" name="TextBox 235"/>
          <p:cNvSpPr txBox="1">
            <a:spLocks noChangeArrowheads="1"/>
          </p:cNvSpPr>
          <p:nvPr/>
        </p:nvSpPr>
        <p:spPr bwMode="auto">
          <a:xfrm>
            <a:off x="186726" y="19389760"/>
            <a:ext cx="5121874" cy="2308324"/>
          </a:xfrm>
          <a:prstGeom prst="rect">
            <a:avLst/>
          </a:prstGeom>
          <a:noFill/>
          <a:ln w="9525">
            <a:noFill/>
            <a:miter lim="800000"/>
            <a:headEnd/>
            <a:tailEnd/>
          </a:ln>
        </p:spPr>
        <p:txBody>
          <a:bodyPr wrap="square">
            <a:prstTxWarp prst="textNoShape">
              <a:avLst/>
            </a:prstTxWarp>
            <a:spAutoFit/>
          </a:bodyPr>
          <a:lstStyle/>
          <a:p>
            <a:pPr marL="342900" indent="-342900">
              <a:buFont typeface="Arial" charset="0"/>
              <a:buAutoNum type="arabicPeriod"/>
            </a:pPr>
            <a:r>
              <a:rPr lang="en-US" sz="1600" dirty="0">
                <a:latin typeface="Calibri"/>
                <a:ea typeface="Times New Roman" charset="0"/>
                <a:cs typeface="Calibri"/>
              </a:rPr>
              <a:t>Langmead B, </a:t>
            </a:r>
            <a:r>
              <a:rPr lang="en-US" sz="1600" dirty="0" err="1">
                <a:latin typeface="Calibri"/>
                <a:ea typeface="Times New Roman" charset="0"/>
                <a:cs typeface="Calibri"/>
              </a:rPr>
              <a:t>Trapnell</a:t>
            </a:r>
            <a:r>
              <a:rPr lang="en-US" sz="1600" dirty="0">
                <a:latin typeface="Calibri"/>
                <a:ea typeface="Times New Roman" charset="0"/>
                <a:cs typeface="Calibri"/>
              </a:rPr>
              <a:t> C, Pop M, </a:t>
            </a:r>
            <a:r>
              <a:rPr lang="en-US" sz="1600" dirty="0" err="1">
                <a:latin typeface="Calibri"/>
                <a:ea typeface="Times New Roman" charset="0"/>
                <a:cs typeface="Calibri"/>
              </a:rPr>
              <a:t>Salzberg</a:t>
            </a:r>
            <a:r>
              <a:rPr lang="en-US" sz="1600" dirty="0">
                <a:latin typeface="Calibri"/>
                <a:ea typeface="Times New Roman" charset="0"/>
                <a:cs typeface="Calibri"/>
              </a:rPr>
              <a:t> SL.</a:t>
            </a:r>
            <a:r>
              <a:rPr lang="en-US" sz="1600" b="1" dirty="0">
                <a:latin typeface="Calibri"/>
                <a:ea typeface="Times New Roman" charset="0"/>
                <a:cs typeface="Calibri"/>
              </a:rPr>
              <a:t> Ultrafast and memory-efficient alignment of short DNA sequences to the human genome.</a:t>
            </a:r>
            <a:r>
              <a:rPr lang="en-US" sz="1600" b="1" dirty="0" smtClean="0">
                <a:latin typeface="Calibri"/>
                <a:ea typeface="Times New Roman" charset="0"/>
                <a:cs typeface="Calibri"/>
              </a:rPr>
              <a:t> </a:t>
            </a:r>
            <a:r>
              <a:rPr lang="en-US" sz="1600" i="1" dirty="0" smtClean="0">
                <a:latin typeface="Calibri"/>
                <a:ea typeface="Times New Roman" charset="0"/>
                <a:cs typeface="Calibri"/>
              </a:rPr>
              <a:t>Genome </a:t>
            </a:r>
            <a:r>
              <a:rPr lang="en-US" sz="1600" i="1" dirty="0" err="1" smtClean="0">
                <a:latin typeface="Calibri"/>
                <a:ea typeface="Times New Roman" charset="0"/>
                <a:cs typeface="Calibri"/>
              </a:rPr>
              <a:t>Biol</a:t>
            </a:r>
            <a:r>
              <a:rPr lang="en-US" sz="1600" dirty="0" smtClean="0">
                <a:latin typeface="Calibri"/>
                <a:ea typeface="Times New Roman" charset="0"/>
                <a:cs typeface="Calibri"/>
              </a:rPr>
              <a:t> 10 (3): R25.</a:t>
            </a:r>
          </a:p>
          <a:p>
            <a:pPr marL="342900" indent="-342900">
              <a:buFont typeface="Arial" charset="0"/>
              <a:buAutoNum type="arabicPeriod"/>
            </a:pPr>
            <a:r>
              <a:rPr lang="en-US" sz="1600" dirty="0" smtClean="0">
                <a:latin typeface="Calibri"/>
                <a:ea typeface="Times New Roman" charset="0"/>
                <a:cs typeface="Calibri"/>
              </a:rPr>
              <a:t>Li, R., Y. Li, et al. (2009). </a:t>
            </a:r>
            <a:r>
              <a:rPr lang="en-US" sz="1600" b="1" dirty="0" smtClean="0">
                <a:latin typeface="Calibri"/>
                <a:ea typeface="Times New Roman" charset="0"/>
                <a:cs typeface="Calibri"/>
              </a:rPr>
              <a:t>SNP detection for massively parallel whole‐genome resequencing</a:t>
            </a:r>
            <a:r>
              <a:rPr lang="en-US" sz="1600" dirty="0" smtClean="0">
                <a:latin typeface="Calibri"/>
                <a:ea typeface="Times New Roman" charset="0"/>
                <a:cs typeface="Calibri"/>
              </a:rPr>
              <a:t>. </a:t>
            </a:r>
            <a:r>
              <a:rPr lang="en-US" sz="1600" i="1" dirty="0" smtClean="0">
                <a:latin typeface="Calibri"/>
                <a:ea typeface="Times New Roman" charset="0"/>
                <a:cs typeface="Calibri"/>
              </a:rPr>
              <a:t>Genome Res </a:t>
            </a:r>
            <a:r>
              <a:rPr lang="en-US" sz="1600" dirty="0" smtClean="0">
                <a:latin typeface="Calibri"/>
                <a:ea typeface="Times New Roman" charset="0"/>
                <a:cs typeface="Calibri"/>
              </a:rPr>
              <a:t>19 (6): 1124‐32.</a:t>
            </a:r>
          </a:p>
          <a:p>
            <a:pPr marL="342900" indent="-342900">
              <a:buFont typeface="Arial" charset="0"/>
              <a:buAutoNum type="arabicPeriod"/>
            </a:pPr>
            <a:r>
              <a:rPr lang="en-US" sz="1600" dirty="0" smtClean="0">
                <a:latin typeface="Calibri"/>
                <a:ea typeface="Times New Roman" charset="0"/>
                <a:cs typeface="Calibri"/>
              </a:rPr>
              <a:t>http://</a:t>
            </a:r>
            <a:r>
              <a:rPr lang="en-US" sz="1600" dirty="0" err="1" smtClean="0">
                <a:latin typeface="Calibri"/>
                <a:ea typeface="Times New Roman" charset="0"/>
                <a:cs typeface="Calibri"/>
              </a:rPr>
              <a:t>aws.amazon.com</a:t>
            </a:r>
            <a:r>
              <a:rPr lang="en-US" sz="1600" dirty="0" smtClean="0">
                <a:latin typeface="Calibri"/>
                <a:ea typeface="Times New Roman" charset="0"/>
                <a:cs typeface="Calibri"/>
              </a:rPr>
              <a:t>/</a:t>
            </a:r>
          </a:p>
          <a:p>
            <a:pPr marL="342900" indent="-342900">
              <a:buFont typeface="Arial" charset="0"/>
              <a:buAutoNum type="arabicPeriod"/>
            </a:pPr>
            <a:endParaRPr lang="en-US" sz="1600" dirty="0" smtClean="0">
              <a:latin typeface="Calibri"/>
              <a:ea typeface="Times New Roman" charset="0"/>
              <a:cs typeface="Calibri"/>
            </a:endParaRPr>
          </a:p>
        </p:txBody>
      </p:sp>
      <p:sp>
        <p:nvSpPr>
          <p:cNvPr id="27" name="TextBox 235"/>
          <p:cNvSpPr txBox="1">
            <a:spLocks noChangeArrowheads="1"/>
          </p:cNvSpPr>
          <p:nvPr/>
        </p:nvSpPr>
        <p:spPr bwMode="auto">
          <a:xfrm>
            <a:off x="5444526" y="19389762"/>
            <a:ext cx="5045674" cy="2308324"/>
          </a:xfrm>
          <a:prstGeom prst="rect">
            <a:avLst/>
          </a:prstGeom>
          <a:noFill/>
          <a:ln w="9525">
            <a:noFill/>
            <a:miter lim="800000"/>
            <a:headEnd/>
            <a:tailEnd/>
          </a:ln>
        </p:spPr>
        <p:txBody>
          <a:bodyPr wrap="square">
            <a:prstTxWarp prst="textNoShape">
              <a:avLst/>
            </a:prstTxWarp>
            <a:spAutoFit/>
          </a:bodyPr>
          <a:lstStyle/>
          <a:p>
            <a:pPr marL="342900" indent="-342900">
              <a:buFont typeface="Arial" charset="0"/>
              <a:buAutoNum type="arabicPeriod" startAt="4"/>
            </a:pPr>
            <a:r>
              <a:rPr lang="en-US" sz="1600" u="sng" dirty="0" smtClean="0">
                <a:latin typeface="Calibri"/>
                <a:ea typeface="Times New Roman" charset="0"/>
                <a:cs typeface="Calibri"/>
              </a:rPr>
              <a:t>http://</a:t>
            </a:r>
            <a:r>
              <a:rPr lang="en-US" sz="1600" u="sng" dirty="0" err="1" smtClean="0">
                <a:latin typeface="Calibri"/>
                <a:ea typeface="Times New Roman" charset="0"/>
                <a:cs typeface="Calibri"/>
              </a:rPr>
              <a:t>hadoop.apache.org</a:t>
            </a:r>
            <a:endParaRPr lang="en-US" sz="1600" u="sng" dirty="0" smtClean="0">
              <a:latin typeface="Calibri"/>
              <a:ea typeface="Times New Roman" charset="0"/>
              <a:cs typeface="Calibri"/>
            </a:endParaRPr>
          </a:p>
          <a:p>
            <a:pPr marL="342900" indent="-342900">
              <a:buFont typeface="Arial" charset="0"/>
              <a:buAutoNum type="arabicPeriod" startAt="4"/>
            </a:pPr>
            <a:r>
              <a:rPr lang="en-US" sz="1600" dirty="0" smtClean="0">
                <a:latin typeface="Calibri"/>
                <a:ea typeface="Times New Roman" charset="0"/>
                <a:cs typeface="Calibri"/>
              </a:rPr>
              <a:t>Dean, J. and </a:t>
            </a:r>
            <a:r>
              <a:rPr lang="en-US" sz="1600" dirty="0" err="1" smtClean="0">
                <a:latin typeface="Calibri"/>
                <a:ea typeface="Times New Roman" charset="0"/>
                <a:cs typeface="Calibri"/>
              </a:rPr>
              <a:t>Ghemawat</a:t>
            </a:r>
            <a:r>
              <a:rPr lang="en-US" sz="1600" dirty="0" smtClean="0">
                <a:latin typeface="Calibri"/>
                <a:ea typeface="Times New Roman" charset="0"/>
                <a:cs typeface="Calibri"/>
              </a:rPr>
              <a:t>, S. 2008. </a:t>
            </a:r>
            <a:r>
              <a:rPr lang="en-US" sz="1600" b="1" dirty="0" smtClean="0">
                <a:latin typeface="Calibri"/>
                <a:ea typeface="Times New Roman" charset="0"/>
                <a:cs typeface="Calibri"/>
              </a:rPr>
              <a:t>MapReduce: simplified data processing on large clusters</a:t>
            </a:r>
            <a:r>
              <a:rPr lang="en-US" sz="1600" dirty="0" smtClean="0">
                <a:latin typeface="Calibri"/>
                <a:ea typeface="Times New Roman" charset="0"/>
                <a:cs typeface="Calibri"/>
              </a:rPr>
              <a:t>. Communications of the ACM 51, 1 (Jan. 2008), 107-113.</a:t>
            </a:r>
          </a:p>
          <a:p>
            <a:pPr marL="342900" indent="-342900">
              <a:buFont typeface="Arial" charset="0"/>
              <a:buAutoNum type="arabicPeriod" startAt="4"/>
            </a:pPr>
            <a:r>
              <a:rPr lang="en-US" sz="1600" dirty="0" smtClean="0">
                <a:latin typeface="Calibri"/>
                <a:ea typeface="Times New Roman" charset="0"/>
                <a:cs typeface="Calibri"/>
              </a:rPr>
              <a:t>Wang, J., W. Wang, et al. (2008). </a:t>
            </a:r>
            <a:r>
              <a:rPr lang="en-US" sz="1600" b="1" dirty="0" smtClean="0">
                <a:latin typeface="Calibri"/>
                <a:ea typeface="Times New Roman" charset="0"/>
                <a:cs typeface="Calibri"/>
              </a:rPr>
              <a:t>The diploid genome sequence of an Asian individual</a:t>
            </a:r>
            <a:r>
              <a:rPr lang="en-US" sz="1600" dirty="0" smtClean="0">
                <a:latin typeface="Calibri"/>
                <a:ea typeface="Times New Roman" charset="0"/>
                <a:cs typeface="Calibri"/>
              </a:rPr>
              <a:t>. </a:t>
            </a:r>
            <a:r>
              <a:rPr lang="en-US" sz="1600" i="1" dirty="0" smtClean="0">
                <a:latin typeface="Calibri"/>
                <a:ea typeface="Times New Roman" charset="0"/>
                <a:cs typeface="Calibri"/>
              </a:rPr>
              <a:t>Nature </a:t>
            </a:r>
            <a:r>
              <a:rPr lang="en-US" sz="1600" dirty="0" smtClean="0">
                <a:latin typeface="Calibri"/>
                <a:ea typeface="Times New Roman" charset="0"/>
                <a:cs typeface="Calibri"/>
              </a:rPr>
              <a:t>456 (7218): 60‐5.</a:t>
            </a:r>
          </a:p>
          <a:p>
            <a:pPr marL="342900" indent="-342900">
              <a:buFont typeface="Arial" charset="0"/>
              <a:buAutoNum type="arabicPeriod" startAt="4"/>
            </a:pPr>
            <a:endParaRPr lang="en-US" sz="1600" dirty="0" smtClean="0">
              <a:latin typeface="Calibri"/>
              <a:ea typeface="Times New Roman" charset="0"/>
              <a:cs typeface="Calibri"/>
            </a:endParaRPr>
          </a:p>
        </p:txBody>
      </p:sp>
      <p:sp>
        <p:nvSpPr>
          <p:cNvPr id="29" name="TextBox 215"/>
          <p:cNvSpPr txBox="1">
            <a:spLocks noChangeArrowheads="1"/>
          </p:cNvSpPr>
          <p:nvPr/>
        </p:nvSpPr>
        <p:spPr bwMode="auto">
          <a:xfrm>
            <a:off x="262926" y="10789920"/>
            <a:ext cx="10439400" cy="3416320"/>
          </a:xfrm>
          <a:prstGeom prst="rect">
            <a:avLst/>
          </a:prstGeom>
          <a:noFill/>
          <a:ln w="9525">
            <a:noFill/>
            <a:miter lim="800000"/>
            <a:headEnd/>
            <a:tailEnd/>
          </a:ln>
        </p:spPr>
        <p:txBody>
          <a:bodyPr wrap="square">
            <a:prstTxWarp prst="textNoShape">
              <a:avLst/>
            </a:prstTxWarp>
            <a:spAutoFit/>
          </a:bodyPr>
          <a:lstStyle/>
          <a:p>
            <a:pPr algn="just"/>
            <a:r>
              <a:rPr lang="en-US" sz="2400" dirty="0" smtClean="0">
                <a:latin typeface="Calibri"/>
                <a:cs typeface="Calibri"/>
              </a:rPr>
              <a:t>Crossbow </a:t>
            </a:r>
            <a:r>
              <a:rPr lang="en-US" sz="2400" dirty="0">
                <a:latin typeface="Calibri"/>
                <a:cs typeface="Calibri"/>
              </a:rPr>
              <a:t>builds upon</a:t>
            </a:r>
            <a:r>
              <a:rPr lang="en-US" sz="2400" dirty="0" smtClean="0">
                <a:latin typeface="Calibri"/>
                <a:cs typeface="Calibri"/>
              </a:rPr>
              <a:t> a parallel software framework called Hadoop</a:t>
            </a:r>
            <a:r>
              <a:rPr lang="en-US" sz="2400" baseline="30000" dirty="0" smtClean="0">
                <a:latin typeface="Calibri"/>
                <a:cs typeface="Calibri"/>
              </a:rPr>
              <a:t>4</a:t>
            </a:r>
            <a:r>
              <a:rPr lang="en-US" sz="2400" dirty="0" smtClean="0">
                <a:latin typeface="Calibri"/>
                <a:cs typeface="Calibri"/>
              </a:rPr>
              <a:t>.  Hadoop is </a:t>
            </a:r>
            <a:r>
              <a:rPr lang="en-US" sz="2400" dirty="0">
                <a:latin typeface="Calibri"/>
                <a:cs typeface="Calibri"/>
              </a:rPr>
              <a:t>an open source implementation of the MapReduce programming model</a:t>
            </a:r>
            <a:r>
              <a:rPr lang="en-US" sz="2400" dirty="0" smtClean="0">
                <a:latin typeface="Calibri"/>
                <a:cs typeface="Calibri"/>
              </a:rPr>
              <a:t> that was first </a:t>
            </a:r>
            <a:r>
              <a:rPr lang="en-US" sz="2400" dirty="0">
                <a:latin typeface="Calibri"/>
                <a:cs typeface="Calibri"/>
              </a:rPr>
              <a:t>described by scientists at </a:t>
            </a:r>
            <a:r>
              <a:rPr lang="en-US" sz="2400" dirty="0" smtClean="0">
                <a:latin typeface="Calibri"/>
                <a:cs typeface="Calibri"/>
              </a:rPr>
              <a:t>Google</a:t>
            </a:r>
            <a:r>
              <a:rPr lang="en-US" sz="2400" baseline="30000" dirty="0" smtClean="0">
                <a:latin typeface="Calibri"/>
                <a:cs typeface="Calibri"/>
              </a:rPr>
              <a:t>5</a:t>
            </a:r>
            <a:r>
              <a:rPr lang="en-US" sz="2400" dirty="0" smtClean="0">
                <a:latin typeface="Calibri"/>
                <a:cs typeface="Calibri"/>
              </a:rPr>
              <a:t>.  </a:t>
            </a:r>
            <a:r>
              <a:rPr lang="en-US" sz="2400" dirty="0">
                <a:latin typeface="Calibri"/>
                <a:cs typeface="Calibri"/>
              </a:rPr>
              <a:t>Hadoop has become a popular tool for computation over very large datasets, used at companies including Google, </a:t>
            </a:r>
            <a:r>
              <a:rPr lang="en-US" sz="2400" dirty="0" smtClean="0">
                <a:latin typeface="Calibri"/>
                <a:cs typeface="Calibri"/>
              </a:rPr>
              <a:t>Yahoo, </a:t>
            </a:r>
            <a:r>
              <a:rPr lang="en-US" sz="2400" dirty="0">
                <a:latin typeface="Calibri"/>
                <a:cs typeface="Calibri"/>
              </a:rPr>
              <a:t>IBM, and </a:t>
            </a:r>
            <a:r>
              <a:rPr lang="en-US" sz="2400" dirty="0" smtClean="0">
                <a:latin typeface="Calibri"/>
                <a:cs typeface="Calibri"/>
              </a:rPr>
              <a:t>Amazon.  Hadoop </a:t>
            </a:r>
            <a:r>
              <a:rPr lang="en-US" sz="2400" dirty="0">
                <a:latin typeface="Calibri"/>
                <a:cs typeface="Calibri"/>
              </a:rPr>
              <a:t>requires that programs be expressed as a series of Map and Reduce steps operating on tuples of data.  Though not all programs are easily expressed this way,</a:t>
            </a:r>
            <a:r>
              <a:rPr lang="en-US" sz="2400" dirty="0" smtClean="0">
                <a:latin typeface="Calibri"/>
                <a:cs typeface="Calibri"/>
              </a:rPr>
              <a:t> Hadoop </a:t>
            </a:r>
            <a:r>
              <a:rPr lang="en-US" sz="2400" dirty="0">
                <a:latin typeface="Calibri"/>
                <a:cs typeface="Calibri"/>
              </a:rPr>
              <a:t>programs</a:t>
            </a:r>
            <a:r>
              <a:rPr lang="en-US" sz="2400" dirty="0" smtClean="0">
                <a:latin typeface="Calibri"/>
                <a:cs typeface="Calibri"/>
              </a:rPr>
              <a:t> gain many benefits.  In general, </a:t>
            </a:r>
            <a:r>
              <a:rPr lang="en-US" sz="2400" i="1" dirty="0">
                <a:latin typeface="Calibri"/>
                <a:cs typeface="Calibri"/>
              </a:rPr>
              <a:t>Hadoop programs need not deal with particulars of how work and data are distributed </a:t>
            </a:r>
            <a:r>
              <a:rPr lang="en-US" sz="2400" i="1" dirty="0" smtClean="0">
                <a:latin typeface="Calibri"/>
                <a:cs typeface="Calibri"/>
              </a:rPr>
              <a:t>across a cluster or how to recover from failures</a:t>
            </a:r>
            <a:r>
              <a:rPr lang="en-US" sz="2400" dirty="0" smtClean="0">
                <a:latin typeface="Calibri"/>
                <a:cs typeface="Calibri"/>
              </a:rPr>
              <a:t>.  Hadoop handles this.</a:t>
            </a:r>
          </a:p>
        </p:txBody>
      </p:sp>
      <p:sp>
        <p:nvSpPr>
          <p:cNvPr id="30" name="TextBox 215"/>
          <p:cNvSpPr txBox="1">
            <a:spLocks noChangeArrowheads="1"/>
          </p:cNvSpPr>
          <p:nvPr/>
        </p:nvSpPr>
        <p:spPr bwMode="auto">
          <a:xfrm>
            <a:off x="28397200" y="14308499"/>
            <a:ext cx="4156052" cy="6863416"/>
          </a:xfrm>
          <a:prstGeom prst="rect">
            <a:avLst/>
          </a:prstGeom>
          <a:noFill/>
          <a:ln w="9525">
            <a:noFill/>
            <a:miter lim="800000"/>
            <a:headEnd/>
            <a:tailEnd/>
          </a:ln>
        </p:spPr>
        <p:txBody>
          <a:bodyPr wrap="square">
            <a:prstTxWarp prst="textNoShape">
              <a:avLst/>
            </a:prstTxWarp>
            <a:spAutoFit/>
          </a:bodyPr>
          <a:lstStyle/>
          <a:p>
            <a:pPr algn="just"/>
            <a:r>
              <a:rPr lang="en-US" sz="2200" b="1" dirty="0">
                <a:solidFill>
                  <a:srgbClr val="FF0000"/>
                </a:solidFill>
                <a:latin typeface="Calibri"/>
                <a:cs typeface="Calibri"/>
              </a:rPr>
              <a:t>Crossbow </a:t>
            </a:r>
            <a:r>
              <a:rPr lang="en-US" sz="2200" dirty="0">
                <a:latin typeface="Calibri"/>
                <a:cs typeface="Calibri"/>
              </a:rPr>
              <a:t>is a new software tool for efficient and accurate whole genome genotyping.</a:t>
            </a:r>
            <a:r>
              <a:rPr lang="en-US" sz="2200" dirty="0" smtClean="0">
                <a:latin typeface="Calibri"/>
                <a:cs typeface="Calibri"/>
              </a:rPr>
              <a:t> Crossbow </a:t>
            </a:r>
            <a:r>
              <a:rPr lang="en-US" sz="2200" dirty="0">
                <a:latin typeface="Calibri"/>
                <a:cs typeface="Calibri"/>
              </a:rPr>
              <a:t>aligns and calls SNPs from 38‐fold coverage of short reads from a human in less than 3 hours on a 320‐core cluster rented from Amazon’s EC2 service. </a:t>
            </a:r>
            <a:r>
              <a:rPr lang="en-US" sz="2200" b="1" dirty="0">
                <a:solidFill>
                  <a:srgbClr val="800000"/>
                </a:solidFill>
                <a:latin typeface="Calibri"/>
                <a:cs typeface="Calibri"/>
              </a:rPr>
              <a:t>Crossbow condenses over 1,000 hours </a:t>
            </a:r>
            <a:r>
              <a:rPr lang="en-US" sz="2200" b="1" dirty="0" smtClean="0">
                <a:solidFill>
                  <a:srgbClr val="800000"/>
                </a:solidFill>
                <a:latin typeface="Calibri"/>
                <a:cs typeface="Calibri"/>
              </a:rPr>
              <a:t>of resequencing </a:t>
            </a:r>
            <a:r>
              <a:rPr lang="en-US" sz="2200" b="1" dirty="0">
                <a:solidFill>
                  <a:srgbClr val="800000"/>
                </a:solidFill>
                <a:latin typeface="Calibri"/>
                <a:cs typeface="Calibri"/>
              </a:rPr>
              <a:t>computation into a few hours without requiring the user to own or operate a computer cluster</a:t>
            </a:r>
            <a:r>
              <a:rPr lang="en-US" sz="2200" dirty="0">
                <a:latin typeface="Calibri"/>
                <a:cs typeface="Calibri"/>
              </a:rPr>
              <a:t>. </a:t>
            </a:r>
            <a:r>
              <a:rPr lang="en-US" sz="2200" dirty="0" smtClean="0">
                <a:latin typeface="Calibri"/>
                <a:cs typeface="Calibri"/>
              </a:rPr>
              <a:t> Running </a:t>
            </a:r>
            <a:r>
              <a:rPr lang="en-US" sz="2200" dirty="0">
                <a:latin typeface="Calibri"/>
                <a:cs typeface="Calibri"/>
              </a:rPr>
              <a:t>on standard software (Hadoop) and hardware (EC2 instances) makes it easier for other researchers to reproduce our results or other results obtained with Crossbow</a:t>
            </a:r>
            <a:r>
              <a:rPr lang="en-US" sz="2200" dirty="0" smtClean="0">
                <a:cs typeface="Calibri"/>
              </a:rPr>
              <a:t>. Crossbow is</a:t>
            </a:r>
            <a:r>
              <a:rPr lang="en-US" sz="2200" dirty="0" smtClean="0">
                <a:cs typeface="Calibri"/>
              </a:rPr>
              <a:t> freely available </a:t>
            </a:r>
            <a:r>
              <a:rPr lang="en-US" sz="2200" dirty="0" smtClean="0">
                <a:cs typeface="Calibri"/>
              </a:rPr>
              <a:t>from </a:t>
            </a:r>
            <a:r>
              <a:rPr lang="en-US" sz="2200" dirty="0" smtClean="0">
                <a:solidFill>
                  <a:srgbClr val="0000FF"/>
                </a:solidFill>
                <a:cs typeface="Calibri"/>
              </a:rPr>
              <a:t>http://bowtie‐</a:t>
            </a:r>
            <a:r>
              <a:rPr lang="en-US" sz="2200" dirty="0" err="1" smtClean="0">
                <a:solidFill>
                  <a:srgbClr val="0000FF"/>
                </a:solidFill>
                <a:cs typeface="Calibri"/>
              </a:rPr>
              <a:t>bio.sf.net</a:t>
            </a:r>
            <a:r>
              <a:rPr lang="en-US" sz="2200" dirty="0" smtClean="0">
                <a:solidFill>
                  <a:srgbClr val="0000FF"/>
                </a:solidFill>
                <a:cs typeface="Calibri"/>
              </a:rPr>
              <a:t>/crossbow </a:t>
            </a:r>
            <a:endParaRPr lang="en-US" sz="2200" dirty="0">
              <a:solidFill>
                <a:srgbClr val="0000FF"/>
              </a:solidFill>
              <a:latin typeface="Calibri"/>
              <a:cs typeface="Calibri"/>
            </a:endParaRPr>
          </a:p>
        </p:txBody>
      </p:sp>
      <p:sp>
        <p:nvSpPr>
          <p:cNvPr id="31" name="TextBox 215"/>
          <p:cNvSpPr txBox="1">
            <a:spLocks noChangeArrowheads="1"/>
          </p:cNvSpPr>
          <p:nvPr/>
        </p:nvSpPr>
        <p:spPr bwMode="auto">
          <a:xfrm>
            <a:off x="262926" y="14442441"/>
            <a:ext cx="4267200" cy="3785652"/>
          </a:xfrm>
          <a:prstGeom prst="rect">
            <a:avLst/>
          </a:prstGeom>
          <a:noFill/>
          <a:ln w="9525">
            <a:noFill/>
            <a:miter lim="800000"/>
            <a:headEnd/>
            <a:tailEnd/>
          </a:ln>
        </p:spPr>
        <p:txBody>
          <a:bodyPr wrap="square">
            <a:prstTxWarp prst="textNoShape">
              <a:avLst/>
            </a:prstTxWarp>
            <a:spAutoFit/>
          </a:bodyPr>
          <a:lstStyle/>
          <a:p>
            <a:pPr algn="just"/>
            <a:r>
              <a:rPr lang="en-US" sz="2400" dirty="0" smtClean="0">
                <a:latin typeface="Calibri"/>
                <a:cs typeface="Calibri"/>
              </a:rPr>
              <a:t>The insight </a:t>
            </a:r>
            <a:r>
              <a:rPr lang="en-US" sz="2400" dirty="0">
                <a:latin typeface="Calibri"/>
                <a:cs typeface="Calibri"/>
              </a:rPr>
              <a:t>behind Crossbow is that alignment and SNP calling can be framed as a series of Map, Sort and Reduce steps.  The Map step is short read </a:t>
            </a:r>
            <a:r>
              <a:rPr lang="en-US" sz="2400" dirty="0" smtClean="0">
                <a:latin typeface="Calibri"/>
                <a:cs typeface="Calibri"/>
              </a:rPr>
              <a:t>alignment, the Sort </a:t>
            </a:r>
            <a:r>
              <a:rPr lang="en-US" sz="2400" dirty="0">
                <a:latin typeface="Calibri"/>
                <a:cs typeface="Calibri"/>
              </a:rPr>
              <a:t>step bins</a:t>
            </a:r>
            <a:r>
              <a:rPr lang="en-US" sz="2400" dirty="0" smtClean="0">
                <a:latin typeface="Calibri"/>
                <a:cs typeface="Calibri"/>
              </a:rPr>
              <a:t> and sorts alignments </a:t>
            </a:r>
            <a:r>
              <a:rPr lang="en-US" sz="2400" dirty="0">
                <a:latin typeface="Calibri"/>
                <a:cs typeface="Calibri"/>
              </a:rPr>
              <a:t>according to the genomic</a:t>
            </a:r>
            <a:r>
              <a:rPr lang="en-US" sz="2400" dirty="0" smtClean="0">
                <a:latin typeface="Calibri"/>
                <a:cs typeface="Calibri"/>
              </a:rPr>
              <a:t> position aligned to, and the </a:t>
            </a:r>
            <a:r>
              <a:rPr lang="en-US" sz="2400" dirty="0">
                <a:latin typeface="Calibri"/>
                <a:cs typeface="Calibri"/>
              </a:rPr>
              <a:t>Reduce step calls SNPs for a given </a:t>
            </a:r>
            <a:r>
              <a:rPr lang="en-US" sz="2400" dirty="0" smtClean="0">
                <a:latin typeface="Calibri"/>
                <a:cs typeface="Calibri"/>
              </a:rPr>
              <a:t>partition. </a:t>
            </a:r>
            <a:endParaRPr lang="en-US" sz="2400" dirty="0">
              <a:latin typeface="Calibri"/>
              <a:ea typeface="Times New Roman" charset="0"/>
              <a:cs typeface="Calibri"/>
            </a:endParaRPr>
          </a:p>
        </p:txBody>
      </p:sp>
      <p:pic>
        <p:nvPicPr>
          <p:cNvPr id="32" name="Picture 31" descr="AWS_Diagram.png"/>
          <p:cNvPicPr>
            <a:picLocks noChangeAspect="1"/>
          </p:cNvPicPr>
          <p:nvPr/>
        </p:nvPicPr>
        <p:blipFill>
          <a:blip r:embed="rId5"/>
          <a:stretch>
            <a:fillRect/>
          </a:stretch>
        </p:blipFill>
        <p:spPr>
          <a:xfrm>
            <a:off x="5368326" y="14521642"/>
            <a:ext cx="4876800" cy="365222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3" name="TextBox 215"/>
          <p:cNvSpPr txBox="1">
            <a:spLocks noChangeArrowheads="1"/>
          </p:cNvSpPr>
          <p:nvPr/>
        </p:nvSpPr>
        <p:spPr bwMode="auto">
          <a:xfrm>
            <a:off x="5156881" y="18334665"/>
            <a:ext cx="4752795" cy="707886"/>
          </a:xfrm>
          <a:prstGeom prst="rect">
            <a:avLst/>
          </a:prstGeom>
          <a:noFill/>
          <a:ln w="9525">
            <a:noFill/>
            <a:miter lim="800000"/>
            <a:headEnd/>
            <a:tailEnd/>
          </a:ln>
        </p:spPr>
        <p:txBody>
          <a:bodyPr wrap="square">
            <a:prstTxWarp prst="textNoShape">
              <a:avLst/>
            </a:prstTxWarp>
            <a:spAutoFit/>
          </a:bodyPr>
          <a:lstStyle/>
          <a:p>
            <a:r>
              <a:rPr lang="en-US" sz="2000" dirty="0" smtClean="0">
                <a:latin typeface="Calibri"/>
                <a:cs typeface="Calibri"/>
              </a:rPr>
              <a:t>Steps involved in running Crossbow using Amazon’s EC2 and S3 services</a:t>
            </a:r>
            <a:endParaRPr lang="en-US" sz="2000" dirty="0">
              <a:latin typeface="Calibri"/>
              <a:ea typeface="Times New Roman" charset="0"/>
              <a:cs typeface="Calibri"/>
            </a:endParaRPr>
          </a:p>
        </p:txBody>
      </p:sp>
      <p:graphicFrame>
        <p:nvGraphicFramePr>
          <p:cNvPr id="34" name="Table 33"/>
          <p:cNvGraphicFramePr>
            <a:graphicFrameLocks noGrp="1"/>
          </p:cNvGraphicFramePr>
          <p:nvPr/>
        </p:nvGraphicFramePr>
        <p:xfrm>
          <a:off x="22174200" y="14290725"/>
          <a:ext cx="5969000" cy="4962476"/>
        </p:xfrm>
        <a:graphic>
          <a:graphicData uri="http://schemas.openxmlformats.org/drawingml/2006/table">
            <a:tbl>
              <a:tblPr firstRow="1" bandRow="1">
                <a:tableStyleId>{9DCAF9ED-07DC-4A11-8D7F-57B35C25682E}</a:tableStyleId>
              </a:tblPr>
              <a:tblGrid>
                <a:gridCol w="1984190"/>
                <a:gridCol w="1292410"/>
                <a:gridCol w="1295400"/>
                <a:gridCol w="1397000"/>
              </a:tblGrid>
              <a:tr h="941486">
                <a:tc>
                  <a:txBody>
                    <a:bodyPr/>
                    <a:lstStyle/>
                    <a:p>
                      <a:pPr algn="ctr"/>
                      <a:r>
                        <a:rPr lang="en-US" sz="2900" dirty="0" smtClean="0"/>
                        <a:t>Simulated</a:t>
                      </a:r>
                      <a:endParaRPr lang="en-US" sz="2900" dirty="0"/>
                    </a:p>
                  </a:txBody>
                  <a:tcPr marT="54864" marB="54864" anchor="ctr"/>
                </a:tc>
                <a:tc>
                  <a:txBody>
                    <a:bodyPr/>
                    <a:lstStyle/>
                    <a:p>
                      <a:pPr marL="0" marR="0" indent="0" algn="ctr" defTabSz="146304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True # sites</a:t>
                      </a:r>
                      <a:endParaRPr lang="en-US" sz="2000" dirty="0" smtClean="0"/>
                    </a:p>
                  </a:txBody>
                  <a:tcPr marT="54864" marB="54864" anchor="ctr"/>
                </a:tc>
                <a:tc>
                  <a:txBody>
                    <a:bodyPr/>
                    <a:lstStyle/>
                    <a:p>
                      <a:pPr algn="ctr"/>
                      <a:r>
                        <a:rPr lang="en-US" sz="2000" b="1" kern="1200" dirty="0" smtClean="0">
                          <a:solidFill>
                            <a:schemeClr val="lt1"/>
                          </a:solidFill>
                          <a:latin typeface="+mn-lt"/>
                          <a:ea typeface="+mn-ea"/>
                          <a:cs typeface="+mn-cs"/>
                        </a:rPr>
                        <a:t>Crossbow</a:t>
                      </a:r>
                    </a:p>
                    <a:p>
                      <a:pPr algn="ctr"/>
                      <a:r>
                        <a:rPr lang="en-US" sz="2000" b="1" kern="1200" dirty="0" smtClean="0">
                          <a:solidFill>
                            <a:schemeClr val="lt1"/>
                          </a:solidFill>
                          <a:latin typeface="+mn-lt"/>
                          <a:ea typeface="+mn-ea"/>
                          <a:cs typeface="+mn-cs"/>
                        </a:rPr>
                        <a:t>sensitivity</a:t>
                      </a:r>
                      <a:endParaRPr lang="en-US" sz="2000" dirty="0"/>
                    </a:p>
                  </a:txBody>
                  <a:tcPr marT="54864" marB="54864" anchor="ctr"/>
                </a:tc>
                <a:tc>
                  <a:txBody>
                    <a:bodyPr/>
                    <a:lstStyle/>
                    <a:p>
                      <a:pPr algn="ctr"/>
                      <a:r>
                        <a:rPr lang="en-US" sz="2000" b="1" kern="1200" dirty="0" smtClean="0">
                          <a:solidFill>
                            <a:schemeClr val="lt1"/>
                          </a:solidFill>
                          <a:latin typeface="+mn-lt"/>
                          <a:ea typeface="+mn-ea"/>
                          <a:cs typeface="+mn-cs"/>
                        </a:rPr>
                        <a:t>Crossbow</a:t>
                      </a:r>
                    </a:p>
                    <a:p>
                      <a:pPr algn="ctr"/>
                      <a:r>
                        <a:rPr lang="en-US" sz="2000" b="1" kern="1200" dirty="0" smtClean="0">
                          <a:solidFill>
                            <a:schemeClr val="lt1"/>
                          </a:solidFill>
                          <a:latin typeface="+mn-lt"/>
                          <a:ea typeface="+mn-ea"/>
                          <a:cs typeface="+mn-cs"/>
                        </a:rPr>
                        <a:t>precision</a:t>
                      </a:r>
                      <a:endParaRPr lang="en-US" sz="2000" dirty="0" smtClean="0"/>
                    </a:p>
                  </a:txBody>
                  <a:tcPr marT="54864" marB="54864" anchor="ctr"/>
                </a:tc>
              </a:tr>
              <a:tr h="1014469">
                <a:tc>
                  <a:txBody>
                    <a:bodyPr/>
                    <a:lstStyle/>
                    <a:p>
                      <a:r>
                        <a:rPr lang="en-US" sz="2200" dirty="0" smtClean="0"/>
                        <a:t>Human</a:t>
                      </a:r>
                      <a:r>
                        <a:rPr lang="en-US" sz="2200" baseline="0" dirty="0" smtClean="0"/>
                        <a:t> </a:t>
                      </a:r>
                      <a:r>
                        <a:rPr lang="en-US" sz="2200" dirty="0" smtClean="0"/>
                        <a:t>Chr. 22,</a:t>
                      </a:r>
                      <a:r>
                        <a:rPr lang="en-US" sz="2200" baseline="0" dirty="0" smtClean="0"/>
                        <a:t> </a:t>
                      </a:r>
                      <a:r>
                        <a:rPr lang="en-US" sz="2200" dirty="0" smtClean="0"/>
                        <a:t>simulated SNPs</a:t>
                      </a:r>
                      <a:endParaRPr lang="en-US" sz="2200" dirty="0"/>
                    </a:p>
                  </a:txBody>
                  <a:tcPr marT="54864" marB="54864" anchor="ctr"/>
                </a:tc>
                <a:tc>
                  <a:txBody>
                    <a:bodyPr/>
                    <a:lstStyle/>
                    <a:p>
                      <a:pPr algn="r"/>
                      <a:r>
                        <a:rPr lang="en-US" sz="2600" dirty="0" smtClean="0"/>
                        <a:t>46,586</a:t>
                      </a:r>
                      <a:endParaRPr lang="en-US" sz="2600" dirty="0"/>
                    </a:p>
                  </a:txBody>
                  <a:tcPr marT="54864" marB="54864" anchor="ctr"/>
                </a:tc>
                <a:tc>
                  <a:txBody>
                    <a:bodyPr/>
                    <a:lstStyle/>
                    <a:p>
                      <a:pPr algn="ctr"/>
                      <a:r>
                        <a:rPr lang="en-US" sz="2600" dirty="0" smtClean="0"/>
                        <a:t>99.01%</a:t>
                      </a:r>
                      <a:endParaRPr lang="en-US" sz="2600" dirty="0"/>
                    </a:p>
                  </a:txBody>
                  <a:tcPr marT="54864" marB="54864" anchor="ctr"/>
                </a:tc>
                <a:tc>
                  <a:txBody>
                    <a:bodyPr/>
                    <a:lstStyle/>
                    <a:p>
                      <a:pPr algn="ctr"/>
                      <a:r>
                        <a:rPr lang="en-US" sz="2600" dirty="0" smtClean="0"/>
                        <a:t>99.14%</a:t>
                      </a:r>
                      <a:endParaRPr lang="en-US" sz="2600" dirty="0"/>
                    </a:p>
                  </a:txBody>
                  <a:tcPr marT="54864" marB="54864" anchor="ctr"/>
                </a:tc>
              </a:tr>
              <a:tr h="849862">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200" dirty="0" smtClean="0"/>
                        <a:t>Human</a:t>
                      </a:r>
                      <a:r>
                        <a:rPr lang="en-US" sz="2200" baseline="0" dirty="0" smtClean="0"/>
                        <a:t> </a:t>
                      </a:r>
                      <a:r>
                        <a:rPr lang="en-US" sz="2200" dirty="0" smtClean="0"/>
                        <a:t>Chr. X,</a:t>
                      </a:r>
                      <a:r>
                        <a:rPr lang="en-US" sz="2200" baseline="0" dirty="0" smtClean="0"/>
                        <a:t> </a:t>
                      </a:r>
                      <a:r>
                        <a:rPr lang="en-US" sz="2200" dirty="0" smtClean="0"/>
                        <a:t>simulated SNPs</a:t>
                      </a:r>
                    </a:p>
                  </a:txBody>
                  <a:tcPr marT="54864" marB="54864" anchor="ctr"/>
                </a:tc>
                <a:tc>
                  <a:txBody>
                    <a:bodyPr/>
                    <a:lstStyle/>
                    <a:p>
                      <a:pPr algn="r"/>
                      <a:r>
                        <a:rPr lang="en-US" sz="2600" dirty="0" smtClean="0"/>
                        <a:t>102,219</a:t>
                      </a:r>
                      <a:endParaRPr lang="en-US" sz="2600" dirty="0"/>
                    </a:p>
                  </a:txBody>
                  <a:tcPr marT="54864" marB="54864" anchor="ctr"/>
                </a:tc>
                <a:tc>
                  <a:txBody>
                    <a:bodyPr/>
                    <a:lstStyle/>
                    <a:p>
                      <a:pPr algn="ctr"/>
                      <a:r>
                        <a:rPr lang="en-US" sz="2600" dirty="0" smtClean="0"/>
                        <a:t>98.97%</a:t>
                      </a:r>
                      <a:endParaRPr lang="en-US" sz="2600" dirty="0"/>
                    </a:p>
                  </a:txBody>
                  <a:tcPr marT="54864" marB="54864" anchor="ctr"/>
                </a:tc>
                <a:tc>
                  <a:txBody>
                    <a:bodyPr/>
                    <a:lstStyle/>
                    <a:p>
                      <a:pPr algn="ctr"/>
                      <a:r>
                        <a:rPr lang="en-US" sz="2600" dirty="0" smtClean="0"/>
                        <a:t>99.64%</a:t>
                      </a:r>
                      <a:endParaRPr lang="en-US" sz="2600" dirty="0"/>
                    </a:p>
                  </a:txBody>
                  <a:tcPr marT="54864" marB="54864" anchor="ctr"/>
                </a:tc>
              </a:tr>
              <a:tr h="904994">
                <a:tc>
                  <a:txBody>
                    <a:bodyPr/>
                    <a:lstStyle/>
                    <a:p>
                      <a:pPr algn="ctr"/>
                      <a:r>
                        <a:rPr lang="en-US" sz="2900" b="1" dirty="0" smtClean="0">
                          <a:solidFill>
                            <a:srgbClr val="FFFFFF"/>
                          </a:solidFill>
                        </a:rPr>
                        <a:t>Real</a:t>
                      </a:r>
                      <a:endParaRPr lang="en-US" sz="2900" b="1" dirty="0">
                        <a:solidFill>
                          <a:srgbClr val="FFFFFF"/>
                        </a:solidFill>
                      </a:endParaRPr>
                    </a:p>
                  </a:txBody>
                  <a:tcPr marT="54864" marB="54864" anchor="ctr">
                    <a:solidFill>
                      <a:schemeClr val="accent2"/>
                    </a:solidFill>
                  </a:tcPr>
                </a:tc>
                <a:tc>
                  <a:txBody>
                    <a:bodyPr/>
                    <a:lstStyle/>
                    <a:p>
                      <a:pPr algn="ctr"/>
                      <a:r>
                        <a:rPr lang="en-US" sz="2000" b="1" dirty="0" smtClean="0">
                          <a:solidFill>
                            <a:schemeClr val="bg1"/>
                          </a:solidFill>
                        </a:rPr>
                        <a:t>#</a:t>
                      </a:r>
                      <a:r>
                        <a:rPr lang="en-US" sz="2000" b="1" baseline="0" dirty="0" smtClean="0">
                          <a:solidFill>
                            <a:schemeClr val="bg1"/>
                          </a:solidFill>
                        </a:rPr>
                        <a:t> sites</a:t>
                      </a:r>
                      <a:endParaRPr lang="en-US" sz="2000" b="1" dirty="0">
                        <a:solidFill>
                          <a:schemeClr val="bg1"/>
                        </a:solidFill>
                      </a:endParaRPr>
                    </a:p>
                  </a:txBody>
                  <a:tcPr marT="54864" marB="54864" anchor="ctr">
                    <a:solidFill>
                      <a:schemeClr val="accent2"/>
                    </a:solidFill>
                  </a:tcPr>
                </a:tc>
                <a:tc>
                  <a:txBody>
                    <a:bodyPr/>
                    <a:lstStyle/>
                    <a:p>
                      <a:pPr algn="ctr"/>
                      <a:r>
                        <a:rPr lang="en-US" sz="1900" b="1" dirty="0" smtClean="0">
                          <a:solidFill>
                            <a:schemeClr val="bg1"/>
                          </a:solidFill>
                        </a:rPr>
                        <a:t>Autosomal agreement</a:t>
                      </a:r>
                      <a:endParaRPr lang="en-US" sz="1900" b="1" dirty="0">
                        <a:solidFill>
                          <a:schemeClr val="bg1"/>
                        </a:solidFill>
                      </a:endParaRPr>
                    </a:p>
                  </a:txBody>
                  <a:tcPr marT="54864" marB="54864" anchor="ctr">
                    <a:solidFill>
                      <a:schemeClr val="accent2"/>
                    </a:solidFill>
                  </a:tcPr>
                </a:tc>
                <a:tc>
                  <a:txBody>
                    <a:bodyPr/>
                    <a:lstStyle/>
                    <a:p>
                      <a:pPr algn="ctr"/>
                      <a:r>
                        <a:rPr lang="en-US" sz="1900" b="1" dirty="0" smtClean="0">
                          <a:solidFill>
                            <a:schemeClr val="bg1"/>
                          </a:solidFill>
                        </a:rPr>
                        <a:t>Chr. X agreement</a:t>
                      </a:r>
                      <a:endParaRPr lang="en-US" sz="1900" b="1" dirty="0">
                        <a:solidFill>
                          <a:schemeClr val="bg1"/>
                        </a:solidFill>
                      </a:endParaRPr>
                    </a:p>
                  </a:txBody>
                  <a:tcPr marT="54864" marB="54864" anchor="ctr">
                    <a:solidFill>
                      <a:schemeClr val="accent2"/>
                    </a:solidFill>
                  </a:tcPr>
                </a:tc>
              </a:tr>
              <a:tr h="1251665">
                <a:tc>
                  <a:txBody>
                    <a:bodyPr/>
                    <a:lstStyle/>
                    <a:p>
                      <a:pPr marL="0" marR="0" indent="0" algn="l" defTabSz="1463040" rtl="0" eaLnBrk="1" fontAlgn="auto" latinLnBrk="0" hangingPunct="1">
                        <a:lnSpc>
                          <a:spcPct val="100000"/>
                        </a:lnSpc>
                        <a:spcBef>
                          <a:spcPts val="0"/>
                        </a:spcBef>
                        <a:spcAft>
                          <a:spcPts val="0"/>
                        </a:spcAft>
                        <a:buClrTx/>
                        <a:buSzTx/>
                        <a:buFontTx/>
                        <a:buNone/>
                        <a:tabLst/>
                        <a:defRPr/>
                      </a:pPr>
                      <a:r>
                        <a:rPr lang="en-US" sz="2200" dirty="0" smtClean="0"/>
                        <a:t>Whole human, versus Illumina 1M BeadChip</a:t>
                      </a:r>
                    </a:p>
                  </a:txBody>
                  <a:tcPr marT="54864" marB="54864"/>
                </a:tc>
                <a:tc>
                  <a:txBody>
                    <a:bodyPr/>
                    <a:lstStyle/>
                    <a:p>
                      <a:pPr algn="r"/>
                      <a:r>
                        <a:rPr lang="en-US" sz="2600" dirty="0" smtClean="0"/>
                        <a:t>1.04M</a:t>
                      </a:r>
                      <a:endParaRPr lang="en-US" sz="2600" dirty="0"/>
                    </a:p>
                  </a:txBody>
                  <a:tcPr marT="54864" marB="54864" anchor="ctr"/>
                </a:tc>
                <a:tc>
                  <a:txBody>
                    <a:bodyPr/>
                    <a:lstStyle/>
                    <a:p>
                      <a:pPr algn="ctr"/>
                      <a:r>
                        <a:rPr lang="en-US" sz="2600" dirty="0" smtClean="0"/>
                        <a:t>99.5%</a:t>
                      </a:r>
                      <a:endParaRPr lang="en-US" sz="2600" dirty="0"/>
                    </a:p>
                  </a:txBody>
                  <a:tcPr marT="54864" marB="54864" anchor="ctr"/>
                </a:tc>
                <a:tc>
                  <a:txBody>
                    <a:bodyPr/>
                    <a:lstStyle/>
                    <a:p>
                      <a:pPr algn="ctr"/>
                      <a:r>
                        <a:rPr lang="en-US" sz="2600" dirty="0" smtClean="0"/>
                        <a:t>99.6%</a:t>
                      </a:r>
                      <a:endParaRPr lang="en-US" sz="2600" dirty="0"/>
                    </a:p>
                  </a:txBody>
                  <a:tcPr marT="54864" marB="54864" anchor="ctr"/>
                </a:tc>
              </a:tr>
            </a:tbl>
          </a:graphicData>
        </a:graphic>
      </p:graphicFrame>
      <p:pic>
        <p:nvPicPr>
          <p:cNvPr id="35" name="Picture 34" descr="Logo_2Color_PMS_Uncoated.eps"/>
          <p:cNvPicPr>
            <a:picLocks noChangeAspect="1"/>
          </p:cNvPicPr>
          <p:nvPr/>
        </p:nvPicPr>
        <mc:AlternateContent>
          <mc:Choice xmlns:ma="http://schemas.microsoft.com/office/mac/drawingml/2008/main" Requires="ma">
            <p:blipFill>
              <a:blip r:embed="rId6"/>
              <a:stretch>
                <a:fillRect/>
              </a:stretch>
            </p:blipFill>
          </mc:Choice>
          <mc:Fallback>
            <p:blipFill>
              <a:blip r:embed="rId7"/>
              <a:stretch>
                <a:fillRect/>
              </a:stretch>
            </p:blipFill>
          </mc:Fallback>
        </mc:AlternateContent>
        <p:spPr>
          <a:xfrm>
            <a:off x="25287036" y="759677"/>
            <a:ext cx="7028615" cy="1881924"/>
          </a:xfrm>
          <a:prstGeom prst="rect">
            <a:avLst/>
          </a:prstGeom>
        </p:spPr>
      </p:pic>
      <p:sp>
        <p:nvSpPr>
          <p:cNvPr id="36" name="TextBox 35"/>
          <p:cNvSpPr txBox="1"/>
          <p:nvPr/>
        </p:nvSpPr>
        <p:spPr>
          <a:xfrm>
            <a:off x="26861955" y="2745588"/>
            <a:ext cx="3886901" cy="523220"/>
          </a:xfrm>
          <a:prstGeom prst="rect">
            <a:avLst/>
          </a:prstGeom>
          <a:noFill/>
        </p:spPr>
        <p:txBody>
          <a:bodyPr wrap="square" rtlCol="0">
            <a:spAutoFit/>
          </a:bodyPr>
          <a:lstStyle/>
          <a:p>
            <a:r>
              <a:rPr lang="en-US" sz="2800" i="1" dirty="0" smtClean="0">
                <a:latin typeface="Garamond"/>
                <a:cs typeface="Garamond"/>
              </a:rPr>
              <a:t>Department of Biostatistics</a:t>
            </a:r>
            <a:endParaRPr lang="en-US" sz="2800" i="1" dirty="0">
              <a:latin typeface="Garamond"/>
              <a:cs typeface="Garamond"/>
            </a:endParaRPr>
          </a:p>
        </p:txBody>
      </p:sp>
      <p:sp>
        <p:nvSpPr>
          <p:cNvPr id="37" name="TextBox 215"/>
          <p:cNvSpPr txBox="1">
            <a:spLocks noChangeArrowheads="1"/>
          </p:cNvSpPr>
          <p:nvPr/>
        </p:nvSpPr>
        <p:spPr bwMode="auto">
          <a:xfrm>
            <a:off x="22131224" y="19477397"/>
            <a:ext cx="5910377" cy="1938992"/>
          </a:xfrm>
          <a:prstGeom prst="rect">
            <a:avLst/>
          </a:prstGeom>
          <a:noFill/>
          <a:ln w="9525">
            <a:noFill/>
            <a:miter lim="800000"/>
            <a:headEnd/>
            <a:tailEnd/>
          </a:ln>
        </p:spPr>
        <p:txBody>
          <a:bodyPr wrap="square">
            <a:prstTxWarp prst="textNoShape">
              <a:avLst/>
            </a:prstTxWarp>
            <a:spAutoFit/>
          </a:bodyPr>
          <a:lstStyle/>
          <a:p>
            <a:r>
              <a:rPr lang="en-US" sz="2000" dirty="0" smtClean="0">
                <a:latin typeface="Calibri"/>
                <a:cs typeface="Calibri"/>
              </a:rPr>
              <a:t>Simulated reads are paired-end reads with simulated SNPs, including known HapMap SNPs, which SOAPsnp handles specially, and novel SNPs.  “Real” reads are the reads from the Wang </a:t>
            </a:r>
            <a:r>
              <a:rPr lang="en-US" sz="2000" i="1" dirty="0" smtClean="0">
                <a:latin typeface="Calibri"/>
                <a:cs typeface="Calibri"/>
              </a:rPr>
              <a:t>et al</a:t>
            </a:r>
            <a:r>
              <a:rPr lang="en-US" sz="2000" dirty="0" smtClean="0">
                <a:latin typeface="Calibri"/>
                <a:cs typeface="Calibri"/>
              </a:rPr>
              <a:t> study.  Agreement is calculated as correct calls at genotyped sites divided by number of genotyped sites.</a:t>
            </a:r>
            <a:endParaRPr lang="en-US" sz="2000" dirty="0">
              <a:latin typeface="Calibri"/>
              <a:ea typeface="Times New Roman" charset="0"/>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TotalTime>
  <Words>1237</Words>
  <Application>Microsoft Macintosh PowerPoint</Application>
  <PresentationFormat>Custom</PresentationFormat>
  <Paragraphs>74</Paragraphs>
  <Slides>1</Slides>
  <Notes>0</Notes>
  <HiddenSlides>0</HiddenSlides>
  <MMClips>0</MMClips>
  <ScaleCrop>false</ScaleCrop>
  <HeadingPairs>
    <vt:vector size="4" baseType="variant">
      <vt:variant>
        <vt:lpstr>Design Template</vt:lpstr>
      </vt:variant>
      <vt:variant>
        <vt:i4>1</vt:i4>
      </vt:variant>
      <vt:variant>
        <vt:lpstr>Slide Titles</vt:lpstr>
      </vt:variant>
      <vt:variant>
        <vt:i4>1</vt:i4>
      </vt:variant>
    </vt:vector>
  </HeadingPairs>
  <TitlesOfParts>
    <vt:vector size="2" baseType="lpstr">
      <vt:lpstr>Office Theme</vt:lpstr>
      <vt:lpstr>Slide 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Benjamin Langmead</dc:creator>
  <cp:lastModifiedBy>Benjamin Langmead</cp:lastModifiedBy>
  <cp:revision>5</cp:revision>
  <dcterms:created xsi:type="dcterms:W3CDTF">2009-09-08T12:24:38Z</dcterms:created>
  <dcterms:modified xsi:type="dcterms:W3CDTF">2009-09-08T18:16:17Z</dcterms:modified>
</cp:coreProperties>
</file>