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4" r:id="rId3"/>
    <p:sldId id="320" r:id="rId4"/>
    <p:sldId id="296" r:id="rId5"/>
    <p:sldId id="266" r:id="rId6"/>
    <p:sldId id="267" r:id="rId7"/>
    <p:sldId id="297" r:id="rId8"/>
    <p:sldId id="283" r:id="rId9"/>
    <p:sldId id="285" r:id="rId10"/>
    <p:sldId id="284" r:id="rId11"/>
    <p:sldId id="268" r:id="rId12"/>
    <p:sldId id="300" r:id="rId13"/>
    <p:sldId id="299" r:id="rId14"/>
    <p:sldId id="301" r:id="rId15"/>
    <p:sldId id="302" r:id="rId16"/>
    <p:sldId id="298" r:id="rId17"/>
    <p:sldId id="270" r:id="rId18"/>
    <p:sldId id="271" r:id="rId19"/>
    <p:sldId id="291" r:id="rId20"/>
    <p:sldId id="269" r:id="rId21"/>
    <p:sldId id="274" r:id="rId22"/>
    <p:sldId id="272" r:id="rId23"/>
    <p:sldId id="273" r:id="rId24"/>
    <p:sldId id="286" r:id="rId25"/>
    <p:sldId id="288" r:id="rId26"/>
    <p:sldId id="289" r:id="rId27"/>
    <p:sldId id="287"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83000" autoAdjust="0"/>
  </p:normalViewPr>
  <p:slideViewPr>
    <p:cSldViewPr>
      <p:cViewPr varScale="1">
        <p:scale>
          <a:sx n="58" d="100"/>
          <a:sy n="58"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1456BE-E79F-46E2-8D40-DBA5BF213085}" type="datetimeFigureOut">
              <a:rPr lang="de-DE" smtClean="0"/>
              <a:pPr/>
              <a:t>20.11.2013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67DFA4-2CBD-4DC1-AF59-F06FDAAA5CB6}" type="slidenum">
              <a:rPr lang="de-DE" smtClean="0"/>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7203D-75D9-4DED-9A9A-A7E3BA9D2045}" type="datetimeFigureOut">
              <a:rPr lang="de-DE" smtClean="0"/>
              <a:pPr/>
              <a:t>20.11.2013</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8B87AF-FA7C-4270-ABE7-812D045F8283}"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Jens Schauder</a:t>
            </a:r>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jens.schauder@t-systems.com</a:t>
            </a:r>
          </a:p>
          <a:p>
            <a:pPr marL="0" marR="0" indent="0" algn="l" defTabSz="914400" rtl="0" eaLnBrk="1" fontAlgn="auto" latinLnBrk="0" hangingPunct="1">
              <a:lnSpc>
                <a:spcPct val="100000"/>
              </a:lnSpc>
              <a:spcBef>
                <a:spcPts val="0"/>
              </a:spcBef>
              <a:spcAft>
                <a:spcPts val="0"/>
              </a:spcAft>
              <a:buClrTx/>
              <a:buSzTx/>
              <a:buFontTx/>
              <a:buNone/>
              <a:tabLst/>
              <a:defRPr/>
            </a:pPr>
            <a:endParaRPr lang="de-D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t>Blog: http://blog.schauderhaft.de</a:t>
            </a:r>
          </a:p>
          <a:p>
            <a:r>
              <a:rPr lang="de-DE" dirty="0" err="1" smtClean="0"/>
              <a:t>Twitter</a:t>
            </a:r>
            <a:r>
              <a:rPr lang="de-DE" dirty="0" smtClean="0"/>
              <a:t>: @</a:t>
            </a:r>
            <a:r>
              <a:rPr lang="de-DE" dirty="0" err="1" smtClean="0"/>
              <a:t>jensschauder</a:t>
            </a:r>
            <a:endParaRPr lang="de-DE" dirty="0" smtClean="0"/>
          </a:p>
          <a:p>
            <a:r>
              <a:rPr lang="de-DE" dirty="0" smtClean="0"/>
              <a:t>jens@schauderhaft.de</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Klassen sollten nicht von Implementierungen,</a:t>
            </a:r>
            <a:r>
              <a:rPr lang="de-DE" baseline="0" dirty="0" smtClean="0"/>
              <a:t> sondern von Interfaces abhängen. Diese Abhängigkeiten sollten von außen „injiziert“ werden, z.B. als </a:t>
            </a:r>
            <a:r>
              <a:rPr lang="de-DE" baseline="0" dirty="0" err="1" smtClean="0"/>
              <a:t>Konstruktorargument</a:t>
            </a:r>
            <a:r>
              <a:rPr lang="de-DE" baseline="0" dirty="0" smtClean="0"/>
              <a:t>. </a:t>
            </a:r>
          </a:p>
          <a:p>
            <a:endParaRPr lang="de-DE" baseline="0" dirty="0" smtClean="0"/>
          </a:p>
          <a:p>
            <a:r>
              <a:rPr lang="de-DE" baseline="0" dirty="0" smtClean="0"/>
              <a:t>DI != Spring!!!!</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10</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11</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12</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13</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14</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678B87AF-FA7C-4270-ABE7-812D045F8283}" type="slidenum">
              <a:rPr lang="de-DE" smtClean="0"/>
              <a:pPr/>
              <a:t>15</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Verben für Methoden</a:t>
            </a:r>
          </a:p>
          <a:p>
            <a:r>
              <a:rPr lang="de-DE" baseline="0" dirty="0" smtClean="0"/>
              <a:t>Substantive für Klassen</a:t>
            </a:r>
          </a:p>
          <a:p>
            <a:r>
              <a:rPr lang="de-DE" baseline="0" dirty="0" smtClean="0"/>
              <a:t>Floskel </a:t>
            </a:r>
            <a:r>
              <a:rPr lang="de-DE" baseline="0" dirty="0" err="1" smtClean="0"/>
              <a:t>Pre</a:t>
            </a:r>
            <a:r>
              <a:rPr lang="de-DE" baseline="0" dirty="0" smtClean="0"/>
              <a:t>- und Suffixe vermeiden: I* Abstract* *Manager …</a:t>
            </a:r>
          </a:p>
          <a:p>
            <a:r>
              <a:rPr lang="de-DE" baseline="0" dirty="0" smtClean="0"/>
              <a:t>Was tun die Dinge? Wie tun Sie es? Was ist die zu Grunde liegende Abstraktion?</a:t>
            </a:r>
          </a:p>
          <a:p>
            <a:r>
              <a:rPr lang="de-DE" baseline="0" dirty="0" smtClean="0"/>
              <a:t>Kann ich den Client Code mit diesen Namen gut lesen?</a:t>
            </a:r>
          </a:p>
        </p:txBody>
      </p:sp>
      <p:sp>
        <p:nvSpPr>
          <p:cNvPr id="4" name="Foliennummernplatzhalter 3"/>
          <p:cNvSpPr>
            <a:spLocks noGrp="1"/>
          </p:cNvSpPr>
          <p:nvPr>
            <p:ph type="sldNum" sz="quarter" idx="10"/>
          </p:nvPr>
        </p:nvSpPr>
        <p:spPr/>
        <p:txBody>
          <a:bodyPr/>
          <a:lstStyle/>
          <a:p>
            <a:fld id="{678B87AF-FA7C-4270-ABE7-812D045F8283}" type="slidenum">
              <a:rPr lang="de-DE" smtClean="0"/>
              <a:pPr/>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Namen aus</a:t>
            </a:r>
            <a:r>
              <a:rPr lang="de-DE" baseline="0" dirty="0" smtClean="0"/>
              <a:t> der Sicht des Benutzers formulieren</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17</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Gute Namen ersetzen oft so manchen Kommentar. </a:t>
            </a:r>
          </a:p>
        </p:txBody>
      </p:sp>
      <p:sp>
        <p:nvSpPr>
          <p:cNvPr id="4" name="Foliennummernplatzhalter 3"/>
          <p:cNvSpPr>
            <a:spLocks noGrp="1"/>
          </p:cNvSpPr>
          <p:nvPr>
            <p:ph type="sldNum" sz="quarter" idx="10"/>
          </p:nvPr>
        </p:nvSpPr>
        <p:spPr/>
        <p:txBody>
          <a:bodyPr/>
          <a:lstStyle/>
          <a:p>
            <a:fld id="{678B87AF-FA7C-4270-ABE7-812D045F8283}" type="slidenum">
              <a:rPr lang="de-DE" smtClean="0"/>
              <a:pPr/>
              <a:t>18</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19</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678B87AF-FA7C-4270-ABE7-812D045F8283}" type="slidenum">
              <a:rPr lang="de-DE" smtClean="0"/>
              <a:pPr/>
              <a:t>2</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20</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678B87AF-FA7C-4270-ABE7-812D045F8283}" type="slidenum">
              <a:rPr lang="de-DE" smtClean="0"/>
              <a:pPr/>
              <a:t>21</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Redundante Kommentare helfen niemanden</a:t>
            </a:r>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22</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Falsche Kommentare noch viel weniger</a:t>
            </a:r>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23</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Irrelevante Kommentare. Diese Informationen sind entweder</a:t>
            </a:r>
            <a:r>
              <a:rPr lang="de-DE" baseline="0" dirty="0" smtClean="0"/>
              <a:t> irrelevant, falsch oder auf anderem Weg, z.B. in der Versionsverwaltung, verfügbar. </a:t>
            </a:r>
          </a:p>
        </p:txBody>
      </p:sp>
      <p:sp>
        <p:nvSpPr>
          <p:cNvPr id="4" name="Foliennummernplatzhalter 3"/>
          <p:cNvSpPr>
            <a:spLocks noGrp="1"/>
          </p:cNvSpPr>
          <p:nvPr>
            <p:ph type="sldNum" sz="quarter" idx="10"/>
          </p:nvPr>
        </p:nvSpPr>
        <p:spPr/>
        <p:txBody>
          <a:bodyPr/>
          <a:lstStyle/>
          <a:p>
            <a:fld id="{678B87AF-FA7C-4270-ABE7-812D045F8283}" type="slidenum">
              <a:rPr lang="de-DE" smtClean="0"/>
              <a:pPr/>
              <a:t>24</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Kommentare und Blockstrukturen sind oft Hinweise auf Methoden, die</a:t>
            </a:r>
            <a:r>
              <a:rPr lang="de-DE" baseline="0" dirty="0" smtClean="0"/>
              <a:t> extrahiert werden möchten, und deren Namen Kommentare ersetzen. </a:t>
            </a:r>
          </a:p>
        </p:txBody>
      </p:sp>
      <p:sp>
        <p:nvSpPr>
          <p:cNvPr id="4" name="Foliennummernplatzhalter 3"/>
          <p:cNvSpPr>
            <a:spLocks noGrp="1"/>
          </p:cNvSpPr>
          <p:nvPr>
            <p:ph type="sldNum" sz="quarter" idx="10"/>
          </p:nvPr>
        </p:nvSpPr>
        <p:spPr/>
        <p:txBody>
          <a:bodyPr/>
          <a:lstStyle/>
          <a:p>
            <a:fld id="{678B87AF-FA7C-4270-ABE7-812D045F8283}" type="slidenum">
              <a:rPr lang="de-DE" smtClean="0"/>
              <a:pPr/>
              <a:t>25</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Methodennamen haben erfahrungsgemäß eine Höhere Chance korrekt zu sein, als Kommentare.</a:t>
            </a:r>
          </a:p>
        </p:txBody>
      </p:sp>
      <p:sp>
        <p:nvSpPr>
          <p:cNvPr id="4" name="Foliennummernplatzhalter 3"/>
          <p:cNvSpPr>
            <a:spLocks noGrp="1"/>
          </p:cNvSpPr>
          <p:nvPr>
            <p:ph type="sldNum" sz="quarter" idx="10"/>
          </p:nvPr>
        </p:nvSpPr>
        <p:spPr/>
        <p:txBody>
          <a:bodyPr/>
          <a:lstStyle/>
          <a:p>
            <a:fld id="{678B87AF-FA7C-4270-ABE7-812D045F8283}" type="slidenum">
              <a:rPr lang="de-DE" smtClean="0"/>
              <a:pPr/>
              <a:t>26</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Gute Kommentare</a:t>
            </a:r>
            <a:endParaRPr lang="de-DE" baseline="0" dirty="0" smtClean="0"/>
          </a:p>
        </p:txBody>
      </p:sp>
      <p:sp>
        <p:nvSpPr>
          <p:cNvPr id="4" name="Foliennummernplatzhalter 3"/>
          <p:cNvSpPr>
            <a:spLocks noGrp="1"/>
          </p:cNvSpPr>
          <p:nvPr>
            <p:ph type="sldNum" sz="quarter" idx="10"/>
          </p:nvPr>
        </p:nvSpPr>
        <p:spPr/>
        <p:txBody>
          <a:bodyPr/>
          <a:lstStyle/>
          <a:p>
            <a:fld id="{678B87AF-FA7C-4270-ABE7-812D045F8283}" type="slidenum">
              <a:rPr lang="de-DE" smtClean="0"/>
              <a:pPr/>
              <a:t>27</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smtClean="0"/>
          </a:p>
          <a:p>
            <a:r>
              <a:rPr lang="de-DE" dirty="0" smtClean="0"/>
              <a:t>Wer hat schon mal nach einer 3 Monatigen Pause seinen eigenen Code lesen müssen?</a:t>
            </a:r>
          </a:p>
          <a:p>
            <a:endParaRPr lang="de-DE" dirty="0" smtClean="0"/>
          </a:p>
          <a:p>
            <a:r>
              <a:rPr lang="de-DE" dirty="0" smtClean="0"/>
              <a:t>Ich arbeite  ständig mit Code der 5 Jahre oder älter ist und von dem niemand weiß, von wem er eigentlich geschrieben wurde.</a:t>
            </a:r>
          </a:p>
          <a:p>
            <a:endParaRPr lang="de-DE" dirty="0" smtClean="0"/>
          </a:p>
          <a:p>
            <a:r>
              <a:rPr lang="de-DE" dirty="0" smtClean="0"/>
              <a:t>Not Funny</a:t>
            </a:r>
          </a:p>
          <a:p>
            <a:endParaRPr lang="de-DE" dirty="0" smtClean="0"/>
          </a:p>
          <a:p>
            <a:r>
              <a:rPr lang="de-DE" dirty="0" smtClean="0"/>
              <a:t>Euch wird es nicht besser ergehen.</a:t>
            </a:r>
          </a:p>
          <a:p>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3</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Dieser Vortrag ist ein Auszug aus dem Buch. </a:t>
            </a:r>
            <a:r>
              <a:rPr lang="de-DE" dirty="0" err="1" smtClean="0"/>
              <a:t>Must</a:t>
            </a:r>
            <a:r>
              <a:rPr lang="de-DE" baseline="0" dirty="0" smtClean="0"/>
              <a:t> Read für jeden, der es mit der Softwareentwicklung ernst meint.</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Jedes Modul,</a:t>
            </a:r>
            <a:r>
              <a:rPr lang="de-DE" baseline="0" dirty="0" smtClean="0"/>
              <a:t> </a:t>
            </a:r>
            <a:r>
              <a:rPr lang="de-DE" baseline="0" dirty="0" err="1" smtClean="0"/>
              <a:t>Package</a:t>
            </a:r>
            <a:r>
              <a:rPr lang="de-DE" baseline="0" dirty="0" smtClean="0"/>
              <a:t>, Klasse, Methode soll genau eine Aufgabe haben.</a:t>
            </a:r>
          </a:p>
          <a:p>
            <a:r>
              <a:rPr lang="de-DE" baseline="0" dirty="0" smtClean="0"/>
              <a:t>Anders formuliert: es sollte genau einen Grund geben eine Code Entität zu ändern.</a:t>
            </a:r>
          </a:p>
          <a:p>
            <a:r>
              <a:rPr lang="de-DE" baseline="0" dirty="0" err="1" smtClean="0"/>
              <a:t>Bsp</a:t>
            </a:r>
            <a:r>
              <a:rPr lang="de-DE" baseline="0" dirty="0" smtClean="0"/>
              <a:t>: erstellen einer Query (SQL,HQL, </a:t>
            </a:r>
            <a:r>
              <a:rPr lang="de-DE" baseline="0" dirty="0" err="1" smtClean="0"/>
              <a:t>Criteria</a:t>
            </a:r>
            <a:r>
              <a:rPr lang="de-DE" baseline="0" dirty="0" smtClean="0"/>
              <a:t> API) + Konvertierung in Objekte</a:t>
            </a:r>
          </a:p>
          <a:p>
            <a:r>
              <a:rPr lang="de-DE" baseline="0" dirty="0" smtClean="0"/>
              <a:t>s.a. Single Level </a:t>
            </a:r>
            <a:r>
              <a:rPr lang="de-DE" baseline="0" dirty="0" err="1" smtClean="0"/>
              <a:t>of</a:t>
            </a:r>
            <a:r>
              <a:rPr lang="de-DE" baseline="0" dirty="0" smtClean="0"/>
              <a:t> </a:t>
            </a:r>
            <a:r>
              <a:rPr lang="de-DE" baseline="0" dirty="0" err="1" smtClean="0"/>
              <a:t>Abstraction</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Eine Klasse sollten offen für Erweiterungen sein (via Vererbung</a:t>
            </a:r>
            <a:r>
              <a:rPr lang="de-DE" baseline="0" dirty="0" smtClean="0"/>
              <a:t>, Parameter, Wrapper), aber geschlossen für Veränderungen, d.h. idealerweise implementiert eine Klasse ein Konzept und muss danach nicht mehr geändert werden.</a:t>
            </a:r>
          </a:p>
          <a:p>
            <a:r>
              <a:rPr lang="de-DE" baseline="0" dirty="0" err="1" smtClean="0"/>
              <a:t>Bsp</a:t>
            </a:r>
            <a:r>
              <a:rPr lang="de-DE" baseline="0" dirty="0" smtClean="0"/>
              <a:t>: Status </a:t>
            </a:r>
            <a:r>
              <a:rPr lang="de-DE" baseline="0" dirty="0" err="1" smtClean="0"/>
              <a:t>Servlet</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7</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Eine Überall</a:t>
            </a:r>
            <a:r>
              <a:rPr lang="de-DE" baseline="0" dirty="0" smtClean="0"/>
              <a:t> wo eine Klasse X kann auch eine Klasse Y verwendet werden, die von X </a:t>
            </a:r>
            <a:r>
              <a:rPr lang="de-DE" baseline="0" dirty="0" err="1" smtClean="0"/>
              <a:t>abgelitten</a:t>
            </a:r>
            <a:r>
              <a:rPr lang="de-DE" baseline="0" dirty="0" smtClean="0"/>
              <a:t> ist. Für Square und </a:t>
            </a:r>
            <a:r>
              <a:rPr lang="de-DE" baseline="0" dirty="0" err="1" smtClean="0"/>
              <a:t>Rectangle</a:t>
            </a:r>
            <a:r>
              <a:rPr lang="de-DE" baseline="0" dirty="0" smtClean="0"/>
              <a:t> trifft dies nicht zu, da der ‚Vertrag‘, dass ein </a:t>
            </a:r>
            <a:r>
              <a:rPr lang="de-DE" baseline="0" dirty="0" err="1" smtClean="0"/>
              <a:t>Rectangle</a:t>
            </a:r>
            <a:r>
              <a:rPr lang="de-DE" baseline="0" dirty="0" smtClean="0"/>
              <a:t> unabhängig änderbare Seiten hat, durch Square verletzt wird.</a:t>
            </a:r>
          </a:p>
          <a:p>
            <a:endParaRPr lang="de-DE" baseline="0" dirty="0" smtClean="0"/>
          </a:p>
          <a:p>
            <a:r>
              <a:rPr lang="de-DE" baseline="0" dirty="0" smtClean="0"/>
              <a:t>Es geht besser, wenn man Interfaces splittet (siehe nächster Punkt). </a:t>
            </a:r>
          </a:p>
          <a:p>
            <a:r>
              <a:rPr lang="de-DE" baseline="0" dirty="0" smtClean="0"/>
              <a:t>Eine Variante sind </a:t>
            </a:r>
            <a:r>
              <a:rPr lang="de-DE" baseline="0" dirty="0" err="1" smtClean="0"/>
              <a:t>immutable</a:t>
            </a:r>
            <a:r>
              <a:rPr lang="de-DE" baseline="0" dirty="0" smtClean="0"/>
              <a:t> </a:t>
            </a:r>
            <a:r>
              <a:rPr lang="de-DE" baseline="0" dirty="0" err="1" smtClean="0"/>
              <a:t>Datastructures</a:t>
            </a:r>
            <a:r>
              <a:rPr lang="de-DE" baseline="0" dirty="0" smtClean="0"/>
              <a:t>, dann wird das Quadrat tatsächlich zum </a:t>
            </a:r>
            <a:r>
              <a:rPr lang="de-DE" baseline="0" dirty="0" err="1" smtClean="0"/>
              <a:t>spezial</a:t>
            </a:r>
            <a:r>
              <a:rPr lang="de-DE" baseline="0" dirty="0" smtClean="0"/>
              <a:t> Fall des Rechteckes.</a:t>
            </a:r>
          </a:p>
          <a:p>
            <a:endParaRPr lang="de-DE" baseline="0" dirty="0" smtClean="0"/>
          </a:p>
          <a:p>
            <a:r>
              <a:rPr lang="de-DE" baseline="0" dirty="0" smtClean="0"/>
              <a:t>Es gibt mehr als das Java Interface</a:t>
            </a:r>
          </a:p>
          <a:p>
            <a:endParaRPr lang="de-DE" baseline="0" dirty="0" smtClean="0"/>
          </a:p>
          <a:p>
            <a:r>
              <a:rPr lang="de-DE" baseline="0" dirty="0" smtClean="0"/>
              <a:t>Objekte die </a:t>
            </a:r>
            <a:r>
              <a:rPr lang="de-DE" baseline="0" dirty="0" err="1" smtClean="0"/>
              <a:t>OpperationNotSupportedExceptions</a:t>
            </a:r>
            <a:r>
              <a:rPr lang="de-DE" baseline="0" dirty="0" smtClean="0"/>
              <a:t> werfen verletzen dieses Prinzip.</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8</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Die in</a:t>
            </a:r>
            <a:r>
              <a:rPr lang="de-DE" baseline="0" dirty="0" smtClean="0"/>
              <a:t> einem Interface vorhandenen Methoden sollten sich danach richten, was alles gemeinsam implementiert wird, sondern was gemeinsam genutzt wird. Dies führt zu vielen kleinen Interfaces und Klassen die mehrere solche Interfaces implementieren.</a:t>
            </a:r>
            <a:endParaRPr lang="de-DE" dirty="0"/>
          </a:p>
        </p:txBody>
      </p:sp>
      <p:sp>
        <p:nvSpPr>
          <p:cNvPr id="4" name="Foliennummernplatzhalter 3"/>
          <p:cNvSpPr>
            <a:spLocks noGrp="1"/>
          </p:cNvSpPr>
          <p:nvPr>
            <p:ph type="sldNum" sz="quarter" idx="10"/>
          </p:nvPr>
        </p:nvSpPr>
        <p:spPr/>
        <p:txBody>
          <a:bodyPr/>
          <a:lstStyle/>
          <a:p>
            <a:fld id="{678B87AF-FA7C-4270-ABE7-812D045F8283}" type="slidenum">
              <a:rPr lang="de-DE" smtClean="0"/>
              <a:pPr/>
              <a:t>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341784"/>
            <a:ext cx="8229600" cy="1143000"/>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EACF2CED-7525-4E91-BCFF-CF97875809C1}" type="datetimeFigureOut">
              <a:rPr lang="de-DE" smtClean="0"/>
              <a:pPr/>
              <a:t>20.11.2013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AD515D8-F338-4FFB-A7B9-1CC1B8F1B359}"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F2CED-7525-4E91-BCFF-CF97875809C1}" type="datetimeFigureOut">
              <a:rPr lang="de-DE" smtClean="0"/>
              <a:pPr/>
              <a:t>20.11.2013</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515D8-F338-4FFB-A7B9-1CC1B8F1B359}"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brains/trivi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ly.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34" descr="digits_titelgrafik_v2.jpg"/>
          <p:cNvPicPr>
            <a:picLocks noChangeAspect="1"/>
          </p:cNvPicPr>
          <p:nvPr/>
        </p:nvPicPr>
        <p:blipFill>
          <a:blip r:embed="rId3" cstate="print"/>
          <a:srcRect/>
          <a:stretch>
            <a:fillRect/>
          </a:stretch>
        </p:blipFill>
        <p:spPr bwMode="auto">
          <a:xfrm>
            <a:off x="0" y="-315416"/>
            <a:ext cx="9144000" cy="6858000"/>
          </a:xfrm>
          <a:prstGeom prst="rect">
            <a:avLst/>
          </a:prstGeom>
          <a:noFill/>
          <a:ln w="9525">
            <a:noFill/>
            <a:miter lim="800000"/>
            <a:headEnd/>
            <a:tailEnd/>
          </a:ln>
        </p:spPr>
      </p:pic>
      <p:sp>
        <p:nvSpPr>
          <p:cNvPr id="2" name="Titel 1"/>
          <p:cNvSpPr>
            <a:spLocks noGrp="1"/>
          </p:cNvSpPr>
          <p:nvPr>
            <p:ph type="ctrTitle"/>
          </p:nvPr>
        </p:nvSpPr>
        <p:spPr>
          <a:xfrm>
            <a:off x="251520" y="3429000"/>
            <a:ext cx="7772400" cy="1470025"/>
          </a:xfrm>
        </p:spPr>
        <p:txBody>
          <a:bodyPr/>
          <a:lstStyle/>
          <a:p>
            <a:pPr algn="l"/>
            <a:r>
              <a:rPr lang="de-DE" dirty="0" smtClean="0"/>
              <a:t>Clean Code</a:t>
            </a:r>
            <a:endParaRPr lang="de-DE" dirty="0"/>
          </a:p>
        </p:txBody>
      </p:sp>
      <p:sp>
        <p:nvSpPr>
          <p:cNvPr id="3" name="Untertitel 2"/>
          <p:cNvSpPr>
            <a:spLocks noGrp="1"/>
          </p:cNvSpPr>
          <p:nvPr>
            <p:ph type="subTitle" idx="1"/>
          </p:nvPr>
        </p:nvSpPr>
        <p:spPr>
          <a:xfrm>
            <a:off x="251520" y="5229200"/>
            <a:ext cx="8640960" cy="1032520"/>
          </a:xfrm>
        </p:spPr>
        <p:txBody>
          <a:bodyPr>
            <a:normAutofit/>
          </a:bodyPr>
          <a:lstStyle/>
          <a:p>
            <a:pPr algn="l"/>
            <a:r>
              <a:rPr lang="de-DE" dirty="0" smtClean="0"/>
              <a:t>Jens Schauder T-Systems on </a:t>
            </a:r>
            <a:r>
              <a:rPr lang="de-DE" dirty="0" err="1" smtClean="0"/>
              <a:t>site</a:t>
            </a:r>
            <a:r>
              <a:rPr lang="de-DE" dirty="0" smtClean="0"/>
              <a:t> </a:t>
            </a:r>
            <a:r>
              <a:rPr lang="de-DE" dirty="0" err="1" smtClean="0"/>
              <a:t>services</a:t>
            </a:r>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Dependency</a:t>
            </a:r>
            <a:r>
              <a:rPr lang="de-DE" dirty="0" smtClean="0"/>
              <a:t> </a:t>
            </a:r>
            <a:r>
              <a:rPr lang="de-DE" dirty="0" err="1" smtClean="0"/>
              <a:t>Injection</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DRY, KISS</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4 Rules </a:t>
            </a:r>
            <a:r>
              <a:rPr lang="de-DE" dirty="0" err="1" smtClean="0"/>
              <a:t>of</a:t>
            </a:r>
            <a:r>
              <a:rPr lang="de-DE" dirty="0" smtClean="0"/>
              <a:t> Simple Design</a:t>
            </a:r>
            <a:endParaRPr lang="de-DE" dirty="0"/>
          </a:p>
        </p:txBody>
      </p:sp>
      <p:sp>
        <p:nvSpPr>
          <p:cNvPr id="4" name="Untertitel 3"/>
          <p:cNvSpPr>
            <a:spLocks noGrp="1"/>
          </p:cNvSpPr>
          <p:nvPr>
            <p:ph type="subTitle" idx="1"/>
          </p:nvPr>
        </p:nvSpPr>
        <p:spPr>
          <a:xfrm>
            <a:off x="1371600" y="3886200"/>
            <a:ext cx="6400800" cy="2971800"/>
          </a:xfrm>
        </p:spPr>
        <p:txBody>
          <a:bodyPr>
            <a:normAutofit/>
          </a:bodyPr>
          <a:lstStyle/>
          <a:p>
            <a:r>
              <a:rPr lang="de-DE" dirty="0" err="1" smtClean="0"/>
              <a:t>Makes</a:t>
            </a:r>
            <a:r>
              <a:rPr lang="de-DE" dirty="0" smtClean="0"/>
              <a:t> Tests Pass</a:t>
            </a:r>
          </a:p>
          <a:p>
            <a:r>
              <a:rPr lang="de-DE" dirty="0" err="1" smtClean="0"/>
              <a:t>Reveals</a:t>
            </a:r>
            <a:r>
              <a:rPr lang="de-DE" dirty="0" smtClean="0"/>
              <a:t> </a:t>
            </a:r>
            <a:r>
              <a:rPr lang="de-DE" dirty="0" err="1" smtClean="0"/>
              <a:t>Intent</a:t>
            </a:r>
            <a:endParaRPr lang="de-DE" dirty="0" smtClean="0"/>
          </a:p>
          <a:p>
            <a:r>
              <a:rPr lang="de-DE" dirty="0" err="1" smtClean="0"/>
              <a:t>Avoid</a:t>
            </a:r>
            <a:r>
              <a:rPr lang="de-DE" dirty="0" smtClean="0"/>
              <a:t> </a:t>
            </a:r>
            <a:r>
              <a:rPr lang="de-DE" dirty="0" err="1" smtClean="0"/>
              <a:t>Duplication</a:t>
            </a:r>
            <a:endParaRPr lang="de-DE" dirty="0" smtClean="0"/>
          </a:p>
          <a:p>
            <a:r>
              <a:rPr lang="de-DE" dirty="0" smtClean="0"/>
              <a:t>Small</a:t>
            </a:r>
            <a:endParaRPr lang="de-D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If</a:t>
            </a:r>
            <a:r>
              <a:rPr lang="de-DE" dirty="0" smtClean="0"/>
              <a:t> (q[0] == null) p = 1</a:t>
            </a:r>
            <a:endParaRPr lang="de-DE" dirty="0"/>
          </a:p>
        </p:txBody>
      </p:sp>
      <p:sp>
        <p:nvSpPr>
          <p:cNvPr id="4" name="Untertitel 3"/>
          <p:cNvSpPr>
            <a:spLocks noGrp="1"/>
          </p:cNvSpPr>
          <p:nvPr>
            <p:ph type="subTitle" idx="1"/>
          </p:nvPr>
        </p:nvSpPr>
        <p:spPr/>
        <p:txBody>
          <a:bodyPr/>
          <a:lstStyle/>
          <a:p>
            <a:endParaRPr lang="de-D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If</a:t>
            </a:r>
            <a:r>
              <a:rPr lang="de-DE" dirty="0" smtClean="0"/>
              <a:t> (</a:t>
            </a:r>
            <a:r>
              <a:rPr lang="de-DE" dirty="0" err="1" smtClean="0"/>
              <a:t>questionQueue.isEmpty</a:t>
            </a:r>
            <a:r>
              <a:rPr lang="de-DE" dirty="0" smtClean="0"/>
              <a:t>) pause</a:t>
            </a:r>
            <a:endParaRPr lang="de-DE" dirty="0"/>
          </a:p>
        </p:txBody>
      </p:sp>
      <p:sp>
        <p:nvSpPr>
          <p:cNvPr id="4" name="Untertitel 3"/>
          <p:cNvSpPr>
            <a:spLocks noGrp="1"/>
          </p:cNvSpPr>
          <p:nvPr>
            <p:ph type="subTitle" idx="1"/>
          </p:nvPr>
        </p:nvSpPr>
        <p:spPr/>
        <p:txBody>
          <a:bodyPr/>
          <a:lstStyle/>
          <a:p>
            <a:r>
              <a:rPr lang="de-DE" dirty="0" smtClean="0"/>
              <a:t>Anschließend: </a:t>
            </a:r>
          </a:p>
          <a:p>
            <a:r>
              <a:rPr lang="de-DE" dirty="0" smtClean="0"/>
              <a:t>gemeinsames Code Review</a:t>
            </a:r>
            <a:endParaRPr lang="de-D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Code Review</a:t>
            </a:r>
            <a:endParaRPr lang="de-DE" dirty="0"/>
          </a:p>
        </p:txBody>
      </p:sp>
      <p:sp>
        <p:nvSpPr>
          <p:cNvPr id="4" name="Untertitel 3"/>
          <p:cNvSpPr>
            <a:spLocks noGrp="1"/>
          </p:cNvSpPr>
          <p:nvPr>
            <p:ph type="subTitle" idx="1"/>
          </p:nvPr>
        </p:nvSpPr>
        <p:spPr>
          <a:xfrm>
            <a:off x="1371600" y="3886200"/>
            <a:ext cx="6400800" cy="3215208"/>
          </a:xfrm>
        </p:spPr>
        <p:txBody>
          <a:bodyPr>
            <a:normAutofit/>
          </a:bodyPr>
          <a:lstStyle/>
          <a:p>
            <a:r>
              <a:rPr lang="en-US" dirty="0" smtClean="0"/>
              <a:t>Single Responsibility</a:t>
            </a:r>
          </a:p>
          <a:p>
            <a:r>
              <a:rPr lang="en-US" dirty="0" smtClean="0"/>
              <a:t>Open Closed</a:t>
            </a:r>
          </a:p>
          <a:p>
            <a:r>
              <a:rPr lang="en-US" dirty="0" err="1" smtClean="0"/>
              <a:t>Liskov</a:t>
            </a:r>
            <a:r>
              <a:rPr lang="en-US" dirty="0" smtClean="0"/>
              <a:t> Substitution</a:t>
            </a:r>
          </a:p>
          <a:p>
            <a:r>
              <a:rPr lang="en-US" dirty="0" smtClean="0"/>
              <a:t>Interface Segregation</a:t>
            </a:r>
          </a:p>
          <a:p>
            <a:r>
              <a:rPr lang="en-US" dirty="0" smtClean="0"/>
              <a:t>Dependency Injection</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Namen</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a:t>
            </a:r>
            <a:endParaRPr lang="de-DE" dirty="0"/>
          </a:p>
        </p:txBody>
      </p:sp>
      <p:sp>
        <p:nvSpPr>
          <p:cNvPr id="3" name="Inhaltsplatzhalter 2"/>
          <p:cNvSpPr>
            <a:spLocks noGrp="1"/>
          </p:cNvSpPr>
          <p:nvPr>
            <p:ph idx="1"/>
          </p:nvPr>
        </p:nvSpPr>
        <p:spPr/>
        <p:txBody>
          <a:bodyPr/>
          <a:lstStyle/>
          <a:p>
            <a:pPr>
              <a:buNone/>
            </a:pPr>
            <a:r>
              <a:rPr lang="de-DE" dirty="0" err="1" smtClean="0"/>
              <a:t>handleNotFoundDevice</a:t>
            </a:r>
            <a:endParaRPr lang="de-DE" dirty="0" smtClean="0"/>
          </a:p>
          <a:p>
            <a:pPr>
              <a:buNone/>
            </a:pPr>
            <a:endParaRPr lang="de-DE" dirty="0" smtClean="0"/>
          </a:p>
          <a:p>
            <a:pPr>
              <a:buNone/>
            </a:pPr>
            <a:r>
              <a:rPr lang="de-DE" dirty="0" err="1" smtClean="0"/>
              <a:t>vs</a:t>
            </a:r>
            <a:endParaRPr lang="de-DE" dirty="0" smtClean="0"/>
          </a:p>
          <a:p>
            <a:pPr>
              <a:buNone/>
            </a:pPr>
            <a:endParaRPr lang="de-DE" dirty="0" smtClean="0"/>
          </a:p>
          <a:p>
            <a:pPr>
              <a:buNone/>
            </a:pPr>
            <a:r>
              <a:rPr lang="de-DE" dirty="0" err="1" smtClean="0"/>
              <a:t>throwExceptionOnMissingDevice</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Namen vs. Kommentare</a:t>
            </a:r>
            <a:endParaRPr lang="de-DE" dirty="0"/>
          </a:p>
        </p:txBody>
      </p:sp>
      <p:sp>
        <p:nvSpPr>
          <p:cNvPr id="3" name="Inhaltsplatzhalter 2"/>
          <p:cNvSpPr>
            <a:spLocks noGrp="1"/>
          </p:cNvSpPr>
          <p:nvPr>
            <p:ph idx="1"/>
          </p:nvPr>
        </p:nvSpPr>
        <p:spPr/>
        <p:txBody>
          <a:bodyPr/>
          <a:lstStyle/>
          <a:p>
            <a:pPr>
              <a:buNone/>
            </a:pPr>
            <a:r>
              <a:rPr lang="de-DE" dirty="0" err="1" smtClean="0"/>
              <a:t>drawRect</a:t>
            </a:r>
            <a:r>
              <a:rPr lang="de-DE" dirty="0" smtClean="0"/>
              <a:t>(120,200, 150, 100, 16581374)</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Namen vs. Kommentare</a:t>
            </a:r>
            <a:endParaRPr lang="de-DE" dirty="0"/>
          </a:p>
        </p:txBody>
      </p:sp>
      <p:sp>
        <p:nvSpPr>
          <p:cNvPr id="3" name="Inhaltsplatzhalter 2"/>
          <p:cNvSpPr>
            <a:spLocks noGrp="1"/>
          </p:cNvSpPr>
          <p:nvPr>
            <p:ph idx="1"/>
          </p:nvPr>
        </p:nvSpPr>
        <p:spPr/>
        <p:txBody>
          <a:bodyPr/>
          <a:lstStyle/>
          <a:p>
            <a:pPr>
              <a:buNone/>
            </a:pPr>
            <a:r>
              <a:rPr lang="de-DE" dirty="0" err="1" smtClean="0"/>
              <a:t>Int</a:t>
            </a:r>
            <a:r>
              <a:rPr lang="de-DE" dirty="0" smtClean="0"/>
              <a:t> </a:t>
            </a:r>
            <a:r>
              <a:rPr lang="de-DE" dirty="0" err="1" smtClean="0"/>
              <a:t>left</a:t>
            </a:r>
            <a:r>
              <a:rPr lang="de-DE" dirty="0" smtClean="0"/>
              <a:t> = 120</a:t>
            </a:r>
          </a:p>
          <a:p>
            <a:pPr>
              <a:buNone/>
            </a:pPr>
            <a:r>
              <a:rPr lang="de-DE" dirty="0" err="1" smtClean="0"/>
              <a:t>Int</a:t>
            </a:r>
            <a:r>
              <a:rPr lang="de-DE" dirty="0" smtClean="0"/>
              <a:t> </a:t>
            </a:r>
            <a:r>
              <a:rPr lang="de-DE" dirty="0" err="1" smtClean="0"/>
              <a:t>bottom</a:t>
            </a:r>
            <a:r>
              <a:rPr lang="de-DE" dirty="0" smtClean="0"/>
              <a:t> = 200</a:t>
            </a:r>
          </a:p>
          <a:p>
            <a:pPr>
              <a:buNone/>
            </a:pPr>
            <a:r>
              <a:rPr lang="de-DE" dirty="0" err="1" smtClean="0"/>
              <a:t>Int</a:t>
            </a:r>
            <a:r>
              <a:rPr lang="de-DE" dirty="0" smtClean="0"/>
              <a:t> </a:t>
            </a:r>
            <a:r>
              <a:rPr lang="de-DE" dirty="0" err="1" smtClean="0"/>
              <a:t>width</a:t>
            </a:r>
            <a:r>
              <a:rPr lang="de-DE" dirty="0" smtClean="0"/>
              <a:t> = 150</a:t>
            </a:r>
          </a:p>
          <a:p>
            <a:pPr>
              <a:buNone/>
            </a:pPr>
            <a:r>
              <a:rPr lang="de-DE" dirty="0" err="1" smtClean="0"/>
              <a:t>Int</a:t>
            </a:r>
            <a:r>
              <a:rPr lang="de-DE" dirty="0" smtClean="0"/>
              <a:t> </a:t>
            </a:r>
            <a:r>
              <a:rPr lang="de-DE" dirty="0" err="1" smtClean="0"/>
              <a:t>height</a:t>
            </a:r>
            <a:r>
              <a:rPr lang="de-DE" dirty="0" smtClean="0"/>
              <a:t> = 100</a:t>
            </a:r>
          </a:p>
          <a:p>
            <a:pPr>
              <a:buNone/>
            </a:pPr>
            <a:r>
              <a:rPr lang="de-DE" dirty="0" err="1" smtClean="0"/>
              <a:t>Int</a:t>
            </a:r>
            <a:r>
              <a:rPr lang="de-DE" dirty="0" smtClean="0"/>
              <a:t> </a:t>
            </a:r>
            <a:r>
              <a:rPr lang="de-DE" dirty="0" err="1" smtClean="0"/>
              <a:t>white</a:t>
            </a:r>
            <a:r>
              <a:rPr lang="de-DE" dirty="0" smtClean="0"/>
              <a:t> = 16581374</a:t>
            </a:r>
          </a:p>
          <a:p>
            <a:pPr>
              <a:buNone/>
            </a:pPr>
            <a:r>
              <a:rPr lang="de-DE" dirty="0" err="1" smtClean="0"/>
              <a:t>drawRect</a:t>
            </a:r>
            <a:r>
              <a:rPr lang="de-DE" dirty="0" smtClean="0"/>
              <a:t>(</a:t>
            </a:r>
            <a:r>
              <a:rPr lang="de-DE" dirty="0" err="1" smtClean="0"/>
              <a:t>left</a:t>
            </a:r>
            <a:r>
              <a:rPr lang="de-DE" dirty="0" smtClean="0"/>
              <a:t>, </a:t>
            </a:r>
            <a:r>
              <a:rPr lang="de-DE" dirty="0" err="1" smtClean="0"/>
              <a:t>bottom</a:t>
            </a:r>
            <a:r>
              <a:rPr lang="de-DE" dirty="0" smtClean="0"/>
              <a:t>, </a:t>
            </a:r>
            <a:r>
              <a:rPr lang="de-DE" dirty="0" err="1" smtClean="0"/>
              <a:t>width</a:t>
            </a:r>
            <a:r>
              <a:rPr lang="de-DE" dirty="0" smtClean="0"/>
              <a:t>, </a:t>
            </a:r>
            <a:r>
              <a:rPr lang="de-DE" dirty="0" err="1" smtClean="0"/>
              <a:t>height</a:t>
            </a:r>
            <a:r>
              <a:rPr lang="de-DE" dirty="0" smtClean="0"/>
              <a:t>, </a:t>
            </a:r>
            <a:r>
              <a:rPr lang="de-DE" dirty="0" err="1" smtClean="0"/>
              <a:t>white</a:t>
            </a:r>
            <a:r>
              <a:rPr lang="de-DE" dirty="0" smtClean="0"/>
              <a:t>)</a:t>
            </a:r>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Gemeinsames Code Review</a:t>
            </a:r>
            <a:endParaRPr lang="de-DE" dirty="0"/>
          </a:p>
        </p:txBody>
      </p:sp>
      <p:sp>
        <p:nvSpPr>
          <p:cNvPr id="4" name="Untertitel 3"/>
          <p:cNvSpPr>
            <a:spLocks noGrp="1"/>
          </p:cNvSpPr>
          <p:nvPr>
            <p:ph type="subTitle" idx="1"/>
          </p:nvPr>
        </p:nvSpPr>
        <p:spPr/>
        <p:txBody>
          <a:bodyPr/>
          <a:lstStyle/>
          <a:p>
            <a:r>
              <a:rPr lang="de-DE" dirty="0" smtClean="0">
                <a:hlinkClick r:id="rId3"/>
              </a:rPr>
              <a:t>https://github.com/jbrains/trivia/</a:t>
            </a:r>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 Guter Kommentar?</a:t>
            </a:r>
            <a:endParaRPr lang="de-DE" dirty="0"/>
          </a:p>
        </p:txBody>
      </p:sp>
      <p:sp>
        <p:nvSpPr>
          <p:cNvPr id="3" name="Inhaltsplatzhalter 2"/>
          <p:cNvSpPr>
            <a:spLocks noGrp="1"/>
          </p:cNvSpPr>
          <p:nvPr>
            <p:ph idx="1"/>
          </p:nvPr>
        </p:nvSpPr>
        <p:spPr/>
        <p:txBody>
          <a:bodyPr/>
          <a:lstStyle/>
          <a:p>
            <a:pPr>
              <a:buNone/>
            </a:pPr>
            <a:r>
              <a:rPr lang="de-DE" dirty="0" smtClean="0"/>
              <a:t>/** </a:t>
            </a:r>
            <a:r>
              <a:rPr lang="de-DE" dirty="0" err="1" smtClean="0"/>
              <a:t>Representiert</a:t>
            </a:r>
            <a:r>
              <a:rPr lang="de-DE" dirty="0" smtClean="0"/>
              <a:t> eine Person. Instanzen dieser Klasse sind </a:t>
            </a:r>
            <a:r>
              <a:rPr lang="de-DE" dirty="0" err="1" smtClean="0"/>
              <a:t>immutable</a:t>
            </a:r>
            <a:r>
              <a:rPr lang="de-DE" dirty="0" smtClean="0"/>
              <a:t> und können von beliebigen Threads gemeinsam genutzt werden. */</a:t>
            </a:r>
          </a:p>
          <a:p>
            <a:pPr>
              <a:buNone/>
            </a:pPr>
            <a:r>
              <a:rPr lang="de-DE" dirty="0" err="1" smtClean="0"/>
              <a:t>public</a:t>
            </a:r>
            <a:r>
              <a:rPr lang="de-DE" dirty="0" smtClean="0"/>
              <a:t> </a:t>
            </a:r>
            <a:r>
              <a:rPr lang="de-DE" dirty="0" err="1" smtClean="0"/>
              <a:t>class</a:t>
            </a:r>
            <a:r>
              <a:rPr lang="de-DE" dirty="0" smtClean="0"/>
              <a:t> Person { … }</a:t>
            </a:r>
          </a:p>
          <a:p>
            <a:pPr>
              <a:buNone/>
            </a:pP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nicht so?</a:t>
            </a:r>
            <a:endParaRPr lang="de-DE" dirty="0"/>
          </a:p>
        </p:txBody>
      </p:sp>
      <p:sp>
        <p:nvSpPr>
          <p:cNvPr id="3" name="Inhaltsplatzhalter 2"/>
          <p:cNvSpPr>
            <a:spLocks noGrp="1"/>
          </p:cNvSpPr>
          <p:nvPr>
            <p:ph idx="1"/>
          </p:nvPr>
        </p:nvSpPr>
        <p:spPr/>
        <p:txBody>
          <a:bodyPr/>
          <a:lstStyle/>
          <a:p>
            <a:pPr>
              <a:buNone/>
            </a:pPr>
            <a:r>
              <a:rPr lang="de-DE" dirty="0" err="1" smtClean="0"/>
              <a:t>public</a:t>
            </a:r>
            <a:r>
              <a:rPr lang="de-DE" dirty="0" smtClean="0"/>
              <a:t> </a:t>
            </a:r>
            <a:r>
              <a:rPr lang="de-DE" dirty="0" err="1" smtClean="0"/>
              <a:t>class</a:t>
            </a:r>
            <a:r>
              <a:rPr lang="de-DE" dirty="0" smtClean="0"/>
              <a:t> </a:t>
            </a:r>
            <a:r>
              <a:rPr lang="de-DE" dirty="0" err="1" smtClean="0"/>
              <a:t>ImmutablePerson</a:t>
            </a:r>
            <a:endParaRPr lang="de-DE" dirty="0" smtClean="0"/>
          </a:p>
          <a:p>
            <a:endParaRPr lang="de-D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lstStyle/>
          <a:p>
            <a:pPr>
              <a:buNone/>
            </a:pPr>
            <a:r>
              <a:rPr lang="de-DE" dirty="0" smtClean="0"/>
              <a:t>/** liefert den Namen */</a:t>
            </a:r>
          </a:p>
          <a:p>
            <a:pPr>
              <a:buNone/>
            </a:pPr>
            <a:r>
              <a:rPr lang="de-DE" dirty="0" smtClean="0"/>
              <a:t>Public String </a:t>
            </a:r>
            <a:r>
              <a:rPr lang="de-DE" dirty="0" err="1" smtClean="0"/>
              <a:t>getName</a:t>
            </a:r>
            <a:r>
              <a:rPr lang="de-DE" dirty="0" smtClean="0"/>
              <a:t>(){ … }</a:t>
            </a:r>
            <a:endParaRPr lang="de-D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lstStyle/>
          <a:p>
            <a:pPr>
              <a:buNone/>
            </a:pPr>
            <a:r>
              <a:rPr lang="de-DE" dirty="0" smtClean="0"/>
              <a:t>/** </a:t>
            </a:r>
            <a:r>
              <a:rPr lang="de-DE" dirty="0" err="1" smtClean="0"/>
              <a:t>flag</a:t>
            </a:r>
            <a:r>
              <a:rPr lang="de-DE" dirty="0" smtClean="0"/>
              <a:t> ist immer </a:t>
            </a:r>
            <a:r>
              <a:rPr lang="de-DE" dirty="0" err="1" smtClean="0"/>
              <a:t>false</a:t>
            </a:r>
            <a:r>
              <a:rPr lang="de-DE" dirty="0" smtClean="0"/>
              <a:t> */</a:t>
            </a:r>
          </a:p>
          <a:p>
            <a:pPr>
              <a:buNone/>
            </a:pPr>
            <a:r>
              <a:rPr lang="de-DE" dirty="0" smtClean="0"/>
              <a:t>Public final </a:t>
            </a:r>
            <a:r>
              <a:rPr lang="de-DE" dirty="0" err="1" smtClean="0"/>
              <a:t>boolean</a:t>
            </a:r>
            <a:r>
              <a:rPr lang="de-DE" dirty="0" smtClean="0"/>
              <a:t> </a:t>
            </a:r>
            <a:r>
              <a:rPr lang="de-DE" dirty="0" err="1" smtClean="0"/>
              <a:t>someFlag</a:t>
            </a:r>
            <a:r>
              <a:rPr lang="de-DE" dirty="0" smtClean="0"/>
              <a:t> = </a:t>
            </a:r>
            <a:r>
              <a:rPr lang="de-DE" dirty="0" err="1" smtClean="0"/>
              <a:t>true</a:t>
            </a:r>
            <a:r>
              <a:rPr lang="de-DE" dirty="0" smtClean="0"/>
              <a:t>;</a:t>
            </a:r>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lstStyle/>
          <a:p>
            <a:pPr>
              <a:buNone/>
            </a:pPr>
            <a:r>
              <a:rPr lang="de-DE" dirty="0" smtClean="0"/>
              <a:t>/** </a:t>
            </a:r>
          </a:p>
          <a:p>
            <a:pPr>
              <a:buNone/>
            </a:pPr>
            <a:r>
              <a:rPr lang="de-DE" dirty="0" smtClean="0"/>
              <a:t>@</a:t>
            </a:r>
            <a:r>
              <a:rPr lang="de-DE" dirty="0" err="1" smtClean="0"/>
              <a:t>created</a:t>
            </a:r>
            <a:r>
              <a:rPr lang="de-DE" dirty="0" smtClean="0"/>
              <a:t> 11.9.2004</a:t>
            </a:r>
          </a:p>
          <a:p>
            <a:pPr>
              <a:buNone/>
            </a:pPr>
            <a:r>
              <a:rPr lang="de-DE" dirty="0" smtClean="0"/>
              <a:t>@</a:t>
            </a:r>
            <a:r>
              <a:rPr lang="de-DE" dirty="0" err="1" smtClean="0"/>
              <a:t>author</a:t>
            </a:r>
            <a:r>
              <a:rPr lang="de-DE" dirty="0" smtClean="0"/>
              <a:t> Jens Schauder</a:t>
            </a:r>
          </a:p>
          <a:p>
            <a:pPr>
              <a:buNone/>
            </a:pPr>
            <a:r>
              <a:rPr lang="de-DE" dirty="0" smtClean="0"/>
              <a:t>@</a:t>
            </a:r>
            <a:r>
              <a:rPr lang="de-DE" dirty="0" err="1" smtClean="0"/>
              <a:t>project</a:t>
            </a:r>
            <a:r>
              <a:rPr lang="de-DE" dirty="0" smtClean="0"/>
              <a:t> Family Manager 2.0</a:t>
            </a:r>
          </a:p>
          <a:p>
            <a:pPr>
              <a:buNone/>
            </a:pPr>
            <a:r>
              <a:rPr lang="de-DE" dirty="0" smtClean="0"/>
              <a:t>Zuletzt geändert durch Max Mustermann: </a:t>
            </a:r>
            <a:r>
              <a:rPr lang="de-DE" dirty="0" err="1" smtClean="0"/>
              <a:t>Logging</a:t>
            </a:r>
            <a:r>
              <a:rPr lang="de-DE" dirty="0" smtClean="0"/>
              <a:t> eingefügt. </a:t>
            </a:r>
          </a:p>
          <a:p>
            <a:pPr>
              <a:buNone/>
            </a:pPr>
            <a:r>
              <a:rPr lang="de-DE" dirty="0" smtClean="0"/>
              <a:t>*/</a:t>
            </a: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normAutofit lnSpcReduction="10000"/>
          </a:bodyPr>
          <a:lstStyle/>
          <a:p>
            <a:pPr>
              <a:buNone/>
            </a:pPr>
            <a:r>
              <a:rPr lang="de-DE" dirty="0" smtClean="0"/>
              <a:t>{ // do x</a:t>
            </a:r>
          </a:p>
          <a:p>
            <a:pPr>
              <a:buNone/>
            </a:pPr>
            <a:r>
              <a:rPr lang="de-DE" dirty="0" smtClean="0"/>
              <a:t>… </a:t>
            </a:r>
            <a:r>
              <a:rPr lang="de-DE" dirty="0" err="1" smtClean="0"/>
              <a:t>code</a:t>
            </a:r>
            <a:r>
              <a:rPr lang="de-DE" dirty="0" smtClean="0"/>
              <a:t> </a:t>
            </a:r>
            <a:r>
              <a:rPr lang="de-DE" dirty="0" err="1" smtClean="0"/>
              <a:t>doing</a:t>
            </a:r>
            <a:r>
              <a:rPr lang="de-DE" dirty="0" smtClean="0"/>
              <a:t> x …</a:t>
            </a:r>
          </a:p>
          <a:p>
            <a:pPr>
              <a:buNone/>
            </a:pPr>
            <a:endParaRPr lang="de-DE" dirty="0" smtClean="0"/>
          </a:p>
          <a:p>
            <a:pPr>
              <a:buNone/>
            </a:pPr>
            <a:r>
              <a:rPr lang="de-DE" dirty="0" smtClean="0"/>
              <a:t>// do y</a:t>
            </a:r>
          </a:p>
          <a:p>
            <a:pPr>
              <a:buNone/>
            </a:pPr>
            <a:r>
              <a:rPr lang="de-DE" dirty="0" smtClean="0"/>
              <a:t>… </a:t>
            </a:r>
            <a:r>
              <a:rPr lang="de-DE" dirty="0" err="1" smtClean="0"/>
              <a:t>code</a:t>
            </a:r>
            <a:r>
              <a:rPr lang="de-DE" dirty="0" smtClean="0"/>
              <a:t> </a:t>
            </a:r>
            <a:r>
              <a:rPr lang="de-DE" dirty="0" err="1" smtClean="0"/>
              <a:t>doing</a:t>
            </a:r>
            <a:r>
              <a:rPr lang="de-DE" dirty="0" smtClean="0"/>
              <a:t> y …</a:t>
            </a:r>
          </a:p>
          <a:p>
            <a:pPr>
              <a:buNone/>
            </a:pPr>
            <a:endParaRPr lang="de-DE" dirty="0" smtClean="0"/>
          </a:p>
          <a:p>
            <a:pPr>
              <a:buNone/>
            </a:pPr>
            <a:r>
              <a:rPr lang="de-DE" dirty="0" smtClean="0"/>
              <a:t>// do z</a:t>
            </a:r>
          </a:p>
          <a:p>
            <a:pPr>
              <a:buNone/>
            </a:pPr>
            <a:r>
              <a:rPr lang="de-DE" dirty="0" smtClean="0"/>
              <a:t>… </a:t>
            </a:r>
            <a:r>
              <a:rPr lang="de-DE" dirty="0" err="1" smtClean="0"/>
              <a:t>code</a:t>
            </a:r>
            <a:r>
              <a:rPr lang="de-DE" dirty="0" smtClean="0"/>
              <a:t> </a:t>
            </a:r>
            <a:r>
              <a:rPr lang="de-DE" dirty="0" err="1" smtClean="0"/>
              <a:t>doing</a:t>
            </a:r>
            <a:r>
              <a:rPr lang="de-DE" dirty="0" smtClean="0"/>
              <a:t> z}</a:t>
            </a:r>
            <a:endParaRPr lang="de-D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normAutofit/>
          </a:bodyPr>
          <a:lstStyle/>
          <a:p>
            <a:pPr>
              <a:buNone/>
            </a:pPr>
            <a:r>
              <a:rPr lang="de-DE" dirty="0" smtClean="0"/>
              <a:t>{ </a:t>
            </a:r>
          </a:p>
          <a:p>
            <a:pPr>
              <a:buNone/>
            </a:pPr>
            <a:r>
              <a:rPr lang="de-DE" dirty="0" err="1" smtClean="0"/>
              <a:t>doX</a:t>
            </a:r>
            <a:r>
              <a:rPr lang="de-DE" dirty="0" smtClean="0"/>
              <a:t>();</a:t>
            </a:r>
          </a:p>
          <a:p>
            <a:pPr>
              <a:buNone/>
            </a:pPr>
            <a:r>
              <a:rPr lang="de-DE" dirty="0" err="1" smtClean="0"/>
              <a:t>doY</a:t>
            </a:r>
            <a:r>
              <a:rPr lang="de-DE" dirty="0" smtClean="0"/>
              <a:t>();</a:t>
            </a:r>
          </a:p>
          <a:p>
            <a:pPr>
              <a:buNone/>
            </a:pPr>
            <a:r>
              <a:rPr lang="de-DE" dirty="0" err="1" smtClean="0"/>
              <a:t>doZ</a:t>
            </a:r>
            <a:r>
              <a:rPr lang="de-DE" dirty="0" smtClean="0"/>
              <a:t>();</a:t>
            </a:r>
          </a:p>
          <a:p>
            <a:pPr>
              <a:buNone/>
            </a:pPr>
            <a:r>
              <a:rPr lang="de-DE" dirty="0" smtClean="0"/>
              <a:t>}</a:t>
            </a:r>
            <a:endParaRPr lang="de-D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Kommentare</a:t>
            </a:r>
            <a:endParaRPr lang="de-DE" dirty="0"/>
          </a:p>
        </p:txBody>
      </p:sp>
      <p:sp>
        <p:nvSpPr>
          <p:cNvPr id="3" name="Inhaltsplatzhalter 2"/>
          <p:cNvSpPr>
            <a:spLocks noGrp="1"/>
          </p:cNvSpPr>
          <p:nvPr>
            <p:ph idx="1"/>
          </p:nvPr>
        </p:nvSpPr>
        <p:spPr/>
        <p:txBody>
          <a:bodyPr/>
          <a:lstStyle/>
          <a:p>
            <a:r>
              <a:rPr lang="de-DE" dirty="0" smtClean="0"/>
              <a:t>Dinge erklären, die der Code nicht liefern kann</a:t>
            </a:r>
          </a:p>
          <a:p>
            <a:r>
              <a:rPr lang="de-DE" dirty="0" smtClean="0"/>
              <a:t>Wo gehört dieses Teil in den Gesamtkontext der Anwendung</a:t>
            </a:r>
          </a:p>
          <a:p>
            <a:r>
              <a:rPr lang="de-DE" dirty="0" smtClean="0"/>
              <a:t>Erläuterung von Hacks, inklusive Begründung, warum sie verwendet wurden</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Was ist Clean Code?</a:t>
            </a:r>
            <a:endParaRPr lang="de-DE" dirty="0"/>
          </a:p>
        </p:txBody>
      </p:sp>
      <p:sp>
        <p:nvSpPr>
          <p:cNvPr id="4" name="Untertitel 3"/>
          <p:cNvSpPr>
            <a:spLocks noGrp="1"/>
          </p:cNvSpPr>
          <p:nvPr>
            <p:ph type="subTitle" idx="1"/>
          </p:nvPr>
        </p:nvSpPr>
        <p:spPr/>
        <p:txBody>
          <a:bodyPr/>
          <a:lstStyle/>
          <a:p>
            <a:r>
              <a:rPr lang="de-DE" dirty="0" smtClean="0"/>
              <a:t>Was macht Code sauber?</a:t>
            </a:r>
          </a:p>
          <a:p>
            <a:r>
              <a:rPr lang="de-DE" dirty="0" smtClean="0"/>
              <a:t>Was macht Code dreckig?</a:t>
            </a:r>
          </a:p>
          <a:p>
            <a:r>
              <a:rPr lang="de-DE" dirty="0" smtClean="0"/>
              <a:t>Warum ist Clean Code wichtig?</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jeschaud\vortraege\cleanCode\CleanCode.jpg"/>
          <p:cNvPicPr>
            <a:picLocks noChangeAspect="1" noChangeArrowheads="1"/>
          </p:cNvPicPr>
          <p:nvPr/>
        </p:nvPicPr>
        <p:blipFill>
          <a:blip r:embed="rId3" cstate="print"/>
          <a:srcRect/>
          <a:stretch>
            <a:fillRect/>
          </a:stretch>
        </p:blipFill>
        <p:spPr bwMode="auto">
          <a:xfrm>
            <a:off x="5174679" y="1268760"/>
            <a:ext cx="3933825" cy="5238750"/>
          </a:xfrm>
          <a:prstGeom prst="rect">
            <a:avLst/>
          </a:prstGeom>
          <a:noFill/>
        </p:spPr>
      </p:pic>
      <p:sp>
        <p:nvSpPr>
          <p:cNvPr id="2" name="Titel 1"/>
          <p:cNvSpPr>
            <a:spLocks noGrp="1"/>
          </p:cNvSpPr>
          <p:nvPr>
            <p:ph type="title"/>
          </p:nvPr>
        </p:nvSpPr>
        <p:spPr/>
        <p:txBody>
          <a:bodyPr/>
          <a:lstStyle/>
          <a:p>
            <a:r>
              <a:rPr lang="de-DE" dirty="0" smtClean="0"/>
              <a:t>Clean Code</a:t>
            </a:r>
            <a:endParaRPr lang="de-DE" dirty="0"/>
          </a:p>
        </p:txBody>
      </p:sp>
      <p:sp>
        <p:nvSpPr>
          <p:cNvPr id="3" name="Inhaltsplatzhalter 2"/>
          <p:cNvSpPr>
            <a:spLocks noGrp="1"/>
          </p:cNvSpPr>
          <p:nvPr>
            <p:ph idx="1"/>
          </p:nvPr>
        </p:nvSpPr>
        <p:spPr/>
        <p:txBody>
          <a:bodyPr/>
          <a:lstStyle/>
          <a:p>
            <a:pPr>
              <a:buNone/>
            </a:pPr>
            <a:endParaRPr lang="de-DE" dirty="0" smtClean="0"/>
          </a:p>
          <a:p>
            <a:pPr>
              <a:buNone/>
            </a:pPr>
            <a:endParaRPr lang="de-DE" dirty="0"/>
          </a:p>
          <a:p>
            <a:pPr>
              <a:buNone/>
            </a:pPr>
            <a:endParaRPr lang="de-DE" dirty="0" smtClean="0"/>
          </a:p>
          <a:p>
            <a:pPr>
              <a:buNone/>
            </a:pPr>
            <a:endParaRPr lang="de-DE" dirty="0"/>
          </a:p>
          <a:p>
            <a:pPr>
              <a:buNone/>
            </a:pPr>
            <a:endParaRPr lang="de-DE" dirty="0" smtClean="0"/>
          </a:p>
          <a:p>
            <a:pPr>
              <a:buNone/>
            </a:pPr>
            <a:r>
              <a:rPr lang="de-DE" dirty="0" smtClean="0"/>
              <a:t>Robert C. Martin  </a:t>
            </a:r>
          </a:p>
          <a:p>
            <a:pPr>
              <a:buNone/>
            </a:pPr>
            <a:r>
              <a:rPr lang="de-DE" dirty="0" smtClean="0"/>
              <a:t>http://amzn.to/RSR5g4</a:t>
            </a:r>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S.O.L.I.D</a:t>
            </a:r>
            <a:endParaRPr lang="de-DE" dirty="0"/>
          </a:p>
        </p:txBody>
      </p:sp>
      <p:sp>
        <p:nvSpPr>
          <p:cNvPr id="4" name="Untertitel 3"/>
          <p:cNvSpPr>
            <a:spLocks noGrp="1"/>
          </p:cNvSpPr>
          <p:nvPr>
            <p:ph type="subTitle" idx="1"/>
          </p:nvPr>
        </p:nvSpPr>
        <p:spPr/>
        <p:txBody>
          <a:bodyPr/>
          <a:lstStyle/>
          <a:p>
            <a:r>
              <a:rPr lang="de-DE" dirty="0" smtClean="0">
                <a:hlinkClick r:id="rId3"/>
              </a:rPr>
              <a:t>http://bit.ly/TxmraT</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Single </a:t>
            </a:r>
            <a:r>
              <a:rPr lang="de-DE" dirty="0" err="1" smtClean="0"/>
              <a:t>Responsibility</a:t>
            </a:r>
            <a:r>
              <a:rPr lang="de-DE" dirty="0" smtClean="0"/>
              <a:t> </a:t>
            </a:r>
            <a:r>
              <a:rPr lang="de-DE" dirty="0" err="1" smtClean="0"/>
              <a:t>Principle</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Open </a:t>
            </a:r>
            <a:r>
              <a:rPr lang="de-DE" dirty="0" err="1" smtClean="0"/>
              <a:t>Closed</a:t>
            </a:r>
            <a:r>
              <a:rPr lang="de-DE" dirty="0" smtClean="0"/>
              <a:t> </a:t>
            </a:r>
            <a:r>
              <a:rPr lang="de-DE" dirty="0" err="1" smtClean="0"/>
              <a:t>Principle</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Liskov</a:t>
            </a:r>
            <a:r>
              <a:rPr lang="de-DE" dirty="0" smtClean="0"/>
              <a:t> Substitution </a:t>
            </a:r>
            <a:r>
              <a:rPr lang="de-DE" dirty="0" err="1" smtClean="0"/>
              <a:t>Principle</a:t>
            </a:r>
            <a:endParaRPr lang="de-DE" dirty="0"/>
          </a:p>
        </p:txBody>
      </p:sp>
      <p:sp>
        <p:nvSpPr>
          <p:cNvPr id="3" name="Inhaltsplatzhalter 2"/>
          <p:cNvSpPr>
            <a:spLocks noGrp="1"/>
          </p:cNvSpPr>
          <p:nvPr>
            <p:ph type="subTitle" idx="1"/>
          </p:nvPr>
        </p:nvSpPr>
        <p:spPr/>
        <p:txBody>
          <a:bodyPr/>
          <a:lstStyle/>
          <a:p>
            <a:pPr>
              <a:buNone/>
            </a:pPr>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Interface Segregation </a:t>
            </a:r>
            <a:r>
              <a:rPr lang="de-DE" dirty="0" err="1" smtClean="0"/>
              <a:t>Principle</a:t>
            </a:r>
            <a:endParaRPr lang="de-DE" dirty="0"/>
          </a:p>
        </p:txBody>
      </p:sp>
      <p:sp>
        <p:nvSpPr>
          <p:cNvPr id="4" name="Untertitel 3"/>
          <p:cNvSpPr>
            <a:spLocks noGrp="1"/>
          </p:cNvSpPr>
          <p:nvPr>
            <p:ph type="subTitle" idx="1"/>
          </p:nvPr>
        </p:nvSpPr>
        <p:spPr/>
        <p:txBody>
          <a:bodyPr/>
          <a:lstStyle/>
          <a:p>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Bildschirmpräsentation (4:3)</PresentationFormat>
  <Paragraphs>165</Paragraphs>
  <Slides>27</Slides>
  <Notes>27</Notes>
  <HiddenSlides>0</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Larissa-Design</vt:lpstr>
      <vt:lpstr>Clean Code</vt:lpstr>
      <vt:lpstr>Gemeinsames Code Review</vt:lpstr>
      <vt:lpstr>Was ist Clean Code?</vt:lpstr>
      <vt:lpstr>Clean Code</vt:lpstr>
      <vt:lpstr>S.O.L.I.D</vt:lpstr>
      <vt:lpstr>Single Responsibility Principle</vt:lpstr>
      <vt:lpstr>Open Closed Principle</vt:lpstr>
      <vt:lpstr>Liskov Substitution Principle</vt:lpstr>
      <vt:lpstr>Interface Segregation Principle</vt:lpstr>
      <vt:lpstr>Dependency Injection</vt:lpstr>
      <vt:lpstr>DRY, KISS</vt:lpstr>
      <vt:lpstr>4 Rules of Simple Design</vt:lpstr>
      <vt:lpstr>If (q[0] == null) p = 1</vt:lpstr>
      <vt:lpstr>If (questionQueue.isEmpty) pause</vt:lpstr>
      <vt:lpstr>Code Review</vt:lpstr>
      <vt:lpstr>Namen</vt:lpstr>
      <vt:lpstr>Beispiel</vt:lpstr>
      <vt:lpstr>Namen vs. Kommentare</vt:lpstr>
      <vt:lpstr>Namen vs. Kommentare</vt:lpstr>
      <vt:lpstr>Ein Guter Kommentar?</vt:lpstr>
      <vt:lpstr>Warum nicht so?</vt:lpstr>
      <vt:lpstr>Kommentare</vt:lpstr>
      <vt:lpstr>Kommentare</vt:lpstr>
      <vt:lpstr>Kommentare</vt:lpstr>
      <vt:lpstr>Kommentare</vt:lpstr>
      <vt:lpstr>Kommentare</vt:lpstr>
      <vt:lpstr>Kommentare</vt:lpstr>
    </vt:vector>
  </TitlesOfParts>
  <Company>T-Systems on site services GmbH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cadmin</dc:creator>
  <cp:lastModifiedBy>cadmin</cp:lastModifiedBy>
  <cp:revision>280</cp:revision>
  <dcterms:created xsi:type="dcterms:W3CDTF">2012-10-16T04:26:53Z</dcterms:created>
  <dcterms:modified xsi:type="dcterms:W3CDTF">2013-11-20T06:06:34Z</dcterms:modified>
</cp:coreProperties>
</file>