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53E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253E"/>
        </a:fontRef>
        <a:srgbClr val="00253E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EFF8F7"/>
          </a:solidFill>
        </a:fill>
      </a:tcStyle>
    </a:wholeTbl>
    <a:band2H>
      <a:tcTxStyle b="def" i="def"/>
      <a:tcStyle>
        <a:tcBdr/>
        <a:fill>
          <a:solidFill>
            <a:srgbClr val="F7FCFB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381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381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253E"/>
        </a:fontRef>
        <a:srgbClr val="00253E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CAD2E2"/>
          </a:solidFill>
        </a:fill>
      </a:tcStyle>
    </a:wholeTbl>
    <a:band2H>
      <a:tcTxStyle b="def" i="def"/>
      <a:tcStyle>
        <a:tcBdr/>
        <a:fill>
          <a:solidFill>
            <a:srgbClr val="E6EAF1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381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381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253E"/>
        </a:fontRef>
        <a:srgbClr val="00253E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FCF2D1"/>
          </a:solidFill>
        </a:fill>
      </a:tcStyle>
    </a:wholeTbl>
    <a:band2H>
      <a:tcTxStyle b="def" i="def"/>
      <a:tcStyle>
        <a:tcBdr/>
        <a:fill>
          <a:solidFill>
            <a:srgbClr val="FDF8E9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381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381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253E"/>
        </a:fontRef>
        <a:srgbClr val="0025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434343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253E"/>
        </a:fontRef>
        <a:srgbClr val="0025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253E"/>
              </a:solidFill>
              <a:prstDash val="solid"/>
              <a:round/>
            </a:ln>
          </a:top>
          <a:bottom>
            <a:ln w="25400" cap="flat">
              <a:solidFill>
                <a:srgbClr val="00253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34343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253E"/>
              </a:solidFill>
              <a:prstDash val="solid"/>
              <a:round/>
            </a:ln>
          </a:top>
          <a:bottom>
            <a:ln w="25400" cap="flat">
              <a:solidFill>
                <a:srgbClr val="00253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253E"/>
        </a:fontRef>
        <a:srgbClr val="00253E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00253E"/>
          </a:solidFill>
        </a:fill>
      </a:tcStyle>
    </a:firstCol>
    <a:la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381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00253E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381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00253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253E"/>
        </a:fontRef>
        <a:srgbClr val="00253E"/>
      </a:tcTxStyle>
      <a:tcStyle>
        <a:tcBdr>
          <a:left>
            <a:ln w="12700" cap="flat">
              <a:solidFill>
                <a:srgbClr val="00253E"/>
              </a:solidFill>
              <a:prstDash val="solid"/>
              <a:round/>
            </a:ln>
          </a:left>
          <a:right>
            <a:ln w="12700" cap="flat">
              <a:solidFill>
                <a:srgbClr val="00253E"/>
              </a:solidFill>
              <a:prstDash val="solid"/>
              <a:round/>
            </a:ln>
          </a:right>
          <a:top>
            <a:ln w="12700" cap="flat">
              <a:solidFill>
                <a:srgbClr val="00253E"/>
              </a:solidFill>
              <a:prstDash val="solid"/>
              <a:round/>
            </a:ln>
          </a:top>
          <a:bottom>
            <a:ln w="12700" cap="flat">
              <a:solidFill>
                <a:srgbClr val="00253E"/>
              </a:solidFill>
              <a:prstDash val="solid"/>
              <a:round/>
            </a:ln>
          </a:bottom>
          <a:insideH>
            <a:ln w="12700" cap="flat">
              <a:solidFill>
                <a:srgbClr val="00253E"/>
              </a:solidFill>
              <a:prstDash val="solid"/>
              <a:round/>
            </a:ln>
          </a:insideH>
          <a:insideV>
            <a:ln w="12700" cap="flat">
              <a:solidFill>
                <a:srgbClr val="00253E"/>
              </a:solidFill>
              <a:prstDash val="solid"/>
              <a:round/>
            </a:ln>
          </a:insideV>
        </a:tcBdr>
        <a:fill>
          <a:solidFill>
            <a:srgbClr val="00253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253E"/>
        </a:fontRef>
        <a:srgbClr val="00253E"/>
      </a:tcTxStyle>
      <a:tcStyle>
        <a:tcBdr>
          <a:left>
            <a:ln w="12700" cap="flat">
              <a:solidFill>
                <a:srgbClr val="00253E"/>
              </a:solidFill>
              <a:prstDash val="solid"/>
              <a:round/>
            </a:ln>
          </a:left>
          <a:right>
            <a:ln w="12700" cap="flat">
              <a:solidFill>
                <a:srgbClr val="00253E"/>
              </a:solidFill>
              <a:prstDash val="solid"/>
              <a:round/>
            </a:ln>
          </a:right>
          <a:top>
            <a:ln w="12700" cap="flat">
              <a:solidFill>
                <a:srgbClr val="00253E"/>
              </a:solidFill>
              <a:prstDash val="solid"/>
              <a:round/>
            </a:ln>
          </a:top>
          <a:bottom>
            <a:ln w="12700" cap="flat">
              <a:solidFill>
                <a:srgbClr val="00253E"/>
              </a:solidFill>
              <a:prstDash val="solid"/>
              <a:round/>
            </a:ln>
          </a:bottom>
          <a:insideH>
            <a:ln w="12700" cap="flat">
              <a:solidFill>
                <a:srgbClr val="00253E"/>
              </a:solidFill>
              <a:prstDash val="solid"/>
              <a:round/>
            </a:ln>
          </a:insideH>
          <a:insideV>
            <a:ln w="12700" cap="flat">
              <a:solidFill>
                <a:srgbClr val="00253E"/>
              </a:solidFill>
              <a:prstDash val="solid"/>
              <a:round/>
            </a:ln>
          </a:insideV>
        </a:tcBdr>
        <a:fill>
          <a:solidFill>
            <a:srgbClr val="00253E">
              <a:alpha val="20000"/>
            </a:srgbClr>
          </a:solidFill>
        </a:fill>
      </a:tcStyle>
    </a:firstCol>
    <a:lastRow>
      <a:tcTxStyle b="on" i="off">
        <a:fontRef idx="minor">
          <a:srgbClr val="00253E"/>
        </a:fontRef>
        <a:srgbClr val="00253E"/>
      </a:tcTxStyle>
      <a:tcStyle>
        <a:tcBdr>
          <a:left>
            <a:ln w="12700" cap="flat">
              <a:solidFill>
                <a:srgbClr val="00253E"/>
              </a:solidFill>
              <a:prstDash val="solid"/>
              <a:round/>
            </a:ln>
          </a:left>
          <a:right>
            <a:ln w="12700" cap="flat">
              <a:solidFill>
                <a:srgbClr val="00253E"/>
              </a:solidFill>
              <a:prstDash val="solid"/>
              <a:round/>
            </a:ln>
          </a:right>
          <a:top>
            <a:ln w="50800" cap="flat">
              <a:solidFill>
                <a:srgbClr val="00253E"/>
              </a:solidFill>
              <a:prstDash val="solid"/>
              <a:round/>
            </a:ln>
          </a:top>
          <a:bottom>
            <a:ln w="12700" cap="flat">
              <a:solidFill>
                <a:srgbClr val="00253E"/>
              </a:solidFill>
              <a:prstDash val="solid"/>
              <a:round/>
            </a:ln>
          </a:bottom>
          <a:insideH>
            <a:ln w="12700" cap="flat">
              <a:solidFill>
                <a:srgbClr val="00253E"/>
              </a:solidFill>
              <a:prstDash val="solid"/>
              <a:round/>
            </a:ln>
          </a:insideH>
          <a:insideV>
            <a:ln w="12700" cap="flat">
              <a:solidFill>
                <a:srgbClr val="00253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253E"/>
        </a:fontRef>
        <a:srgbClr val="00253E"/>
      </a:tcTxStyle>
      <a:tcStyle>
        <a:tcBdr>
          <a:left>
            <a:ln w="12700" cap="flat">
              <a:solidFill>
                <a:srgbClr val="00253E"/>
              </a:solidFill>
              <a:prstDash val="solid"/>
              <a:round/>
            </a:ln>
          </a:left>
          <a:right>
            <a:ln w="12700" cap="flat">
              <a:solidFill>
                <a:srgbClr val="00253E"/>
              </a:solidFill>
              <a:prstDash val="solid"/>
              <a:round/>
            </a:ln>
          </a:right>
          <a:top>
            <a:ln w="12700" cap="flat">
              <a:solidFill>
                <a:srgbClr val="00253E"/>
              </a:solidFill>
              <a:prstDash val="solid"/>
              <a:round/>
            </a:ln>
          </a:top>
          <a:bottom>
            <a:ln w="25400" cap="flat">
              <a:solidFill>
                <a:srgbClr val="00253E"/>
              </a:solidFill>
              <a:prstDash val="solid"/>
              <a:round/>
            </a:ln>
          </a:bottom>
          <a:insideH>
            <a:ln w="12700" cap="flat">
              <a:solidFill>
                <a:srgbClr val="00253E"/>
              </a:solidFill>
              <a:prstDash val="solid"/>
              <a:round/>
            </a:ln>
          </a:insideH>
          <a:insideV>
            <a:ln w="12700" cap="flat">
              <a:solidFill>
                <a:srgbClr val="00253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Porter - Gepäckträger</a:t>
            </a:r>
          </a:p>
          <a:p>
            <a:pPr/>
            <a:r>
              <a:t>Mudguard - Schutzblech</a:t>
            </a:r>
          </a:p>
          <a:p>
            <a:pPr/>
            <a:r>
              <a:t>Coaster break - Rücktrittbremse</a:t>
            </a:r>
          </a:p>
          <a:p>
            <a:pPr/>
            <a:r>
              <a:t>Torque support - Drehmomentstütze</a:t>
            </a:r>
          </a:p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Works for 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Derived queries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Annotated queries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Many of the interfaces mentioned in the following slides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Needs to execute an additional count query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43790" indent="-404090">
              <a:buClr>
                <a:srgbClr val="000000"/>
              </a:buClr>
              <a:buSzPts val="1400"/>
              <a:buFont typeface="Helvetica"/>
              <a:buChar char="●"/>
            </a:lvl1pPr>
          </a:lstStyle>
          <a:p>
            <a:pPr/>
            <a:r>
              <a:t>No total number =&gt; no count query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0" name="Shape 3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43790" indent="-404090">
              <a:buClr>
                <a:srgbClr val="000000"/>
              </a:buClr>
              <a:buSzPts val="1400"/>
              <a:buFont typeface="Helvetica"/>
              <a:buChar char="●"/>
            </a:lvl1pPr>
          </a:lstStyle>
          <a:p>
            <a:pPr/>
            <a:r>
              <a:t>No total number =&gt; no count query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43790" indent="-404090">
              <a:buClr>
                <a:srgbClr val="000000"/>
              </a:buClr>
              <a:buSzPts val="1400"/>
              <a:buFont typeface="Helvetica"/>
              <a:buChar char="●"/>
            </a:lvl1pPr>
          </a:lstStyle>
          <a:p>
            <a:pPr/>
            <a:r>
              <a:t>Insert any name between find and by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SimplePerson is an interface having just the getters you need.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@Value allows to combine/manipulate attributes with SpEL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If there are no @Value annotations we try to limit the stuff we select. 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But it isn’t always possible.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Replace List with Set, Iterable or Vavr Seq</a:t>
            </a:r>
            <a:br/>
            <a:r>
              <a:t>Replace nullable  with Optional or Vavrs Option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Very limited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No ranges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9" name="Shape 3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lvl1pPr>
          </a:lstStyle>
          <a:p>
            <a:pPr/>
            <a:r>
              <a:t>Is it JPA? Or is it Spring Data?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4" name="Shape 3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lvl1pPr>
          </a:lstStyle>
          <a:p>
            <a:pPr/>
            <a:r>
              <a:t>Is it JPA? Or is it Spring Data?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Simple Entity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OneToOne relationship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ManyToMany relationship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Only the last select yields 1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Data is only written on flush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This means before a query or a commit.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No call to persist or similar required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The entity is managed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No call to persist or similar required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The entity is managed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It simplifies querying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It applies conversions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It doesn’t encapsulate JPA</a:t>
            </a:r>
          </a:p>
          <a:p>
            <a:pPr marL="457200" indent="-317500">
              <a:buClr>
                <a:srgbClr val="000000"/>
              </a:buClr>
              <a:buSzPts val="1100"/>
              <a:buFont typeface="Helvetica"/>
              <a:buChar char="●"/>
              <a:defRPr sz="1100"/>
            </a:pPr>
            <a:r>
              <a:t>It doesn’t replace JPA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43790" indent="-404090">
              <a:buClr>
                <a:srgbClr val="000000"/>
              </a:buClr>
              <a:buSzPts val="1400"/>
              <a:buFont typeface="Helvetica"/>
              <a:buChar char="●"/>
            </a:lvl1pPr>
          </a:lstStyle>
          <a:p>
            <a:pPr/>
            <a:r>
              <a:t>CRUD functionality comes out of the box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Does conversions as well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Use it only for simple queries.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If you have to think hard how you have to name the method, don’t use this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JPQL or SQL</a:t>
            </a:r>
          </a:p>
          <a:p>
            <a:pPr marL="543790" indent="-404090">
              <a:buClr>
                <a:srgbClr val="000000"/>
              </a:buClr>
              <a:buSzPts val="1400"/>
              <a:buFont typeface="Helvetica"/>
              <a:buChar char="●"/>
            </a:pPr>
            <a:r>
              <a:t>Pagination: Return Page + add a Pageable argument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vider">
    <p:bg>
      <p:bgPr>
        <a:solidFill>
          <a:srgbClr val="1AB9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;p2" descr="Google Shape;7;p2"/>
          <p:cNvPicPr>
            <a:picLocks noChangeAspect="1"/>
          </p:cNvPicPr>
          <p:nvPr/>
        </p:nvPicPr>
        <p:blipFill>
          <a:blip r:embed="rId2">
            <a:extLst/>
          </a:blip>
          <a:srcRect l="0" t="8284" r="9671" b="8284"/>
          <a:stretch>
            <a:fillRect/>
          </a:stretch>
        </p:blipFill>
        <p:spPr>
          <a:xfrm>
            <a:off x="787515" y="0"/>
            <a:ext cx="8356512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Google Shape;8;p2"/>
          <p:cNvSpPr/>
          <p:nvPr/>
        </p:nvSpPr>
        <p:spPr>
          <a:xfrm>
            <a:off x="0" y="-25"/>
            <a:ext cx="9144000" cy="5143501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A9DBD6"/>
                </a:solidFill>
              </a:defRPr>
            </a:pPr>
          </a:p>
        </p:txBody>
      </p:sp>
      <p:sp>
        <p:nvSpPr>
          <p:cNvPr id="13" name="Google Shape;9;p2"/>
          <p:cNvSpPr/>
          <p:nvPr/>
        </p:nvSpPr>
        <p:spPr>
          <a:xfrm>
            <a:off x="633275" y="3110100"/>
            <a:ext cx="73890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23202" y="1737024"/>
            <a:ext cx="6158402" cy="1191602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>
              <a:defRPr b="1" sz="4000">
                <a:solidFill>
                  <a:srgbClr val="0025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Google Shape;11;p2"/>
          <p:cNvSpPr txBox="1"/>
          <p:nvPr/>
        </p:nvSpPr>
        <p:spPr>
          <a:xfrm>
            <a:off x="5133545" y="4782049"/>
            <a:ext cx="392610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6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© Copyright 2018 Pivotal Software, Inc. All rights Reserved.</a:t>
            </a:r>
          </a:p>
        </p:txBody>
      </p:sp>
      <p:grpSp>
        <p:nvGrpSpPr>
          <p:cNvPr id="24" name="Google Shape;12;p2"/>
          <p:cNvGrpSpPr/>
          <p:nvPr/>
        </p:nvGrpSpPr>
        <p:grpSpPr>
          <a:xfrm>
            <a:off x="634507" y="819387"/>
            <a:ext cx="1337013" cy="313163"/>
            <a:chOff x="0" y="0"/>
            <a:chExt cx="1337012" cy="313161"/>
          </a:xfrm>
        </p:grpSpPr>
        <p:sp>
          <p:nvSpPr>
            <p:cNvPr id="16" name="Google Shape;13;p2"/>
            <p:cNvSpPr/>
            <p:nvPr/>
          </p:nvSpPr>
          <p:spPr>
            <a:xfrm>
              <a:off x="249346" y="0"/>
              <a:ext cx="47617" cy="30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4;p2"/>
            <p:cNvSpPr/>
            <p:nvPr/>
          </p:nvSpPr>
          <p:spPr>
            <a:xfrm>
              <a:off x="331928" y="79621"/>
              <a:ext cx="239470" cy="233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Google Shape;15;p2"/>
            <p:cNvSpPr/>
            <p:nvPr/>
          </p:nvSpPr>
          <p:spPr>
            <a:xfrm>
              <a:off x="584232" y="79621"/>
              <a:ext cx="208846" cy="233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Google Shape;16;p2"/>
            <p:cNvSpPr/>
            <p:nvPr/>
          </p:nvSpPr>
          <p:spPr>
            <a:xfrm>
              <a:off x="983739" y="76465"/>
              <a:ext cx="198026" cy="231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Google Shape;17;p2"/>
            <p:cNvSpPr/>
            <p:nvPr/>
          </p:nvSpPr>
          <p:spPr>
            <a:xfrm>
              <a:off x="1227555" y="0"/>
              <a:ext cx="47617" cy="30802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Google Shape;18;p2"/>
            <p:cNvSpPr/>
            <p:nvPr/>
          </p:nvSpPr>
          <p:spPr>
            <a:xfrm>
              <a:off x="0" y="-1"/>
              <a:ext cx="210221" cy="30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Google Shape;19;p2"/>
            <p:cNvSpPr/>
            <p:nvPr/>
          </p:nvSpPr>
          <p:spPr>
            <a:xfrm>
              <a:off x="829430" y="30431"/>
              <a:ext cx="125665" cy="27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" name="Google Shape;20;p2"/>
            <p:cNvSpPr/>
            <p:nvPr/>
          </p:nvSpPr>
          <p:spPr>
            <a:xfrm>
              <a:off x="1296900" y="268114"/>
              <a:ext cx="40113" cy="3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23199" y="3306700"/>
            <a:ext cx="4173601" cy="14097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0000"/>
              </a:lnSpc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0000"/>
              </a:lnSpc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0000"/>
              </a:lnSpc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0000"/>
              </a:lnSpc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0000"/>
              </a:lnSpc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8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23;p11"/>
          <p:cNvGrpSpPr/>
          <p:nvPr/>
        </p:nvGrpSpPr>
        <p:grpSpPr>
          <a:xfrm>
            <a:off x="4572000" y="0"/>
            <a:ext cx="4572000" cy="5143500"/>
            <a:chOff x="0" y="0"/>
            <a:chExt cx="4572000" cy="5143500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rgbClr val="001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182" name="Cover w/ Image"/>
            <p:cNvSpPr txBox="1"/>
            <p:nvPr/>
          </p:nvSpPr>
          <p:spPr>
            <a:xfrm>
              <a:off x="0" y="2404125"/>
              <a:ext cx="4572000" cy="335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Cover w/ Image</a:t>
              </a:r>
            </a:p>
          </p:txBody>
        </p:sp>
      </p:grpSp>
      <p:sp>
        <p:nvSpPr>
          <p:cNvPr id="184" name="Google Shape;124;p11"/>
          <p:cNvSpPr/>
          <p:nvPr/>
        </p:nvSpPr>
        <p:spPr>
          <a:xfrm>
            <a:off x="4572000" y="-214526"/>
            <a:ext cx="1" cy="119701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xfrm>
            <a:off x="192475" y="151274"/>
            <a:ext cx="4281300" cy="393902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>
              <a:defRPr b="1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6" name="Body Level One…"/>
          <p:cNvSpPr txBox="1"/>
          <p:nvPr>
            <p:ph type="body" sz="half" idx="1"/>
          </p:nvPr>
        </p:nvSpPr>
        <p:spPr>
          <a:xfrm>
            <a:off x="192475" y="900399"/>
            <a:ext cx="4254600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marL="457200" indent="-330200">
              <a:lnSpc>
                <a:spcPct val="110000"/>
              </a:lnSpc>
              <a:buClr>
                <a:srgbClr val="EFEFEF"/>
              </a:buClr>
              <a:buSzPts val="1600"/>
              <a:buFont typeface="Helvetica"/>
              <a:buChar char="●"/>
              <a:defRPr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30200">
              <a:lnSpc>
                <a:spcPct val="110000"/>
              </a:lnSpc>
              <a:buClr>
                <a:srgbClr val="EFEFEF"/>
              </a:buClr>
              <a:buSzPts val="1600"/>
              <a:buFont typeface="Helvetica"/>
              <a:buChar char="○"/>
              <a:defRPr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30200">
              <a:lnSpc>
                <a:spcPct val="110000"/>
              </a:lnSpc>
              <a:buClr>
                <a:srgbClr val="EFEFEF"/>
              </a:buClr>
              <a:buSzPts val="1600"/>
              <a:buFont typeface="Helvetica"/>
              <a:buChar char="■"/>
              <a:defRPr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30200">
              <a:lnSpc>
                <a:spcPct val="110000"/>
              </a:lnSpc>
              <a:buClr>
                <a:srgbClr val="EFEFEF"/>
              </a:buClr>
              <a:buSzPts val="1600"/>
              <a:buFont typeface="Helvetica"/>
              <a:buChar char="●"/>
              <a:defRPr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30200">
              <a:lnSpc>
                <a:spcPct val="110000"/>
              </a:lnSpc>
              <a:buClr>
                <a:srgbClr val="EFEFEF"/>
              </a:buClr>
              <a:buSzPts val="1600"/>
              <a:buFont typeface="Helvetica"/>
              <a:buChar char="○"/>
              <a:defRPr sz="1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95" name="Google Shape;127;p11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187" name="Google Shape;128;p11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" name="Google Shape;129;p11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" name="Google Shape;130;p11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" name="Google Shape;131;p11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Google Shape;132;p11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" name="Google Shape;133;p11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Google Shape;134;p11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" name="Google Shape;135;p11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>
              <a:defRPr b="1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4" name="Google Shape;138;p12"/>
          <p:cNvSpPr/>
          <p:nvPr/>
        </p:nvSpPr>
        <p:spPr>
          <a:xfrm>
            <a:off x="6078286" y="-214526"/>
            <a:ext cx="1" cy="119701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Google Shape;139;p12"/>
          <p:cNvSpPr/>
          <p:nvPr/>
        </p:nvSpPr>
        <p:spPr>
          <a:xfrm>
            <a:off x="3067885" y="-214526"/>
            <a:ext cx="1" cy="119701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Body Level One…"/>
          <p:cNvSpPr txBox="1"/>
          <p:nvPr>
            <p:ph type="body" sz="half" idx="1"/>
          </p:nvPr>
        </p:nvSpPr>
        <p:spPr>
          <a:xfrm>
            <a:off x="192475" y="900399"/>
            <a:ext cx="2729401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marL="457200" indent="-298450">
              <a:lnSpc>
                <a:spcPct val="110000"/>
              </a:lnSpc>
              <a:buClr>
                <a:srgbClr val="EFEFEF"/>
              </a:buClr>
              <a:buSzPts val="1100"/>
              <a:buFont typeface="Helvetica"/>
              <a:buChar char="●"/>
              <a:defRPr sz="1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298450">
              <a:lnSpc>
                <a:spcPct val="110000"/>
              </a:lnSpc>
              <a:buClr>
                <a:srgbClr val="EFEFEF"/>
              </a:buClr>
              <a:buSzPts val="1100"/>
              <a:buFont typeface="Helvetica"/>
              <a:buChar char="○"/>
              <a:defRPr sz="1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298450">
              <a:lnSpc>
                <a:spcPct val="110000"/>
              </a:lnSpc>
              <a:buClr>
                <a:srgbClr val="EFEFEF"/>
              </a:buClr>
              <a:buSzPts val="1100"/>
              <a:buFont typeface="Helvetica"/>
              <a:buChar char="■"/>
              <a:defRPr sz="1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298450">
              <a:lnSpc>
                <a:spcPct val="110000"/>
              </a:lnSpc>
              <a:buClr>
                <a:srgbClr val="EFEFEF"/>
              </a:buClr>
              <a:buSzPts val="1100"/>
              <a:buFont typeface="Helvetica"/>
              <a:buChar char="●"/>
              <a:defRPr sz="1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298450">
              <a:lnSpc>
                <a:spcPct val="110000"/>
              </a:lnSpc>
              <a:buClr>
                <a:srgbClr val="EFEFEF"/>
              </a:buClr>
              <a:buSzPts val="1100"/>
              <a:buFont typeface="Helvetica"/>
              <a:buChar char="○"/>
              <a:defRPr sz="1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Google Shape;142;p12"/>
          <p:cNvSpPr txBox="1"/>
          <p:nvPr>
            <p:ph type="body" sz="half" idx="13"/>
          </p:nvPr>
        </p:nvSpPr>
        <p:spPr>
          <a:xfrm>
            <a:off x="3207299" y="900399"/>
            <a:ext cx="2729402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298450">
              <a:lnSpc>
                <a:spcPct val="110000"/>
              </a:lnSpc>
              <a:buClr>
                <a:srgbClr val="EFEFEF"/>
              </a:buClr>
              <a:buSzPts val="1100"/>
              <a:buFont typeface="Helvetica"/>
              <a:buChar char="●"/>
              <a:defRPr sz="1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208" name="Google Shape;143;p12"/>
          <p:cNvSpPr txBox="1"/>
          <p:nvPr>
            <p:ph type="body" sz="half" idx="14"/>
          </p:nvPr>
        </p:nvSpPr>
        <p:spPr>
          <a:xfrm>
            <a:off x="6222124" y="900399"/>
            <a:ext cx="2729401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298450">
              <a:lnSpc>
                <a:spcPct val="110000"/>
              </a:lnSpc>
              <a:buClr>
                <a:srgbClr val="EFEFEF"/>
              </a:buClr>
              <a:buSzPts val="1100"/>
              <a:buFont typeface="Helvetica"/>
              <a:buChar char="●"/>
              <a:defRPr sz="1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grpSp>
        <p:nvGrpSpPr>
          <p:cNvPr id="217" name="Google Shape;144;p12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209" name="Google Shape;145;p12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Google Shape;146;p12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1" name="Google Shape;147;p12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Google Shape;148;p12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Google Shape;149;p12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4" name="Google Shape;150;p12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" name="Google Shape;151;p12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Google Shape;152;p12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8" name="Google Shape;153;p12"/>
          <p:cNvSpPr/>
          <p:nvPr/>
        </p:nvSpPr>
        <p:spPr>
          <a:xfrm flipV="1">
            <a:off x="6082644" y="905700"/>
            <a:ext cx="1" cy="3764401"/>
          </a:xfrm>
          <a:prstGeom prst="line">
            <a:avLst/>
          </a:prstGeom>
          <a:ln w="19050">
            <a:solidFill>
              <a:srgbClr val="003F6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9" name="Google Shape;154;p12"/>
          <p:cNvSpPr/>
          <p:nvPr/>
        </p:nvSpPr>
        <p:spPr>
          <a:xfrm flipV="1">
            <a:off x="3069144" y="905700"/>
            <a:ext cx="1" cy="3764401"/>
          </a:xfrm>
          <a:prstGeom prst="line">
            <a:avLst/>
          </a:prstGeom>
          <a:ln w="19050">
            <a:solidFill>
              <a:srgbClr val="003F6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68800" y="2365150"/>
            <a:ext cx="7796701" cy="1702500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 algn="ctr">
              <a:defRPr b="1" sz="400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Google Shape;24;p3"/>
          <p:cNvSpPr/>
          <p:nvPr/>
        </p:nvSpPr>
        <p:spPr>
          <a:xfrm flipH="1">
            <a:off x="4309650" y="2256754"/>
            <a:ext cx="524701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740899" y="1801249"/>
            <a:ext cx="5662202" cy="3774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10000"/>
              </a:lnSpc>
              <a:def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>
              <a:lnSpc>
                <a:spcPct val="110000"/>
              </a:lnSpc>
              <a:def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>
              <a:lnSpc>
                <a:spcPct val="110000"/>
              </a:lnSpc>
              <a:def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>
              <a:lnSpc>
                <a:spcPct val="110000"/>
              </a:lnSpc>
              <a:def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>
              <a:lnSpc>
                <a:spcPct val="110000"/>
              </a:lnSpc>
              <a:def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4" name="Google Shape;26;p3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36" name="Google Shape;27;p3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Google Shape;28;p3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29;p3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Google Shape;30;p3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Google Shape;31;p3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Google Shape;32;p3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33;p3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34;p3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6;p4"/>
          <p:cNvSpPr/>
          <p:nvPr/>
        </p:nvSpPr>
        <p:spPr>
          <a:xfrm>
            <a:off x="-1" y="0"/>
            <a:ext cx="3066002" cy="5143500"/>
          </a:xfrm>
          <a:prstGeom prst="rect">
            <a:avLst/>
          </a:prstGeom>
          <a:solidFill>
            <a:srgbClr val="00162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93349" y="549624"/>
            <a:ext cx="2751302" cy="14739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>
              <a:defRPr b="1" sz="250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Google Shape;38;p4"/>
          <p:cNvSpPr/>
          <p:nvPr/>
        </p:nvSpPr>
        <p:spPr>
          <a:xfrm>
            <a:off x="3066004" y="-214526"/>
            <a:ext cx="1" cy="11970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" name="Google Shape;39;p4"/>
          <p:cNvSpPr/>
          <p:nvPr/>
        </p:nvSpPr>
        <p:spPr>
          <a:xfrm flipH="1">
            <a:off x="295728" y="2133186"/>
            <a:ext cx="524700" cy="1"/>
          </a:xfrm>
          <a:prstGeom prst="line">
            <a:avLst/>
          </a:prstGeom>
          <a:ln w="28575">
            <a:solidFill>
              <a:srgbClr val="1AB9A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193349" y="2274299"/>
            <a:ext cx="2751302" cy="14952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0000"/>
              </a:lnSpc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0000"/>
              </a:lnSpc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0000"/>
              </a:lnSpc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0000"/>
              </a:lnSpc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0000"/>
              </a:lnSpc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1;p4"/>
          <p:cNvSpPr txBox="1"/>
          <p:nvPr>
            <p:ph type="body" idx="13"/>
          </p:nvPr>
        </p:nvSpPr>
        <p:spPr>
          <a:xfrm>
            <a:off x="3810675" y="549624"/>
            <a:ext cx="5047201" cy="41202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30200">
              <a:lnSpc>
                <a:spcPct val="110000"/>
              </a:lnSpc>
              <a:buClr>
                <a:srgbClr val="FFFFFF"/>
              </a:buClr>
              <a:buSzPts val="1600"/>
              <a:buFont typeface="Helvetica"/>
              <a:buChar char="●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grpSp>
        <p:nvGrpSpPr>
          <p:cNvPr id="66" name="Google Shape;42;p4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58" name="Google Shape;43;p4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Google Shape;44;p4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" name="Google Shape;45;p4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Google Shape;47;p4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48;p4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" name="Google Shape;49;p4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" name="Google Shape;50;p4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>
              <a:defRPr b="1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90" name="Google Shape;54;p6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82" name="Google Shape;55;p6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Google Shape;56;p6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Google Shape;57;p6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" name="Google Shape;58;p6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Google Shape;59;p6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60;p6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1;p6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" name="Google Shape;62;p6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1" name="Body Level One…"/>
          <p:cNvSpPr txBox="1"/>
          <p:nvPr>
            <p:ph type="body" idx="1"/>
          </p:nvPr>
        </p:nvSpPr>
        <p:spPr>
          <a:xfrm>
            <a:off x="915400" y="900399"/>
            <a:ext cx="7333200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marL="4572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●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○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■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●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○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>
              <a:defRPr b="1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Google Shape;66;p7"/>
          <p:cNvSpPr/>
          <p:nvPr/>
        </p:nvSpPr>
        <p:spPr>
          <a:xfrm>
            <a:off x="285749" y="907199"/>
            <a:ext cx="8569802" cy="3762300"/>
          </a:xfrm>
          <a:prstGeom prst="rect">
            <a:avLst/>
          </a:prstGeom>
          <a:solidFill>
            <a:srgbClr val="00162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" name="Google Shape;67;p7"/>
          <p:cNvSpPr/>
          <p:nvPr/>
        </p:nvSpPr>
        <p:spPr>
          <a:xfrm>
            <a:off x="8855561" y="-214526"/>
            <a:ext cx="1" cy="119701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Google Shape;68;p7"/>
          <p:cNvSpPr/>
          <p:nvPr/>
        </p:nvSpPr>
        <p:spPr>
          <a:xfrm>
            <a:off x="287536" y="-214526"/>
            <a:ext cx="1" cy="119701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Google Shape;69;p7"/>
          <p:cNvSpPr/>
          <p:nvPr/>
        </p:nvSpPr>
        <p:spPr>
          <a:xfrm flipH="1">
            <a:off x="-228600" y="925194"/>
            <a:ext cx="114300" cy="1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Google Shape;70;p7"/>
          <p:cNvSpPr/>
          <p:nvPr/>
        </p:nvSpPr>
        <p:spPr>
          <a:xfrm flipH="1">
            <a:off x="-228600" y="4670769"/>
            <a:ext cx="114300" cy="1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13" name="Google Shape;71;p7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105" name="Google Shape;72;p7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Google Shape;73;p7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Google Shape;74;p7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Google Shape;75;p7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6;p7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77;p7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Google Shape;78;p7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79;p7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81;p8" descr="Google Shape;81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49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itle Text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>
              <a:defRPr b="1" sz="2500">
                <a:solidFill>
                  <a:srgbClr val="0025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31" name="Google Shape;83;p8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123" name="Google Shape;84;p8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" name="Google Shape;85;p8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Google Shape;86;p8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87;p8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88;p8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" name="Google Shape;89;p8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90;p8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Google Shape;91;p8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93;p9"/>
          <p:cNvSpPr/>
          <p:nvPr/>
        </p:nvSpPr>
        <p:spPr>
          <a:xfrm flipV="1">
            <a:off x="6082644" y="905700"/>
            <a:ext cx="1" cy="3764401"/>
          </a:xfrm>
          <a:prstGeom prst="line">
            <a:avLst/>
          </a:prstGeom>
          <a:ln w="19050">
            <a:solidFill>
              <a:srgbClr val="003F6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>
              <a:defRPr b="1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Google Shape;95;p9"/>
          <p:cNvSpPr/>
          <p:nvPr/>
        </p:nvSpPr>
        <p:spPr>
          <a:xfrm>
            <a:off x="6078286" y="-214526"/>
            <a:ext cx="1" cy="119701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" name="Body Level One…"/>
          <p:cNvSpPr txBox="1"/>
          <p:nvPr>
            <p:ph type="body" idx="1"/>
          </p:nvPr>
        </p:nvSpPr>
        <p:spPr>
          <a:xfrm>
            <a:off x="192475" y="900399"/>
            <a:ext cx="5618701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marL="4572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●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○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■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●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17500">
              <a:lnSpc>
                <a:spcPct val="110000"/>
              </a:lnSpc>
              <a:buClr>
                <a:srgbClr val="EFEFEF"/>
              </a:buClr>
              <a:buSzPts val="1400"/>
              <a:buFont typeface="Helvetica"/>
              <a:buChar char="○"/>
              <a:defRPr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97;p9"/>
          <p:cNvSpPr txBox="1"/>
          <p:nvPr>
            <p:ph type="body" sz="half" idx="13"/>
          </p:nvPr>
        </p:nvSpPr>
        <p:spPr>
          <a:xfrm>
            <a:off x="6222124" y="900399"/>
            <a:ext cx="2729401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11150">
              <a:lnSpc>
                <a:spcPct val="110000"/>
              </a:lnSpc>
              <a:buClr>
                <a:srgbClr val="1AB9A5"/>
              </a:buClr>
              <a:buSzPts val="1300"/>
              <a:buFont typeface="Helvetica"/>
              <a:buChar char="●"/>
              <a:defRPr b="1" sz="1300">
                <a:solidFill>
                  <a:srgbClr val="1AB9A5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grpSp>
        <p:nvGrpSpPr>
          <p:cNvPr id="152" name="Google Shape;98;p9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144" name="Google Shape;99;p9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Google Shape;100;p9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Google Shape;101;p9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Google Shape;102;p9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Google Shape;103;p9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Google Shape;104;p9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Google Shape;105;p9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Google Shape;106;p9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08;p10"/>
          <p:cNvSpPr/>
          <p:nvPr/>
        </p:nvSpPr>
        <p:spPr>
          <a:xfrm>
            <a:off x="4572000" y="-214526"/>
            <a:ext cx="1" cy="11970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 lIns="91424" tIns="91424" rIns="91424" bIns="91424" anchor="t">
            <a:normAutofit fontScale="100000" lnSpcReduction="0"/>
          </a:bodyPr>
          <a:lstStyle>
            <a:lvl1pPr>
              <a:defRPr b="1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Google Shape;110;p10"/>
          <p:cNvSpPr/>
          <p:nvPr/>
        </p:nvSpPr>
        <p:spPr>
          <a:xfrm flipV="1">
            <a:off x="4573270" y="905700"/>
            <a:ext cx="1" cy="3764401"/>
          </a:xfrm>
          <a:prstGeom prst="line">
            <a:avLst/>
          </a:prstGeom>
          <a:ln w="19050">
            <a:solidFill>
              <a:srgbClr val="003F6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3" name="Body Level One…"/>
          <p:cNvSpPr txBox="1"/>
          <p:nvPr>
            <p:ph type="body" sz="half" idx="1"/>
          </p:nvPr>
        </p:nvSpPr>
        <p:spPr>
          <a:xfrm>
            <a:off x="192475" y="900399"/>
            <a:ext cx="4112101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marL="4572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●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○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■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●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○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Google Shape;112;p10"/>
          <p:cNvSpPr txBox="1"/>
          <p:nvPr>
            <p:ph type="body" sz="half" idx="13"/>
          </p:nvPr>
        </p:nvSpPr>
        <p:spPr>
          <a:xfrm>
            <a:off x="4749999" y="900399"/>
            <a:ext cx="4112102" cy="37695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●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grpSp>
        <p:nvGrpSpPr>
          <p:cNvPr id="173" name="Google Shape;113;p10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165" name="Google Shape;114;p10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Google Shape;115;p10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Google Shape;116;p10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Google Shape;117;p10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Google Shape;118;p10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Google Shape;119;p10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" name="Google Shape;120;p10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Google Shape;121;p10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25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spring-projects/spring-data-jpa" TargetMode="External"/><Relationship Id="rId3" Type="http://schemas.openxmlformats.org/officeDocument/2006/relationships/hyperlink" Target="https://docs.spring.io/spring-data/data-jpa/docs/current/reference/html/" TargetMode="External"/><Relationship Id="rId4" Type="http://schemas.openxmlformats.org/officeDocument/2006/relationships/hyperlink" Target="https://github.com/spring-projects/spring-data-examples/tree/master/jpa" TargetMode="External"/><Relationship Id="rId5" Type="http://schemas.openxmlformats.org/officeDocument/2006/relationships/hyperlink" Target="https://github.com/schauder/talk-spring-data-jpa-0-100/tree/master/example" TargetMode="External"/><Relationship Id="rId6" Type="http://schemas.openxmlformats.org/officeDocument/2006/relationships/hyperlink" Target="https://spring.io/blog/2011/04/26/advanced-spring-data-jpa-specifications-and-querydsl/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jschauder@pivotal.io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upload.wikimedia.org/wikipedia/commons/8/8d/Shimano_three_gear_hub_lever.jp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59;p13"/>
          <p:cNvSpPr txBox="1"/>
          <p:nvPr>
            <p:ph type="subTitle" sz="quarter" idx="1"/>
          </p:nvPr>
        </p:nvSpPr>
        <p:spPr>
          <a:xfrm>
            <a:off x="523200" y="3306700"/>
            <a:ext cx="4173600" cy="1409701"/>
          </a:xfrm>
          <a:prstGeom prst="rect">
            <a:avLst/>
          </a:prstGeom>
        </p:spPr>
        <p:txBody>
          <a:bodyPr/>
          <a:lstStyle/>
          <a:p>
            <a:pPr/>
            <a:r>
              <a:t>May 2019</a:t>
            </a:r>
          </a:p>
        </p:txBody>
      </p:sp>
      <p:sp>
        <p:nvSpPr>
          <p:cNvPr id="230" name="Google Shape;160;p13"/>
          <p:cNvSpPr txBox="1"/>
          <p:nvPr>
            <p:ph type="ctrTitle"/>
          </p:nvPr>
        </p:nvSpPr>
        <p:spPr>
          <a:xfrm>
            <a:off x="523200" y="1737024"/>
            <a:ext cx="6643200" cy="1191602"/>
          </a:xfrm>
          <a:prstGeom prst="rect">
            <a:avLst/>
          </a:prstGeom>
        </p:spPr>
        <p:txBody>
          <a:bodyPr/>
          <a:lstStyle/>
          <a:p>
            <a:pPr defTabSz="740663">
              <a:defRPr sz="3240"/>
            </a:pPr>
            <a:r>
              <a:t>Spring Data JPA</a:t>
            </a:r>
          </a:p>
          <a:p>
            <a:pPr defTabSz="740663">
              <a:defRPr b="0" sz="3240"/>
            </a:pPr>
            <a:r>
              <a:t>0-100 in 60 minutes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CRUD</a:t>
            </a:r>
          </a:p>
        </p:txBody>
      </p:sp>
      <p:sp>
        <p:nvSpPr>
          <p:cNvPr id="279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CRUD</a:t>
            </a:r>
          </a:p>
        </p:txBody>
      </p:sp>
      <p:sp>
        <p:nvSpPr>
          <p:cNvPr id="282" name="Google Shape;221;p18"/>
          <p:cNvSpPr txBox="1"/>
          <p:nvPr>
            <p:ph type="body" idx="1"/>
          </p:nvPr>
        </p:nvSpPr>
        <p:spPr>
          <a:xfrm>
            <a:off x="-11468" y="-7146"/>
            <a:ext cx="9166936" cy="515779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CRUD</a:t>
            </a:r>
          </a:p>
        </p:txBody>
      </p:sp>
      <p:sp>
        <p:nvSpPr>
          <p:cNvPr id="285" name="Google Shape;221;p18"/>
          <p:cNvSpPr txBox="1"/>
          <p:nvPr>
            <p:ph type="body" idx="1"/>
          </p:nvPr>
        </p:nvSpPr>
        <p:spPr>
          <a:xfrm>
            <a:off x="-11005" y="-7560"/>
            <a:ext cx="9166010" cy="515862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@Autowired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PersonRepository </a:t>
            </a:r>
            <a:r>
              <a:rPr b="1">
                <a:solidFill>
                  <a:srgbClr val="66187A"/>
                </a:solidFill>
              </a:rPr>
              <a:t>persons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i="1"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i="1"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i="1"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i="1"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Person p </a:t>
            </a:r>
            <a:r>
              <a:t>= </a:t>
            </a:r>
            <a:r>
              <a:rPr b="1" i="0">
                <a:solidFill>
                  <a:srgbClr val="66187A"/>
                </a:solidFill>
              </a:rPr>
              <a:t>persons</a:t>
            </a:r>
            <a:r>
              <a:rPr i="0"/>
              <a:t>.save(</a:t>
            </a:r>
            <a:r>
              <a:t>createPerson</a:t>
            </a:r>
            <a:r>
              <a:rPr i="0"/>
              <a:t>());</a:t>
            </a:r>
            <a:endParaRPr i="0"/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.findById(id);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.findAll();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.deleteAll();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Query Derivation</a:t>
            </a:r>
          </a:p>
        </p:txBody>
      </p:sp>
      <p:sp>
        <p:nvSpPr>
          <p:cNvPr id="290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Derived Queries</a:t>
            </a:r>
          </a:p>
        </p:txBody>
      </p:sp>
      <p:sp>
        <p:nvSpPr>
          <p:cNvPr id="293" name="Google Shape;221;p18"/>
          <p:cNvSpPr txBox="1"/>
          <p:nvPr>
            <p:ph type="body" idx="1"/>
          </p:nvPr>
        </p:nvSpPr>
        <p:spPr>
          <a:xfrm>
            <a:off x="-9687" y="-18121"/>
            <a:ext cx="9163375" cy="517974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List&lt;Person&gt; findByFirstName(String firstName);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 b="1">
                <a:solidFill>
                  <a:srgbClr val="011480"/>
                </a:solidFill>
              </a:rPr>
              <a:t>boolean </a:t>
            </a:r>
            <a:r>
              <a:t>existsByAddress_CityContainsIgnoreCase(</a:t>
            </a:r>
          </a:p>
          <a:p>
            <a:pPr lvl="4" marL="0" indent="9144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 name);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Derived Queries</a:t>
            </a:r>
          </a:p>
        </p:txBody>
      </p:sp>
      <p:sp>
        <p:nvSpPr>
          <p:cNvPr id="296" name="Google Shape;221;p18"/>
          <p:cNvSpPr txBox="1"/>
          <p:nvPr>
            <p:ph type="body" idx="1"/>
          </p:nvPr>
        </p:nvSpPr>
        <p:spPr>
          <a:xfrm>
            <a:off x="-10182" y="-20056"/>
            <a:ext cx="9164364" cy="518361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.findByFirstName(</a:t>
            </a:r>
            <a:r>
              <a:rPr b="1">
                <a:solidFill>
                  <a:srgbClr val="018001"/>
                </a:solidFill>
              </a:rPr>
              <a:t>"Jens"</a:t>
            </a:r>
            <a:r>
              <a:t>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.existsByAddress_CityContainsIgnoreCase(</a:t>
            </a:r>
            <a:r>
              <a:rPr b="1">
                <a:solidFill>
                  <a:srgbClr val="018001"/>
                </a:solidFill>
              </a:rPr>
              <a:t>“aREST"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Annotated Queries</a:t>
            </a:r>
          </a:p>
        </p:txBody>
      </p:sp>
      <p:sp>
        <p:nvSpPr>
          <p:cNvPr id="301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Annotated Queries</a:t>
            </a:r>
          </a:p>
        </p:txBody>
      </p:sp>
      <p:sp>
        <p:nvSpPr>
          <p:cNvPr id="304" name="Google Shape;221;p18"/>
          <p:cNvSpPr txBox="1"/>
          <p:nvPr>
            <p:ph type="body" idx="1"/>
          </p:nvPr>
        </p:nvSpPr>
        <p:spPr>
          <a:xfrm>
            <a:off x="5608" y="4482"/>
            <a:ext cx="9132785" cy="513453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	</a:t>
            </a:r>
            <a:r>
              <a:rPr b="0">
                <a:solidFill>
                  <a:srgbClr val="808002"/>
                </a:solidFill>
              </a:rPr>
              <a:t>@Query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"SELECT CONCAT( p.firstName, '</a:t>
            </a:r>
            <a:r>
              <a:rPr>
                <a:solidFill>
                  <a:srgbClr val="011480"/>
                </a:solidFill>
              </a:rPr>
              <a:t>\n</a:t>
            </a:r>
            <a:r>
              <a:t>', a.zipCode, ' ', a.city) " </a:t>
            </a:r>
            <a:r>
              <a:rPr b="0">
                <a:solidFill>
                  <a:srgbClr val="000000"/>
                </a:solidFill>
              </a:rPr>
              <a:t>+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			</a:t>
            </a:r>
            <a:r>
              <a:t>"FROM Person p " </a:t>
            </a:r>
            <a:r>
              <a:rPr b="0">
                <a:solidFill>
                  <a:srgbClr val="000000"/>
                </a:solidFill>
              </a:rPr>
              <a:t>+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			</a:t>
            </a:r>
            <a:r>
              <a:t>"JOIN p.address AS a " </a:t>
            </a:r>
            <a:r>
              <a:rPr b="0">
                <a:solidFill>
                  <a:srgbClr val="000000"/>
                </a:solidFill>
              </a:rPr>
              <a:t>+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			</a:t>
            </a:r>
            <a:r>
              <a:t>"WHERE a.city LIKE :#{#city == null || #city.isEmpty() ? '%' : #city}"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List&lt;String&gt; addressListByNullableCity(String city);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Pagination</a:t>
            </a:r>
          </a:p>
        </p:txBody>
      </p:sp>
      <p:sp>
        <p:nvSpPr>
          <p:cNvPr id="309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Derived Queries</a:t>
            </a:r>
          </a:p>
        </p:txBody>
      </p:sp>
      <p:sp>
        <p:nvSpPr>
          <p:cNvPr id="312" name="Google Shape;221;p18"/>
          <p:cNvSpPr txBox="1"/>
          <p:nvPr>
            <p:ph type="body" idx="1"/>
          </p:nvPr>
        </p:nvSpPr>
        <p:spPr>
          <a:xfrm>
            <a:off x="-9687" y="-18121"/>
            <a:ext cx="9163375" cy="517974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List&lt;Person&gt; findByFirstName(String firstName);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imano_three_gear_hub_lever.jpg" descr="Shimano_three_gear_hub_lev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3754" y="1839"/>
            <a:ext cx="5963256" cy="5139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Derived Queries</a:t>
            </a:r>
          </a:p>
        </p:txBody>
      </p:sp>
      <p:sp>
        <p:nvSpPr>
          <p:cNvPr id="315" name="Google Shape;221;p18"/>
          <p:cNvSpPr txBox="1"/>
          <p:nvPr>
            <p:ph type="body" idx="1"/>
          </p:nvPr>
        </p:nvSpPr>
        <p:spPr>
          <a:xfrm>
            <a:off x="-9687" y="-18121"/>
            <a:ext cx="9163375" cy="517974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Page&lt;Person&gt; findByFirstName(String firstName, Pageable page);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Derived Queries</a:t>
            </a:r>
          </a:p>
        </p:txBody>
      </p:sp>
      <p:sp>
        <p:nvSpPr>
          <p:cNvPr id="320" name="Google Shape;221;p18"/>
          <p:cNvSpPr txBox="1"/>
          <p:nvPr>
            <p:ph type="body" idx="1"/>
          </p:nvPr>
        </p:nvSpPr>
        <p:spPr>
          <a:xfrm>
            <a:off x="-9687" y="-18121"/>
            <a:ext cx="9163375" cy="517974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Slice&lt;Person&gt; findByFirstName(String firstName, Pageable page);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Projections</a:t>
            </a:r>
          </a:p>
        </p:txBody>
      </p:sp>
      <p:sp>
        <p:nvSpPr>
          <p:cNvPr id="325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Derived Queries</a:t>
            </a:r>
          </a:p>
        </p:txBody>
      </p:sp>
      <p:sp>
        <p:nvSpPr>
          <p:cNvPr id="328" name="Google Shape;221;p18"/>
          <p:cNvSpPr txBox="1"/>
          <p:nvPr>
            <p:ph type="body" idx="1"/>
          </p:nvPr>
        </p:nvSpPr>
        <p:spPr>
          <a:xfrm>
            <a:off x="-9687" y="-18121"/>
            <a:ext cx="9163375" cy="517974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List&lt;Person&gt; findByFirstName(String firstName, Pageable page);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Derived Queries</a:t>
            </a:r>
          </a:p>
        </p:txBody>
      </p:sp>
      <p:sp>
        <p:nvSpPr>
          <p:cNvPr id="333" name="Google Shape;221;p18"/>
          <p:cNvSpPr txBox="1"/>
          <p:nvPr>
            <p:ph type="body" idx="1"/>
          </p:nvPr>
        </p:nvSpPr>
        <p:spPr>
          <a:xfrm>
            <a:off x="-9687" y="-18121"/>
            <a:ext cx="9163375" cy="517974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List&lt;SimplePerson&gt; findSimplyByFirstName(String firstName);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Derived Queries</a:t>
            </a:r>
          </a:p>
        </p:txBody>
      </p:sp>
      <p:sp>
        <p:nvSpPr>
          <p:cNvPr id="338" name="Google Shape;221;p18"/>
          <p:cNvSpPr txBox="1"/>
          <p:nvPr>
            <p:ph type="body" idx="1"/>
          </p:nvPr>
        </p:nvSpPr>
        <p:spPr>
          <a:xfrm>
            <a:off x="-9687" y="-18121"/>
            <a:ext cx="9163375" cy="517974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000000"/>
                </a:solidFill>
              </a:rPr>
              <a:t>SimplePerson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String getFirstName();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Gender getGender();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	</a:t>
            </a:r>
            <a:r>
              <a:rPr b="0">
                <a:solidFill>
                  <a:srgbClr val="808002"/>
                </a:solidFill>
              </a:rPr>
              <a:t>@Value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"#{target.address.city + ' in ' + target.address.state}"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String getAddress();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Conversions</a:t>
            </a:r>
          </a:p>
        </p:txBody>
      </p:sp>
      <p:sp>
        <p:nvSpPr>
          <p:cNvPr id="343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Query By Example</a:t>
            </a:r>
          </a:p>
        </p:txBody>
      </p:sp>
      <p:sp>
        <p:nvSpPr>
          <p:cNvPr id="348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Query by Example</a:t>
            </a:r>
          </a:p>
        </p:txBody>
      </p:sp>
      <p:sp>
        <p:nvSpPr>
          <p:cNvPr id="351" name="Google Shape;221;p18"/>
          <p:cNvSpPr txBox="1"/>
          <p:nvPr>
            <p:ph type="body" idx="1"/>
          </p:nvPr>
        </p:nvSpPr>
        <p:spPr>
          <a:xfrm>
            <a:off x="-2894" y="-4164"/>
            <a:ext cx="9149788" cy="515182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Person pattern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Person(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null</a:t>
            </a:r>
            <a:r>
              <a:t>,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new </a:t>
            </a:r>
            <a:r>
              <a:t>Address(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, 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"germany"</a:t>
            </a:r>
            <a:r>
              <a:t>),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Gender.</a:t>
            </a:r>
            <a:r>
              <a:rPr b="1" i="1">
                <a:solidFill>
                  <a:srgbClr val="66187A"/>
                </a:solidFill>
              </a:rPr>
              <a:t>MALE</a:t>
            </a:r>
            <a:r>
              <a:t>,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null</a:t>
            </a:r>
            <a:endParaRPr b="1">
              <a:solidFill>
                <a:srgbClr val="01148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Example&lt;Person&gt; strict = Example.</a:t>
            </a:r>
            <a:r>
              <a:rPr i="1"/>
              <a:t>of</a:t>
            </a:r>
            <a:r>
              <a:t>(pattern);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.findAll(strict);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Query by Example</a:t>
            </a:r>
          </a:p>
        </p:txBody>
      </p:sp>
      <p:sp>
        <p:nvSpPr>
          <p:cNvPr id="354" name="Google Shape;221;p18"/>
          <p:cNvSpPr txBox="1"/>
          <p:nvPr>
            <p:ph type="body" idx="1"/>
          </p:nvPr>
        </p:nvSpPr>
        <p:spPr>
          <a:xfrm>
            <a:off x="-12117" y="-6037"/>
            <a:ext cx="9168234" cy="515557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Example&lt;Person&gt; lenient = Example.</a:t>
            </a:r>
            <a:r>
              <a:rPr i="1"/>
              <a:t>of</a:t>
            </a:r>
            <a:r>
              <a:t>(pattern, ExampleMatcher.</a:t>
            </a:r>
            <a:r>
              <a:rPr i="1"/>
              <a:t>matchingAll</a:t>
            </a:r>
            <a:r>
              <a:t>().withIgnoreCase());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.findAll(lenient);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52;p22"/>
          <p:cNvSpPr txBox="1"/>
          <p:nvPr/>
        </p:nvSpPr>
        <p:spPr>
          <a:xfrm>
            <a:off x="1387350" y="2000269"/>
            <a:ext cx="6369300" cy="114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 algn="ctr">
              <a:lnSpc>
                <a:spcPct val="130000"/>
              </a:lnSpc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“for they know not what they do” </a:t>
            </a:r>
            <a:br/>
            <a:r>
              <a:t>(Lk 23:34)</a:t>
            </a:r>
          </a:p>
        </p:txBody>
      </p:sp>
      <p:grpSp>
        <p:nvGrpSpPr>
          <p:cNvPr id="239" name="Google Shape;253;p22"/>
          <p:cNvGrpSpPr/>
          <p:nvPr/>
        </p:nvGrpSpPr>
        <p:grpSpPr>
          <a:xfrm>
            <a:off x="3670094" y="1427252"/>
            <a:ext cx="1803818" cy="2206841"/>
            <a:chOff x="0" y="0"/>
            <a:chExt cx="1803817" cy="2206839"/>
          </a:xfrm>
        </p:grpSpPr>
        <p:sp>
          <p:nvSpPr>
            <p:cNvPr id="237" name="Google Shape;254;p22"/>
            <p:cNvSpPr/>
            <p:nvPr/>
          </p:nvSpPr>
          <p:spPr>
            <a:xfrm>
              <a:off x="-1" y="-1"/>
              <a:ext cx="1803819" cy="1"/>
            </a:xfrm>
            <a:prstGeom prst="line">
              <a:avLst/>
            </a:prstGeom>
            <a:noFill/>
            <a:ln w="38100" cap="flat">
              <a:solidFill>
                <a:srgbClr val="1AB9A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8" name="Google Shape;255;p22"/>
            <p:cNvSpPr/>
            <p:nvPr/>
          </p:nvSpPr>
          <p:spPr>
            <a:xfrm>
              <a:off x="-1" y="2206839"/>
              <a:ext cx="1803819" cy="1"/>
            </a:xfrm>
            <a:prstGeom prst="line">
              <a:avLst/>
            </a:prstGeom>
            <a:noFill/>
            <a:ln w="38100" cap="flat">
              <a:solidFill>
                <a:srgbClr val="1AB9A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8" name="Google Shape;256;p22"/>
          <p:cNvGrpSpPr/>
          <p:nvPr/>
        </p:nvGrpSpPr>
        <p:grpSpPr>
          <a:xfrm>
            <a:off x="287524" y="4854556"/>
            <a:ext cx="634915" cy="148712"/>
            <a:chOff x="0" y="0"/>
            <a:chExt cx="634914" cy="148711"/>
          </a:xfrm>
        </p:grpSpPr>
        <p:sp>
          <p:nvSpPr>
            <p:cNvPr id="240" name="Google Shape;257;p22"/>
            <p:cNvSpPr/>
            <p:nvPr/>
          </p:nvSpPr>
          <p:spPr>
            <a:xfrm>
              <a:off x="118408" y="-1"/>
              <a:ext cx="22613" cy="1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228"/>
                  </a:lnTo>
                  <a:lnTo>
                    <a:pt x="21511" y="3228"/>
                  </a:lnTo>
                  <a:lnTo>
                    <a:pt x="21511" y="0"/>
                  </a:lnTo>
                  <a:close/>
                  <a:moveTo>
                    <a:pt x="0" y="5598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598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" name="Google Shape;258;p22"/>
            <p:cNvSpPr/>
            <p:nvPr/>
          </p:nvSpPr>
          <p:spPr>
            <a:xfrm>
              <a:off x="157624" y="37810"/>
              <a:ext cx="113719" cy="11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107"/>
                  </a:lnTo>
                  <a:lnTo>
                    <a:pt x="1996" y="3107"/>
                  </a:lnTo>
                  <a:lnTo>
                    <a:pt x="6969" y="18256"/>
                  </a:lnTo>
                  <a:cubicBezTo>
                    <a:pt x="7753" y="20577"/>
                    <a:pt x="9071" y="21600"/>
                    <a:pt x="11281" y="21600"/>
                  </a:cubicBezTo>
                  <a:cubicBezTo>
                    <a:pt x="12761" y="21600"/>
                    <a:pt x="14596" y="21235"/>
                    <a:pt x="15630" y="18256"/>
                  </a:cubicBezTo>
                  <a:lnTo>
                    <a:pt x="21600" y="0"/>
                  </a:lnTo>
                  <a:lnTo>
                    <a:pt x="17483" y="0"/>
                  </a:lnTo>
                  <a:lnTo>
                    <a:pt x="12261" y="16940"/>
                  </a:lnTo>
                  <a:cubicBezTo>
                    <a:pt x="12065" y="17671"/>
                    <a:pt x="11923" y="18110"/>
                    <a:pt x="11281" y="18110"/>
                  </a:cubicBezTo>
                  <a:cubicBezTo>
                    <a:pt x="10657" y="18110"/>
                    <a:pt x="10515" y="17671"/>
                    <a:pt x="10301" y="16940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" name="Google Shape;259;p22"/>
            <p:cNvSpPr/>
            <p:nvPr/>
          </p:nvSpPr>
          <p:spPr>
            <a:xfrm>
              <a:off x="277437" y="37810"/>
              <a:ext cx="99176" cy="11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771" y="3493"/>
                  </a:moveTo>
                  <a:cubicBezTo>
                    <a:pt x="14605" y="3493"/>
                    <a:pt x="16951" y="6073"/>
                    <a:pt x="16951" y="9164"/>
                  </a:cubicBezTo>
                  <a:lnTo>
                    <a:pt x="16951" y="12473"/>
                  </a:lnTo>
                  <a:cubicBezTo>
                    <a:pt x="16951" y="15564"/>
                    <a:pt x="14585" y="18144"/>
                    <a:pt x="10771" y="18144"/>
                  </a:cubicBezTo>
                  <a:cubicBezTo>
                    <a:pt x="6854" y="18144"/>
                    <a:pt x="4610" y="15564"/>
                    <a:pt x="4631" y="12473"/>
                  </a:cubicBezTo>
                  <a:lnTo>
                    <a:pt x="4631" y="9164"/>
                  </a:lnTo>
                  <a:cubicBezTo>
                    <a:pt x="4631" y="6073"/>
                    <a:pt x="6752" y="3493"/>
                    <a:pt x="10771" y="3493"/>
                  </a:cubicBezTo>
                  <a:close/>
                  <a:moveTo>
                    <a:pt x="10771" y="0"/>
                  </a:moveTo>
                  <a:cubicBezTo>
                    <a:pt x="4427" y="0"/>
                    <a:pt x="-40" y="3768"/>
                    <a:pt x="0" y="9145"/>
                  </a:cubicBezTo>
                  <a:lnTo>
                    <a:pt x="0" y="12455"/>
                  </a:lnTo>
                  <a:cubicBezTo>
                    <a:pt x="0" y="17833"/>
                    <a:pt x="4427" y="21600"/>
                    <a:pt x="10771" y="21600"/>
                  </a:cubicBezTo>
                  <a:cubicBezTo>
                    <a:pt x="17134" y="21600"/>
                    <a:pt x="21560" y="17833"/>
                    <a:pt x="21560" y="12455"/>
                  </a:cubicBezTo>
                  <a:lnTo>
                    <a:pt x="21560" y="9145"/>
                  </a:lnTo>
                  <a:cubicBezTo>
                    <a:pt x="21560" y="3768"/>
                    <a:pt x="17134" y="0"/>
                    <a:pt x="10771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" name="Google Shape;260;p22"/>
            <p:cNvSpPr/>
            <p:nvPr/>
          </p:nvSpPr>
          <p:spPr>
            <a:xfrm>
              <a:off x="467153" y="36311"/>
              <a:ext cx="94038" cy="10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1048" y="0"/>
                  </a:moveTo>
                  <a:cubicBezTo>
                    <a:pt x="4221" y="0"/>
                    <a:pt x="0" y="3689"/>
                    <a:pt x="0" y="9611"/>
                  </a:cubicBezTo>
                  <a:lnTo>
                    <a:pt x="0" y="11935"/>
                  </a:lnTo>
                  <a:cubicBezTo>
                    <a:pt x="0" y="17856"/>
                    <a:pt x="4221" y="21600"/>
                    <a:pt x="11048" y="21600"/>
                  </a:cubicBezTo>
                  <a:cubicBezTo>
                    <a:pt x="11199" y="21600"/>
                    <a:pt x="12404" y="21600"/>
                    <a:pt x="12943" y="21545"/>
                  </a:cubicBezTo>
                  <a:lnTo>
                    <a:pt x="12943" y="17985"/>
                  </a:lnTo>
                  <a:cubicBezTo>
                    <a:pt x="12728" y="17985"/>
                    <a:pt x="11177" y="18022"/>
                    <a:pt x="11048" y="18022"/>
                  </a:cubicBezTo>
                  <a:cubicBezTo>
                    <a:pt x="7322" y="18022"/>
                    <a:pt x="4846" y="15587"/>
                    <a:pt x="4846" y="11935"/>
                  </a:cubicBezTo>
                  <a:lnTo>
                    <a:pt x="4846" y="9611"/>
                  </a:lnTo>
                  <a:cubicBezTo>
                    <a:pt x="4846" y="5958"/>
                    <a:pt x="7344" y="3523"/>
                    <a:pt x="11048" y="3523"/>
                  </a:cubicBezTo>
                  <a:cubicBezTo>
                    <a:pt x="12706" y="3523"/>
                    <a:pt x="15247" y="3634"/>
                    <a:pt x="16130" y="3800"/>
                  </a:cubicBezTo>
                  <a:lnTo>
                    <a:pt x="16389" y="3836"/>
                  </a:lnTo>
                  <a:lnTo>
                    <a:pt x="16389" y="21600"/>
                  </a:lnTo>
                  <a:lnTo>
                    <a:pt x="21579" y="21600"/>
                  </a:lnTo>
                  <a:lnTo>
                    <a:pt x="21579" y="1697"/>
                  </a:lnTo>
                  <a:cubicBezTo>
                    <a:pt x="21600" y="1328"/>
                    <a:pt x="21600" y="1199"/>
                    <a:pt x="20652" y="978"/>
                  </a:cubicBezTo>
                  <a:cubicBezTo>
                    <a:pt x="18068" y="406"/>
                    <a:pt x="14020" y="0"/>
                    <a:pt x="1104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" name="Google Shape;261;p22"/>
            <p:cNvSpPr/>
            <p:nvPr/>
          </p:nvSpPr>
          <p:spPr>
            <a:xfrm>
              <a:off x="582935" y="-1"/>
              <a:ext cx="22613" cy="146273"/>
            </a:xfrm>
            <a:prstGeom prst="rect">
              <a:avLst/>
            </a:pr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5" name="Google Shape;262;p22"/>
            <p:cNvSpPr/>
            <p:nvPr/>
          </p:nvSpPr>
          <p:spPr>
            <a:xfrm>
              <a:off x="0" y="-1"/>
              <a:ext cx="99829" cy="1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5075" y="21600"/>
                  </a:lnTo>
                  <a:lnTo>
                    <a:pt x="5075" y="3009"/>
                  </a:lnTo>
                  <a:lnTo>
                    <a:pt x="8060" y="3009"/>
                  </a:lnTo>
                  <a:cubicBezTo>
                    <a:pt x="8689" y="3009"/>
                    <a:pt x="9217" y="3022"/>
                    <a:pt x="9785" y="3036"/>
                  </a:cubicBezTo>
                  <a:cubicBezTo>
                    <a:pt x="14191" y="3092"/>
                    <a:pt x="16342" y="4284"/>
                    <a:pt x="16342" y="6627"/>
                  </a:cubicBezTo>
                  <a:lnTo>
                    <a:pt x="16342" y="6891"/>
                  </a:lnTo>
                  <a:cubicBezTo>
                    <a:pt x="16342" y="9053"/>
                    <a:pt x="14596" y="10495"/>
                    <a:pt x="9805" y="10495"/>
                  </a:cubicBezTo>
                  <a:lnTo>
                    <a:pt x="8385" y="10495"/>
                  </a:lnTo>
                  <a:lnTo>
                    <a:pt x="8385" y="13407"/>
                  </a:lnTo>
                  <a:cubicBezTo>
                    <a:pt x="8892" y="13420"/>
                    <a:pt x="9338" y="13434"/>
                    <a:pt x="9825" y="13434"/>
                  </a:cubicBezTo>
                  <a:cubicBezTo>
                    <a:pt x="16728" y="13434"/>
                    <a:pt x="21600" y="11576"/>
                    <a:pt x="21600" y="6932"/>
                  </a:cubicBezTo>
                  <a:lnTo>
                    <a:pt x="21600" y="6655"/>
                  </a:lnTo>
                  <a:cubicBezTo>
                    <a:pt x="21580" y="1802"/>
                    <a:pt x="16282" y="0"/>
                    <a:pt x="8588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Google Shape;263;p22"/>
            <p:cNvSpPr/>
            <p:nvPr/>
          </p:nvSpPr>
          <p:spPr>
            <a:xfrm>
              <a:off x="393875" y="14451"/>
              <a:ext cx="59676" cy="1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87" y="0"/>
                  </a:moveTo>
                  <a:lnTo>
                    <a:pt x="0" y="493"/>
                  </a:lnTo>
                  <a:lnTo>
                    <a:pt x="0" y="17055"/>
                  </a:lnTo>
                  <a:cubicBezTo>
                    <a:pt x="0" y="20198"/>
                    <a:pt x="3431" y="21600"/>
                    <a:pt x="11140" y="21600"/>
                  </a:cubicBezTo>
                  <a:lnTo>
                    <a:pt x="21600" y="21600"/>
                  </a:lnTo>
                  <a:lnTo>
                    <a:pt x="21600" y="18734"/>
                  </a:lnTo>
                  <a:lnTo>
                    <a:pt x="13891" y="18734"/>
                  </a:lnTo>
                  <a:cubicBezTo>
                    <a:pt x="10562" y="18734"/>
                    <a:pt x="8287" y="18672"/>
                    <a:pt x="8287" y="17055"/>
                  </a:cubicBezTo>
                  <a:lnTo>
                    <a:pt x="8287" y="6702"/>
                  </a:lnTo>
                  <a:lnTo>
                    <a:pt x="21600" y="6702"/>
                  </a:lnTo>
                  <a:lnTo>
                    <a:pt x="21600" y="3836"/>
                  </a:lnTo>
                  <a:lnTo>
                    <a:pt x="8287" y="3836"/>
                  </a:lnTo>
                  <a:lnTo>
                    <a:pt x="8287" y="0"/>
                  </a:ln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Google Shape;264;p22"/>
            <p:cNvSpPr/>
            <p:nvPr/>
          </p:nvSpPr>
          <p:spPr>
            <a:xfrm>
              <a:off x="615865" y="127320"/>
              <a:ext cx="19050" cy="1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6" y="5880"/>
                  </a:moveTo>
                  <a:cubicBezTo>
                    <a:pt x="12557" y="5880"/>
                    <a:pt x="13620" y="6736"/>
                    <a:pt x="13620" y="8343"/>
                  </a:cubicBezTo>
                  <a:cubicBezTo>
                    <a:pt x="13620" y="9946"/>
                    <a:pt x="12557" y="10908"/>
                    <a:pt x="10532" y="10908"/>
                  </a:cubicBezTo>
                  <a:lnTo>
                    <a:pt x="8301" y="10908"/>
                  </a:lnTo>
                  <a:lnTo>
                    <a:pt x="8301" y="5880"/>
                  </a:lnTo>
                  <a:close/>
                  <a:moveTo>
                    <a:pt x="7238" y="4812"/>
                  </a:moveTo>
                  <a:lnTo>
                    <a:pt x="7238" y="16360"/>
                  </a:lnTo>
                  <a:lnTo>
                    <a:pt x="8512" y="16360"/>
                  </a:lnTo>
                  <a:lnTo>
                    <a:pt x="8512" y="11976"/>
                  </a:lnTo>
                  <a:lnTo>
                    <a:pt x="11279" y="11871"/>
                  </a:lnTo>
                  <a:lnTo>
                    <a:pt x="14151" y="16360"/>
                  </a:lnTo>
                  <a:lnTo>
                    <a:pt x="15535" y="16360"/>
                  </a:lnTo>
                  <a:lnTo>
                    <a:pt x="12557" y="11548"/>
                  </a:lnTo>
                  <a:cubicBezTo>
                    <a:pt x="13830" y="11014"/>
                    <a:pt x="14898" y="9946"/>
                    <a:pt x="14898" y="8233"/>
                  </a:cubicBezTo>
                  <a:cubicBezTo>
                    <a:pt x="14898" y="6096"/>
                    <a:pt x="13409" y="4812"/>
                    <a:pt x="10532" y="4812"/>
                  </a:cubicBezTo>
                  <a:close/>
                  <a:moveTo>
                    <a:pt x="10747" y="1391"/>
                  </a:moveTo>
                  <a:cubicBezTo>
                    <a:pt x="15855" y="1391"/>
                    <a:pt x="19896" y="5668"/>
                    <a:pt x="19896" y="10696"/>
                  </a:cubicBezTo>
                  <a:cubicBezTo>
                    <a:pt x="19896" y="15720"/>
                    <a:pt x="15855" y="19892"/>
                    <a:pt x="10747" y="19892"/>
                  </a:cubicBezTo>
                  <a:cubicBezTo>
                    <a:pt x="5745" y="19892"/>
                    <a:pt x="1599" y="15720"/>
                    <a:pt x="1599" y="10696"/>
                  </a:cubicBezTo>
                  <a:cubicBezTo>
                    <a:pt x="1599" y="5562"/>
                    <a:pt x="5745" y="1391"/>
                    <a:pt x="10747" y="1391"/>
                  </a:cubicBezTo>
                  <a:close/>
                  <a:moveTo>
                    <a:pt x="10747" y="0"/>
                  </a:moveTo>
                  <a:cubicBezTo>
                    <a:pt x="4787" y="0"/>
                    <a:pt x="0" y="4812"/>
                    <a:pt x="0" y="10802"/>
                  </a:cubicBezTo>
                  <a:cubicBezTo>
                    <a:pt x="0" y="16682"/>
                    <a:pt x="4787" y="21600"/>
                    <a:pt x="10747" y="21600"/>
                  </a:cubicBezTo>
                  <a:cubicBezTo>
                    <a:pt x="16813" y="21600"/>
                    <a:pt x="21600" y="16682"/>
                    <a:pt x="21600" y="10802"/>
                  </a:cubicBezTo>
                  <a:cubicBezTo>
                    <a:pt x="21600" y="4812"/>
                    <a:pt x="16813" y="0"/>
                    <a:pt x="10747" y="0"/>
                  </a:cubicBezTo>
                  <a:close/>
                </a:path>
              </a:pathLst>
            </a:custGeom>
            <a:solidFill>
              <a:srgbClr val="00B5A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Specifications</a:t>
            </a:r>
          </a:p>
        </p:txBody>
      </p:sp>
      <p:sp>
        <p:nvSpPr>
          <p:cNvPr id="359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Specifications</a:t>
            </a:r>
          </a:p>
        </p:txBody>
      </p:sp>
      <p:sp>
        <p:nvSpPr>
          <p:cNvPr id="362" name="Google Shape;221;p18"/>
          <p:cNvSpPr txBox="1"/>
          <p:nvPr>
            <p:ph type="body" idx="1"/>
          </p:nvPr>
        </p:nvSpPr>
        <p:spPr>
          <a:xfrm>
            <a:off x="-1577" y="-11307"/>
            <a:ext cx="9147154" cy="51661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Long&gt;, JpaSpecificationExecutor&lt;Person&gt;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Specifications</a:t>
            </a:r>
          </a:p>
        </p:txBody>
      </p:sp>
      <p:sp>
        <p:nvSpPr>
          <p:cNvPr id="365" name="Google Shape;221;p18"/>
          <p:cNvSpPr txBox="1"/>
          <p:nvPr>
            <p:ph type="body" idx="1"/>
          </p:nvPr>
        </p:nvSpPr>
        <p:spPr>
          <a:xfrm>
            <a:off x="-1577" y="-767"/>
            <a:ext cx="9147154" cy="51450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.findAll(notFrom(</a:t>
            </a:r>
            <a:r>
              <a:rPr b="1">
                <a:solidFill>
                  <a:srgbClr val="018001"/>
                </a:solidFill>
              </a:rPr>
              <a:t>"new"</a:t>
            </a:r>
            <a:r>
              <a:t>))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  <a:endParaRPr b="1">
              <a:solidFill>
                <a:srgbClr val="01148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01148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Specification&lt;Person&gt; notFrom(String cityPart)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(Specification&lt;Person&gt;) </a:t>
            </a:r>
          </a:p>
          <a:p>
            <a:pPr lvl="4" marL="0" indent="9144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(Root&lt;Person&gt; root, CriteriaQuery&lt;?&gt; cq, CriteriaBuilder cb) -&gt;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	cb.not(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			cb.like(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					root.get(</a:t>
            </a:r>
            <a:r>
              <a:rPr b="1">
                <a:solidFill>
                  <a:srgbClr val="018001"/>
                </a:solidFill>
              </a:rPr>
              <a:t>"address"</a:t>
            </a:r>
            <a:r>
              <a:t>).get(</a:t>
            </a:r>
            <a:r>
              <a:rPr b="1">
                <a:solidFill>
                  <a:srgbClr val="018001"/>
                </a:solidFill>
              </a:rPr>
              <a:t>"city"</a:t>
            </a:r>
            <a:r>
              <a:t>),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						</a:t>
            </a:r>
            <a:r>
              <a:rPr b="1">
                <a:solidFill>
                  <a:srgbClr val="018001"/>
                </a:solidFill>
              </a:rPr>
              <a:t>"%" </a:t>
            </a:r>
            <a:r>
              <a:rPr>
                <a:solidFill>
                  <a:srgbClr val="000000"/>
                </a:solidFill>
              </a:rPr>
              <a:t>+ </a:t>
            </a:r>
            <a:r>
              <a:t>cityPart </a:t>
            </a:r>
            <a:r>
              <a:rPr>
                <a:solidFill>
                  <a:srgbClr val="000000"/>
                </a:solidFill>
              </a:rPr>
              <a:t>+ </a:t>
            </a:r>
            <a:r>
              <a:rPr b="1">
                <a:solidFill>
                  <a:srgbClr val="018001"/>
                </a:solidFill>
              </a:rPr>
              <a:t>"%"</a:t>
            </a:r>
            <a:endParaRPr b="1">
              <a:solidFill>
                <a:srgbClr val="018001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			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	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Querydsl Support</a:t>
            </a:r>
          </a:p>
        </p:txBody>
      </p:sp>
      <p:sp>
        <p:nvSpPr>
          <p:cNvPr id="368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Specifications</a:t>
            </a:r>
          </a:p>
        </p:txBody>
      </p:sp>
      <p:sp>
        <p:nvSpPr>
          <p:cNvPr id="371" name="Google Shape;221;p18"/>
          <p:cNvSpPr txBox="1"/>
          <p:nvPr>
            <p:ph type="body" idx="1"/>
          </p:nvPr>
        </p:nvSpPr>
        <p:spPr>
          <a:xfrm>
            <a:off x="-1577" y="-11307"/>
            <a:ext cx="9147154" cy="51661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interface </a:t>
            </a:r>
            <a:r>
              <a:t>PersonRepository 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extends </a:t>
            </a:r>
            <a:r>
              <a:t>JpaRepository&lt;Person, Long&gt;, QueryDslPredicateExecutor</a:t>
            </a:r>
          </a:p>
          <a:p>
            <a:pPr lvl="2" marL="0" indent="45720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// …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Specifications</a:t>
            </a:r>
          </a:p>
        </p:txBody>
      </p:sp>
      <p:sp>
        <p:nvSpPr>
          <p:cNvPr id="374" name="Google Shape;221;p18"/>
          <p:cNvSpPr txBox="1"/>
          <p:nvPr>
            <p:ph type="body" idx="1"/>
          </p:nvPr>
        </p:nvSpPr>
        <p:spPr>
          <a:xfrm>
            <a:off x="-1577" y="-767"/>
            <a:ext cx="9147154" cy="51450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persons</a:t>
            </a:r>
            <a:r>
              <a:t>.findAll(notFrom(</a:t>
            </a:r>
            <a:r>
              <a:rPr b="1">
                <a:solidFill>
                  <a:srgbClr val="018001"/>
                </a:solidFill>
              </a:rPr>
              <a:t>"new"</a:t>
            </a:r>
            <a:r>
              <a:t>))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…</a:t>
            </a:r>
            <a:endParaRPr b="1">
              <a:solidFill>
                <a:srgbClr val="01148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01148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BooleanExpression notFrom(String cityPart)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QCustomer.person</a:t>
            </a:r>
          </a:p>
          <a:p>
            <a:pPr lvl="6" indent="1371600" defTabSz="457200"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.address.city</a:t>
            </a:r>
          </a:p>
          <a:p>
            <a:pPr lvl="6" indent="1371600" defTabSz="457200"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.containsIgnoreCase(cityPart).not();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What is Spring Data JDBC?</a:t>
            </a:r>
          </a:p>
        </p:txBody>
      </p:sp>
      <p:sp>
        <p:nvSpPr>
          <p:cNvPr id="377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Alternativ to 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What if something breaks?</a:t>
            </a:r>
          </a:p>
        </p:txBody>
      </p:sp>
      <p:sp>
        <p:nvSpPr>
          <p:cNvPr id="382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 or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References</a:t>
            </a:r>
          </a:p>
        </p:txBody>
      </p:sp>
      <p:sp>
        <p:nvSpPr>
          <p:cNvPr id="387" name="Github: https://github.com/spring-projects/spring-data-jp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https://github.com/spring-projects/spring-data-jpa</a:t>
            </a:r>
          </a:p>
          <a:p>
            <a:pPr/>
            <a:r>
              <a:t>Reference: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https://docs.spring.io/spring-data/data-jpa/docs/current/reference/html/</a:t>
            </a:r>
          </a:p>
          <a:p>
            <a:pPr/>
            <a:r>
              <a:t>Official examples: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 invalidUrl="" action="" tgtFrame="" tooltip="" history="1" highlightClick="0" endSnd="0"/>
              </a:rPr>
              <a:t>https://github.com/spring-projects/spring-data-examples/tree/master/jpa</a:t>
            </a:r>
          </a:p>
          <a:p>
            <a:pPr/>
            <a:r>
              <a:t>Examples for these slides: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https://github.com/schauder/talk-spring-data-jpa-0-100/tree/master/example</a:t>
            </a:r>
          </a:p>
          <a:p>
            <a:pPr/>
            <a:r>
              <a:t>Article about specifications and Querydsl with Spring Data JPA: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 invalidUrl="" action="" tgtFrame="" tooltip="" history="1" highlightClick="0" endSnd="0"/>
              </a:rPr>
              <a:t>https://spring.io/blog/2011/04/26/advanced-spring-data-jpa-specifications-and-querydsl/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Jens Schau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Jens Schauder</a:t>
            </a:r>
          </a:p>
        </p:txBody>
      </p:sp>
      <p:sp>
        <p:nvSpPr>
          <p:cNvPr id="390" name="Spring Data JP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  <a:p>
            <a:pPr/>
            <a:r>
              <a:t>Spring Data JDBC</a:t>
            </a:r>
          </a:p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jschauder@pivotal.io</a:t>
            </a:r>
          </a:p>
        </p:txBody>
      </p:sp>
      <p:sp>
        <p:nvSpPr>
          <p:cNvPr id="391" name="Google Shape;112;p1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572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●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Father</a:t>
            </a:r>
          </a:p>
          <a:p>
            <a:pPr marL="4572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●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Plays (Roleplaying) Games</a:t>
            </a:r>
          </a:p>
          <a:p>
            <a:pPr marL="4572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●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Fitness &amp; Sports</a:t>
            </a:r>
          </a:p>
          <a:p>
            <a:pPr marL="4572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●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@jensschauder</a:t>
            </a:r>
          </a:p>
          <a:p>
            <a:pPr marL="457200" indent="-311150">
              <a:lnSpc>
                <a:spcPct val="110000"/>
              </a:lnSpc>
              <a:buClr>
                <a:srgbClr val="EFEFEF"/>
              </a:buClr>
              <a:buSzPts val="1300"/>
              <a:buFont typeface="Helvetica"/>
              <a:buChar char="●"/>
              <a:defRPr sz="13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blog.schauderhaft.de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Spring Data JPA builds on JPA</a:t>
            </a:r>
          </a:p>
        </p:txBody>
      </p:sp>
      <p:sp>
        <p:nvSpPr>
          <p:cNvPr id="251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JPA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At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Attribution</a:t>
            </a:r>
          </a:p>
        </p:txBody>
      </p:sp>
      <p:sp>
        <p:nvSpPr>
          <p:cNvPr id="394" name="https://upload.wikimedia.org/wikipedia/commons/8/8d/Shimano_three_gear_hub_lever.jpg (CC-BY-SA 3.0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https://upload.wikimedia.org/wikipedia/commons/8/8d/Shimano_three_gear_hub_lever.jpg</a:t>
            </a:r>
            <a:r>
              <a:t> (CC-BY-SA 3.0)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JPA Basics</a:t>
            </a:r>
          </a:p>
        </p:txBody>
      </p:sp>
      <p:sp>
        <p:nvSpPr>
          <p:cNvPr id="254" name="Google Shape;221;p18"/>
          <p:cNvSpPr txBox="1"/>
          <p:nvPr>
            <p:ph type="body" idx="1"/>
          </p:nvPr>
        </p:nvSpPr>
        <p:spPr>
          <a:xfrm>
            <a:off x="-11993" y="-11101"/>
            <a:ext cx="9167987" cy="516570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@Entity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Person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@Id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	@GeneratedValue</a:t>
            </a:r>
            <a:r>
              <a:t>(strategy = GenerationType.</a:t>
            </a:r>
            <a:r>
              <a:rPr b="1" i="1">
                <a:solidFill>
                  <a:srgbClr val="66187A"/>
                </a:solidFill>
              </a:rPr>
              <a:t>AUTO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Long </a:t>
            </a:r>
            <a:r>
              <a:rPr b="1">
                <a:solidFill>
                  <a:srgbClr val="66187A"/>
                </a:solidFill>
              </a:rPr>
              <a:t>id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@Version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	</a:t>
            </a:r>
            <a:r>
              <a:rPr b="0">
                <a:solidFill>
                  <a:srgbClr val="000000"/>
                </a:solidFill>
              </a:rPr>
              <a:t>Long </a:t>
            </a:r>
            <a:r>
              <a:t>version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66187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	String </a:t>
            </a:r>
            <a:r>
              <a:t>firstName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808002"/>
                </a:solidFill>
              </a:rPr>
              <a:t>@OneToOne</a:t>
            </a:r>
            <a:r>
              <a:t>(cascade = CascadeType.</a:t>
            </a:r>
            <a:r>
              <a:rPr b="1" i="1">
                <a:solidFill>
                  <a:srgbClr val="66187A"/>
                </a:solidFill>
              </a:rPr>
              <a:t>ALL</a:t>
            </a:r>
            <a:r>
              <a:t>, orphanRemoval = </a:t>
            </a:r>
            <a:r>
              <a:rPr b="1">
                <a:solidFill>
                  <a:srgbClr val="011480"/>
                </a:solidFill>
              </a:rPr>
              <a:t>true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Address </a:t>
            </a:r>
            <a:r>
              <a:rPr b="1">
                <a:solidFill>
                  <a:srgbClr val="66187A"/>
                </a:solidFill>
              </a:rPr>
              <a:t>address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808002"/>
                </a:solidFill>
              </a:rPr>
              <a:t>@ManyToMany</a:t>
            </a:r>
            <a:r>
              <a:t>(cascade = CascadeType.</a:t>
            </a:r>
            <a:r>
              <a:rPr b="1" i="1">
                <a:solidFill>
                  <a:srgbClr val="66187A"/>
                </a:solidFill>
              </a:rPr>
              <a:t>ALL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Set&lt;Hobby&gt; </a:t>
            </a:r>
            <a:r>
              <a:rPr b="1">
                <a:solidFill>
                  <a:srgbClr val="66187A"/>
                </a:solidFill>
              </a:rPr>
              <a:t>hobbies </a:t>
            </a:r>
            <a:r>
              <a:t>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HashSet&lt;&gt;();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Gender </a:t>
            </a:r>
            <a:r>
              <a:rPr b="1">
                <a:solidFill>
                  <a:srgbClr val="66187A"/>
                </a:solidFill>
              </a:rPr>
              <a:t>gender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JPA Basics</a:t>
            </a:r>
          </a:p>
        </p:txBody>
      </p:sp>
      <p:sp>
        <p:nvSpPr>
          <p:cNvPr id="259" name="Google Shape;221;p18"/>
          <p:cNvSpPr txBox="1"/>
          <p:nvPr>
            <p:ph type="body" idx="1"/>
          </p:nvPr>
        </p:nvSpPr>
        <p:spPr>
          <a:xfrm>
            <a:off x="-589" y="-2517"/>
            <a:ext cx="9145178" cy="51485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i="1"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Person p = </a:t>
            </a:r>
            <a:r>
              <a:t>createPerson</a:t>
            </a:r>
            <a:r>
              <a:rPr i="0"/>
              <a:t>();</a:t>
            </a:r>
            <a:endParaRPr i="0"/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66187A"/>
                </a:solidFill>
              </a:rPr>
              <a:t>em</a:t>
            </a:r>
            <a:r>
              <a:t>.persist(p);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select count(*) from Person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Person reloaded = </a:t>
            </a:r>
            <a:r>
              <a:rPr b="1">
                <a:solidFill>
                  <a:srgbClr val="66187A"/>
                </a:solidFill>
              </a:rPr>
              <a:t>em</a:t>
            </a:r>
            <a:r>
              <a:t>.find(Person.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, p.getId());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select count(*) from Person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Person reloadedAgain = </a:t>
            </a:r>
            <a:r>
              <a:rPr b="1">
                <a:solidFill>
                  <a:srgbClr val="66187A"/>
                </a:solidFill>
              </a:rPr>
              <a:t>em</a:t>
            </a:r>
            <a:endParaRPr b="1">
              <a:solidFill>
                <a:srgbClr val="66187A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187A"/>
                </a:solidFill>
              </a:rPr>
              <a:t>		</a:t>
            </a:r>
            <a:r>
              <a:rPr b="0">
                <a:solidFill>
                  <a:srgbClr val="000000"/>
                </a:solidFill>
              </a:rPr>
              <a:t>.createQuery(</a:t>
            </a:r>
            <a:r>
              <a:t>"SELECT p  FROM Person p " </a:t>
            </a:r>
            <a:r>
              <a:rPr b="0">
                <a:solidFill>
                  <a:srgbClr val="000000"/>
                </a:solidFill>
              </a:rPr>
              <a:t>+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				</a:t>
            </a:r>
            <a:r>
              <a:t>"WHERE p.id = :id"</a:t>
            </a:r>
            <a:r>
              <a:rPr b="0">
                <a:solidFill>
                  <a:srgbClr val="000000"/>
                </a:solidFill>
              </a:rPr>
              <a:t>, Person.</a:t>
            </a:r>
            <a:r>
              <a:rPr>
                <a:solidFill>
                  <a:srgbClr val="011480"/>
                </a:solidFill>
              </a:rPr>
              <a:t>class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.setParameter(</a:t>
            </a:r>
            <a:r>
              <a:rPr b="1">
                <a:solidFill>
                  <a:srgbClr val="018001"/>
                </a:solidFill>
              </a:rPr>
              <a:t>"id"</a:t>
            </a:r>
            <a:r>
              <a:t>, p.getId())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.getSingleResult();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select count(*) from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JPA Basics</a:t>
            </a:r>
          </a:p>
        </p:txBody>
      </p:sp>
      <p:sp>
        <p:nvSpPr>
          <p:cNvPr id="264" name="Google Shape;221;p18"/>
          <p:cNvSpPr txBox="1"/>
          <p:nvPr>
            <p:ph type="body" idx="1"/>
          </p:nvPr>
        </p:nvSpPr>
        <p:spPr>
          <a:xfrm>
            <a:off x="-11211" y="-11925"/>
            <a:ext cx="9166423" cy="516735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@Transactional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PersonService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@Autowired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	</a:t>
            </a:r>
            <a:r>
              <a:t>EntityManager </a:t>
            </a:r>
            <a:r>
              <a:rPr b="1">
                <a:solidFill>
                  <a:srgbClr val="66187A"/>
                </a:solidFill>
              </a:rPr>
              <a:t>em</a:t>
            </a:r>
            <a:r>
              <a:t>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setName(Long id, String name)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</a:t>
            </a:r>
            <a:r>
              <a:rPr b="1">
                <a:solidFill>
                  <a:srgbClr val="66187A"/>
                </a:solidFill>
              </a:rPr>
              <a:t>em</a:t>
            </a:r>
            <a:r>
              <a:t>.find(Person.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, id).setFirstName(name);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}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 b="1">
                <a:solidFill>
                  <a:srgbClr val="011480"/>
                </a:solidFill>
              </a:rPr>
              <a:t>public void </a:t>
            </a:r>
            <a:r>
              <a:t>loadPerson(Long id)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</a:t>
            </a:r>
            <a:r>
              <a:rPr b="1">
                <a:solidFill>
                  <a:srgbClr val="011480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66187A"/>
                </a:solidFill>
              </a:rPr>
              <a:t>em</a:t>
            </a:r>
            <a:r>
              <a:t>.find(Person.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, id);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}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20;p18"/>
          <p:cNvSpPr txBox="1"/>
          <p:nvPr>
            <p:ph type="title"/>
          </p:nvPr>
        </p:nvSpPr>
        <p:spPr>
          <a:xfrm>
            <a:off x="192475" y="151274"/>
            <a:ext cx="8663100" cy="393902"/>
          </a:xfrm>
          <a:prstGeom prst="rect">
            <a:avLst/>
          </a:prstGeom>
        </p:spPr>
        <p:txBody>
          <a:bodyPr/>
          <a:lstStyle>
            <a:lvl1pPr defTabSz="493776">
              <a:defRPr sz="1350"/>
            </a:lvl1pPr>
          </a:lstStyle>
          <a:p>
            <a:pPr/>
            <a:r>
              <a:t>JPA Basics</a:t>
            </a:r>
          </a:p>
        </p:txBody>
      </p:sp>
      <p:sp>
        <p:nvSpPr>
          <p:cNvPr id="269" name="Google Shape;221;p18"/>
          <p:cNvSpPr txBox="1"/>
          <p:nvPr>
            <p:ph type="body" idx="1"/>
          </p:nvPr>
        </p:nvSpPr>
        <p:spPr>
          <a:xfrm>
            <a:off x="-506" y="1436"/>
            <a:ext cx="9145013" cy="514062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Person person = </a:t>
            </a:r>
            <a:r>
              <a:rPr b="1">
                <a:solidFill>
                  <a:srgbClr val="66187A"/>
                </a:solidFill>
              </a:rPr>
              <a:t>personService</a:t>
            </a:r>
            <a:r>
              <a:t>.loadPerson(id);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person.getAddress();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187A"/>
                </a:solidFill>
              </a:rPr>
              <a:t>person</a:t>
            </a:r>
            <a:r>
              <a:t>.getHobbies().forEach(System.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::println);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07;p16"/>
          <p:cNvSpPr txBox="1"/>
          <p:nvPr>
            <p:ph type="title"/>
          </p:nvPr>
        </p:nvSpPr>
        <p:spPr>
          <a:xfrm>
            <a:off x="668799" y="2365150"/>
            <a:ext cx="7796702" cy="1702500"/>
          </a:xfrm>
          <a:prstGeom prst="rect">
            <a:avLst/>
          </a:prstGeom>
        </p:spPr>
        <p:txBody>
          <a:bodyPr/>
          <a:lstStyle/>
          <a:p>
            <a:pPr/>
            <a:r>
              <a:t>What does </a:t>
            </a:r>
          </a:p>
          <a:p>
            <a:pPr/>
            <a:r>
              <a:t>Spring Data JPA do for you?</a:t>
            </a:r>
          </a:p>
        </p:txBody>
      </p:sp>
      <p:sp>
        <p:nvSpPr>
          <p:cNvPr id="274" name="Google Shape;208;p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ivotal Presentation Theme v1">
  <a:themeElements>
    <a:clrScheme name="Pivotal Presentation Theme v1">
      <a:dk1>
        <a:srgbClr val="00253E"/>
      </a:dk1>
      <a:lt1>
        <a:srgbClr val="00253E"/>
      </a:lt1>
      <a:dk2>
        <a:srgbClr val="A7A7A7"/>
      </a:dk2>
      <a:lt2>
        <a:srgbClr val="535353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00FF"/>
      </a:hlink>
      <a:folHlink>
        <a:srgbClr val="FF00FF"/>
      </a:folHlink>
    </a:clrScheme>
    <a:fontScheme name="Pivotal Presentation Theme v1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ivotal Presentation Theme v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434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53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53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ivotal Presentation Theme v1">
  <a:themeElements>
    <a:clrScheme name="Pivotal Presentation Theme v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00FF"/>
      </a:hlink>
      <a:folHlink>
        <a:srgbClr val="FF00FF"/>
      </a:folHlink>
    </a:clrScheme>
    <a:fontScheme name="Pivotal Presentation Theme v1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ivotal Presentation Theme v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434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53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53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